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72" r:id="rId5"/>
    <p:sldId id="265" r:id="rId6"/>
    <p:sldId id="266" r:id="rId7"/>
    <p:sldId id="256" r:id="rId8"/>
    <p:sldId id="257" r:id="rId9"/>
    <p:sldId id="258" r:id="rId10"/>
    <p:sldId id="268" r:id="rId11"/>
    <p:sldId id="267" r:id="rId12"/>
    <p:sldId id="269" r:id="rId13"/>
    <p:sldId id="260" r:id="rId14"/>
    <p:sldId id="261" r:id="rId15"/>
    <p:sldId id="270" r:id="rId16"/>
    <p:sldId id="271" r:id="rId17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72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74;&#1077;&#1090;&#1072;\Desktop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Лист1!$A$4</c:f>
              <c:strCache>
                <c:ptCount val="1"/>
                <c:pt idx="0">
                  <c:v>восторг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Лист1!$B$3:$E$3</c:f>
              <c:strCache>
                <c:ptCount val="4"/>
                <c:pt idx="0">
                  <c:v>"Капелька"</c:v>
                </c:pt>
                <c:pt idx="1">
                  <c:v>"Лапоточки"</c:v>
                </c:pt>
                <c:pt idx="2">
                  <c:v>"Морозко"</c:v>
                </c:pt>
                <c:pt idx="3">
                  <c:v>"Радуга"</c:v>
                </c:pt>
              </c:strCache>
            </c:strRef>
          </c:cat>
          <c:val>
            <c:numRef>
              <c:f>Лист1!$B$4:$E$4</c:f>
              <c:numCache>
                <c:formatCode>General</c:formatCode>
                <c:ptCount val="4"/>
                <c:pt idx="0">
                  <c:v>18</c:v>
                </c:pt>
                <c:pt idx="1">
                  <c:v>13</c:v>
                </c:pt>
                <c:pt idx="2">
                  <c:v>6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радость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Лист1!$B$3:$E$3</c:f>
              <c:strCache>
                <c:ptCount val="4"/>
                <c:pt idx="0">
                  <c:v>"Капелька"</c:v>
                </c:pt>
                <c:pt idx="1">
                  <c:v>"Лапоточки"</c:v>
                </c:pt>
                <c:pt idx="2">
                  <c:v>"Морозко"</c:v>
                </c:pt>
                <c:pt idx="3">
                  <c:v>"Радуга"</c:v>
                </c:pt>
              </c:strCache>
            </c:strRef>
          </c:cat>
          <c:val>
            <c:numRef>
              <c:f>Лист1!$B$5:$E$5</c:f>
              <c:numCache>
                <c:formatCode>General</c:formatCode>
                <c:ptCount val="4"/>
                <c:pt idx="0">
                  <c:v>17</c:v>
                </c:pt>
                <c:pt idx="1">
                  <c:v>20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Лист1!$A$6</c:f>
              <c:strCache>
                <c:ptCount val="1"/>
                <c:pt idx="0">
                  <c:v>спокойствие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Лист1!$B$3:$E$3</c:f>
              <c:strCache>
                <c:ptCount val="4"/>
                <c:pt idx="0">
                  <c:v>"Капелька"</c:v>
                </c:pt>
                <c:pt idx="1">
                  <c:v>"Лапоточки"</c:v>
                </c:pt>
                <c:pt idx="2">
                  <c:v>"Морозко"</c:v>
                </c:pt>
                <c:pt idx="3">
                  <c:v>"Радуга"</c:v>
                </c:pt>
              </c:strCache>
            </c:strRef>
          </c:cat>
          <c:val>
            <c:numRef>
              <c:f>Лист1!$B$6:$E$6</c:f>
              <c:numCache>
                <c:formatCode>General</c:formatCode>
                <c:ptCount val="4"/>
                <c:pt idx="0">
                  <c:v>17</c:v>
                </c:pt>
                <c:pt idx="1">
                  <c:v>15</c:v>
                </c:pt>
                <c:pt idx="2">
                  <c:v>9</c:v>
                </c:pt>
                <c:pt idx="3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Лист1!$A$7</c:f>
              <c:strCache>
                <c:ptCount val="1"/>
                <c:pt idx="0">
                  <c:v>грусное настроение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Лист1!$B$3:$E$3</c:f>
              <c:strCache>
                <c:ptCount val="4"/>
                <c:pt idx="0">
                  <c:v>"Капелька"</c:v>
                </c:pt>
                <c:pt idx="1">
                  <c:v>"Лапоточки"</c:v>
                </c:pt>
                <c:pt idx="2">
                  <c:v>"Морозко"</c:v>
                </c:pt>
                <c:pt idx="3">
                  <c:v>"Радуга"</c:v>
                </c:pt>
              </c:strCache>
            </c:strRef>
          </c:cat>
          <c:val>
            <c:numRef>
              <c:f>Лист1!$B$7:$E$7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914488"/>
        <c:axId val="125916448"/>
      </c:barChart>
      <c:catAx>
        <c:axId val="125914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125916448"/>
        <c:crosses val="autoZero"/>
        <c:auto val="1"/>
        <c:lblAlgn val="ctr"/>
        <c:lblOffset val="100"/>
        <c:noMultiLvlLbl val="0"/>
      </c:catAx>
      <c:valAx>
        <c:axId val="1259164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5914488"/>
        <c:crosses val="autoZero"/>
        <c:crossBetween val="between"/>
      </c:valAx>
    </c:plotArea>
    <c:legend>
      <c:legendPos val="b"/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63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59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1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76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56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91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2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9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01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9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7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5285C-FB8C-4F6C-B43A-106B94BDCCC2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AE55D-5B9A-4FB2-931E-CDE0D2F2AC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37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43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27"/>
          <p:cNvSpPr>
            <a:spLocks noChangeArrowheads="1" noChangeShapeType="1" noTextEdit="1"/>
          </p:cNvSpPr>
          <p:nvPr/>
        </p:nvSpPr>
        <p:spPr bwMode="auto">
          <a:xfrm>
            <a:off x="742950" y="609600"/>
            <a:ext cx="866775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«Психолого-логопедическая  неделя»</a:t>
            </a:r>
          </a:p>
          <a:p>
            <a:pPr algn="ctr"/>
            <a:r>
              <a:rPr lang="ru-RU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в </a:t>
            </a:r>
            <a:r>
              <a:rPr lang="ru-RU" sz="3600" kern="10" dirty="0" smtClean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МКДОУ </a:t>
            </a:r>
            <a:r>
              <a:rPr lang="ru-RU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ХМР «Детский сад </a:t>
            </a:r>
          </a:p>
          <a:p>
            <a:pPr algn="ctr"/>
            <a:r>
              <a:rPr lang="ru-RU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«Берёзка» </a:t>
            </a:r>
            <a:r>
              <a:rPr lang="ru-RU" sz="3600" kern="10" dirty="0" err="1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п.Горноправдинск</a:t>
            </a:r>
            <a:r>
              <a:rPr lang="ru-RU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»</a:t>
            </a:r>
          </a:p>
        </p:txBody>
      </p:sp>
      <p:sp>
        <p:nvSpPr>
          <p:cNvPr id="2052" name="Rectangle 31"/>
          <p:cNvSpPr>
            <a:spLocks noChangeArrowheads="1"/>
          </p:cNvSpPr>
          <p:nvPr/>
        </p:nvSpPr>
        <p:spPr bwMode="auto">
          <a:xfrm>
            <a:off x="330200" y="5638800"/>
            <a:ext cx="92456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dirty="0">
                <a:solidFill>
                  <a:srgbClr val="800080"/>
                </a:solidFill>
              </a:rPr>
              <a:t> </a:t>
            </a:r>
            <a:r>
              <a:rPr lang="ru-RU" sz="2400" dirty="0" smtClean="0">
                <a:solidFill>
                  <a:srgbClr val="800080"/>
                </a:solidFill>
              </a:rPr>
              <a:t>Педагог </a:t>
            </a:r>
            <a:r>
              <a:rPr lang="ru-RU" sz="2400" dirty="0">
                <a:solidFill>
                  <a:srgbClr val="800080"/>
                </a:solidFill>
              </a:rPr>
              <a:t>– психолог Панова С.М.</a:t>
            </a:r>
          </a:p>
          <a:p>
            <a:r>
              <a:rPr lang="ru-RU" sz="2400" dirty="0">
                <a:solidFill>
                  <a:srgbClr val="800080"/>
                </a:solidFill>
              </a:rPr>
              <a:t>Учитель-логопед </a:t>
            </a:r>
            <a:r>
              <a:rPr lang="ru-RU" sz="2400" dirty="0" err="1">
                <a:solidFill>
                  <a:srgbClr val="800080"/>
                </a:solidFill>
              </a:rPr>
              <a:t>Вознюковская</a:t>
            </a:r>
            <a:r>
              <a:rPr lang="ru-RU" sz="2400" dirty="0">
                <a:solidFill>
                  <a:srgbClr val="800080"/>
                </a:solidFill>
              </a:rPr>
              <a:t> О.В.</a:t>
            </a:r>
          </a:p>
        </p:txBody>
      </p:sp>
      <p:pic>
        <p:nvPicPr>
          <p:cNvPr id="2053" name="Picture 32" descr="F:\с флешки Панова СМ\уголки\cropped-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71802"/>
            <a:ext cx="9906000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6756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986" y="1520958"/>
            <a:ext cx="2818516" cy="53798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«Солнышко»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493" y="407492"/>
            <a:ext cx="2612907" cy="222693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0997" y="462845"/>
            <a:ext cx="3300509" cy="206780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3759200"/>
            <a:ext cx="3043061" cy="22822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5549" y="4312355"/>
            <a:ext cx="2991025" cy="209038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645" y="3890952"/>
            <a:ext cx="3099753" cy="225020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566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9719" y="-245660"/>
            <a:ext cx="4771495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«Птица счастья»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294" y="655574"/>
            <a:ext cx="7641412" cy="57310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880" y="229659"/>
            <a:ext cx="469812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Размышления сотрудников на тему «Счастье для меня это…»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108___11\IMG_15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89157" y="2218577"/>
            <a:ext cx="4921601" cy="3691201"/>
          </a:xfrm>
          <a:prstGeom prst="rect">
            <a:avLst/>
          </a:prstGeom>
          <a:noFill/>
        </p:spPr>
      </p:pic>
      <p:pic>
        <p:nvPicPr>
          <p:cNvPr id="6" name="Picture 2" descr="F:\108___11\IMG_15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3042" y="2968977"/>
            <a:ext cx="4758973" cy="35692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53000" y="1694724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вызвать положительные эмоции и поразмышлять о своем собственном счастье.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4816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Родители размышляют на тему: «Мой ребенок пошел в детский сад. Как изменилась наша жизнь в семье».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6756" y="1027289"/>
            <a:ext cx="41543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выявить уровень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адаптированности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и семьи.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563" y="4698630"/>
            <a:ext cx="2078548" cy="19186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8097" y="2130260"/>
            <a:ext cx="2138436" cy="20007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67467" cy="20007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" y="4698630"/>
            <a:ext cx="2050647" cy="18929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877" y="0"/>
            <a:ext cx="2178782" cy="20111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3600"/>
            <a:ext cx="2269067" cy="1998564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76834" y="3228834"/>
            <a:ext cx="4183036" cy="3075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7111" y="6259689"/>
            <a:ext cx="2398889" cy="598311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00B0F0"/>
                </a:solidFill>
              </a:rPr>
              <a:t>Группа «Снежинка»</a:t>
            </a:r>
            <a:endParaRPr lang="ru-RU" sz="1800" b="1" i="1" dirty="0">
              <a:solidFill>
                <a:srgbClr val="00B0F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082555" y="3950377"/>
            <a:ext cx="2127955" cy="846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Группа «Колобок»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52659" y="2948349"/>
            <a:ext cx="23029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Мини-выставка родительских работ в 1-ых мл. группах  на тему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«Мой портрет в лучах солнца».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481689" y="0"/>
            <a:ext cx="5424311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и 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Выявить предпочтения детей к своему имени.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Формировать у родителей представление о необходимости совместной деятельности с ребенком и радости от полученного результата.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Развивать эстетический вкус у родителей через обмен опытом.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Способствовать взаимодействию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родитель – ребенок – воспитатель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Повышать самооценку ребенка, формировать позитивное отношение к себе.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Выразить любовь родителей к своим детям через рисунок, аппликацию, поделку в форме солнышка.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829" y="4698630"/>
            <a:ext cx="2558212" cy="191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1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40" y="259644"/>
            <a:ext cx="4568294" cy="154657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 </a:t>
            </a:r>
            <a:b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круги»</a:t>
            </a:r>
            <a:b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«Солнышко»</a:t>
            </a:r>
            <a:r>
              <a:rPr lang="ru-RU" sz="2800" b="1" dirty="0" smtClean="0">
                <a:solidFill>
                  <a:srgbClr val="00B050"/>
                </a:solidFill>
              </a:rPr>
              <a:t/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46134" y="189214"/>
            <a:ext cx="4368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Задачи: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развитие творческого воображения;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развитие активной позиции;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развитие мелкой моторики;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поднятие общего эмоционального тонуса.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830" y="3007130"/>
            <a:ext cx="5131430" cy="3848573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90" y="1512652"/>
            <a:ext cx="4672479" cy="3504359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726493" y="2444568"/>
            <a:ext cx="1937982" cy="537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Группа «Ручеёк»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7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18145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«Мой любимый детский сад».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7546" y="1228298"/>
            <a:ext cx="9254611" cy="533355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0" y="-297"/>
            <a:ext cx="9906859" cy="685859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7296" y="259308"/>
            <a:ext cx="9933296" cy="6196084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35379" y="5676846"/>
            <a:ext cx="8543925" cy="1181451"/>
          </a:xfrm>
        </p:spPr>
        <p:txBody>
          <a:bodyPr>
            <a:noAutofit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УЧАСТИЕ!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98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238250" y="304800"/>
            <a:ext cx="7924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400" kern="10">
                <a:ln w="222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Цели мероприятия</a:t>
            </a:r>
          </a:p>
        </p:txBody>
      </p:sp>
      <p:sp>
        <p:nvSpPr>
          <p:cNvPr id="3076" name="Rectangle 27"/>
          <p:cNvSpPr>
            <a:spLocks noChangeArrowheads="1"/>
          </p:cNvSpPr>
          <p:nvPr/>
        </p:nvSpPr>
        <p:spPr bwMode="auto">
          <a:xfrm>
            <a:off x="666044" y="1295400"/>
            <a:ext cx="8909756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800" dirty="0"/>
              <a:t>повысить интерес субъектов воспитательно-образовательного процесса к психологии;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/>
              <a:t>показать реальные формы работы, возможности психологической службы </a:t>
            </a:r>
            <a:r>
              <a:rPr lang="ru-RU" sz="2800" dirty="0" smtClean="0"/>
              <a:t>и </a:t>
            </a:r>
            <a:r>
              <a:rPr lang="ru-RU" sz="2800" dirty="0" err="1" smtClean="0"/>
              <a:t>логопункта</a:t>
            </a:r>
            <a:r>
              <a:rPr lang="ru-RU" sz="2800" dirty="0" smtClean="0"/>
              <a:t> детского </a:t>
            </a:r>
            <a:r>
              <a:rPr lang="ru-RU" sz="2800" dirty="0"/>
              <a:t>сада;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/>
              <a:t>формировать интерес взрослых к миру ребенка, стремление помогать ему в индивидуально-личностном развитии;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/>
              <a:t>повысить психологическую компетентность педагогов и родителей ДОУ;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800" dirty="0"/>
              <a:t>развивать связную речь детей.</a:t>
            </a:r>
          </a:p>
          <a:p>
            <a:pPr algn="ctr"/>
            <a:endParaRPr lang="ru-RU" sz="1200" dirty="0">
              <a:solidFill>
                <a:srgbClr val="660066"/>
              </a:solidFill>
            </a:endParaRPr>
          </a:p>
        </p:txBody>
      </p:sp>
      <p:pic>
        <p:nvPicPr>
          <p:cNvPr id="14367" name="Picture 31" descr="BUTRFLY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364509">
            <a:off x="7876646" y="5226050"/>
            <a:ext cx="18986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8" name="Picture 32" descr="BUTRFLY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66996">
            <a:off x="-79044" y="5082978"/>
            <a:ext cx="1797050" cy="188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3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фото физо\IMAG043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0773" y="193356"/>
            <a:ext cx="3281361" cy="19623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" name="Picture 2" descr="F:\фото физо\IMAG04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82" y="4586944"/>
            <a:ext cx="3335028" cy="19944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1" name="Picture 3" descr="F:\фото физо\IMAG04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5644" y="187853"/>
            <a:ext cx="3273779" cy="19578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3" name="Picture 5" descr="F:\фото физо\IMAG04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4357" y="4524079"/>
            <a:ext cx="3307644" cy="19781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56001" y="974728"/>
            <a:ext cx="2799645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rgbClr val="00B0F0"/>
                </a:solidFill>
              </a:rPr>
              <a:t>Акция</a:t>
            </a:r>
            <a:br>
              <a:rPr lang="ru-RU" sz="2000" b="1" i="1" dirty="0" smtClean="0">
                <a:solidFill>
                  <a:srgbClr val="00B0F0"/>
                </a:solidFill>
              </a:rPr>
            </a:br>
            <a:r>
              <a:rPr lang="ru-RU" sz="2000" b="1" i="1" dirty="0" smtClean="0">
                <a:solidFill>
                  <a:srgbClr val="00B0F0"/>
                </a:solidFill>
              </a:rPr>
              <a:t>«Весёлая зарядка»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779492" y="3048001"/>
            <a:ext cx="23503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вовлечение всех участников образовательного процесса в совместную деятельность, создание условий для формирования положительной установки на день.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7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13" y="4102956"/>
            <a:ext cx="3498214" cy="2623661"/>
          </a:xfr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380718" y="0"/>
            <a:ext cx="76786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Психологическая акция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«Забор пожеланий и предложений»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акции – психологическая разгрузка, то есть создание условий для выражения отрицательных эмоций, тревожных состояний.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560" y="4066386"/>
            <a:ext cx="3596952" cy="26946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732" y="1569660"/>
            <a:ext cx="5180349" cy="264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149" y="270934"/>
            <a:ext cx="3845807" cy="83537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 «Оранжевое настроение».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dirty="0" smtClean="0"/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группы «Капелька» и «</a:t>
            </a:r>
            <a:r>
              <a:rPr lang="ru-RU" sz="1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Лапоточки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8237" y="2384338"/>
            <a:ext cx="3425630" cy="2569222"/>
          </a:xfrm>
        </p:spPr>
      </p:pic>
      <p:pic>
        <p:nvPicPr>
          <p:cNvPr id="3073" name="Picture 1" descr="F:\108___11\IMG_15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75664" y="2264283"/>
            <a:ext cx="3996383" cy="2997288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362223" y="178859"/>
            <a:ext cx="4114799" cy="854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Акция «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Колейдоскоп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настроения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».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группы «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Морозко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 и «Ручеёк»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98135" y="1028681"/>
            <a:ext cx="56797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создание положительного эмоционального фона.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904" y="191911"/>
            <a:ext cx="8543925" cy="1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понедельника по среду в группах «Капелька», «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Лапоточки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«Радуга» проходили акции «Оранжевое настроение» и «Калейдоскоп настроения».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Посмотрите какое настроение живет в вашем детском саду у детей.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681038" y="1825625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80" y="502321"/>
            <a:ext cx="2874275" cy="247794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4174" y="3917244"/>
            <a:ext cx="3047514" cy="262942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760" y="3482587"/>
            <a:ext cx="2961215" cy="2635955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11599" y="0"/>
            <a:ext cx="5147734" cy="256257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200" b="1" i="1" dirty="0" smtClean="0">
                <a:solidFill>
                  <a:srgbClr val="00B050"/>
                </a:solidFill>
              </a:rPr>
              <a:t>Деловая игра </a:t>
            </a:r>
            <a:r>
              <a:rPr lang="ru-RU" sz="2200" b="1" i="1" dirty="0" smtClean="0">
                <a:solidFill>
                  <a:srgbClr val="002060"/>
                </a:solidFill>
              </a:rPr>
              <a:t>«Формирование профессиональной компетентности педагога ДОУ по работе с семьей»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781777" y="1828800"/>
            <a:ext cx="50912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Повысить уровень профессионального мастерства в вопросах взаимодействия с семьями воспитанников.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9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5155" y="940860"/>
            <a:ext cx="4639733" cy="1325563"/>
          </a:xfrm>
          <a:ln>
            <a:noFill/>
          </a:ln>
        </p:spPr>
        <p:txBody>
          <a:bodyPr>
            <a:noAutofit/>
          </a:bodyPr>
          <a:lstStyle/>
          <a:p>
            <a:pPr lvl="0"/>
            <a:r>
              <a:rPr lang="ru-RU" sz="3200" b="1" i="1" dirty="0" smtClean="0">
                <a:ln>
                  <a:solidFill>
                    <a:srgbClr val="C00000"/>
                  </a:solidFill>
                </a:ln>
                <a:solidFill>
                  <a:srgbClr val="00B050"/>
                </a:solidFill>
              </a:rPr>
              <a:t>Игра «Я – Всезнайка»</a:t>
            </a:r>
            <a:r>
              <a:rPr lang="ru-RU" sz="3600" dirty="0" smtClean="0">
                <a:solidFill>
                  <a:srgbClr val="00B050"/>
                </a:solidFill>
              </a:rPr>
              <a:t/>
            </a:r>
            <a:br>
              <a:rPr lang="ru-RU" sz="3600" dirty="0" smtClean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63" y="161926"/>
            <a:ext cx="4670670" cy="3800474"/>
          </a:xfrm>
          <a:ln w="3810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867" y="2912533"/>
            <a:ext cx="4652086" cy="3750861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04800" y="4200534"/>
            <a:ext cx="425591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сплочение детского коллектива,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поднятие общего эмоционального тонуса,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развитие представлений об окружающем мире,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обучение детей навыкам коллективной самоорганизации.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</a:rPr>
              <a:t>­развитие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</a:rPr>
              <a:t>связной речи.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3037" y="135468"/>
            <a:ext cx="2163763" cy="64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Группа «Солнышко»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134504" y="2929468"/>
            <a:ext cx="2163763" cy="640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Группа «Ручеёк»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922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J03978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941" y="2363154"/>
            <a:ext cx="2225793" cy="20884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44" y="2370666"/>
            <a:ext cx="2269068" cy="20884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032" y="2363154"/>
            <a:ext cx="2287323" cy="21113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3600" y="677333"/>
            <a:ext cx="2692400" cy="6180667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Задачи: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Формировать у детей представления о счастье.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Развивать абстрактное мышление, творческое воображение, умение запечатлевать свои фантазии на бумаге.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Создавать положительную мотивацию и готовность к восприятию нового материала.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Воспитывать чуткое, бережное отношение к значению слова «счастье», к окружающему миру и близким людям.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Снятие эмоционального напряжения, развитие ощущения собственной значимости, формирование способов эффективного взаимодействия с другими людьми, преодоление коммуникативных барьеров и психологической защиты.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Развивать связную речь детей.</a:t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- Автоматизировать поставленные звуки у детей, занимающихся на </a:t>
            </a:r>
            <a:r>
              <a:rPr lang="ru-RU" sz="1400" dirty="0" err="1" smtClean="0">
                <a:solidFill>
                  <a:srgbClr val="002060"/>
                </a:solidFill>
              </a:rPr>
              <a:t>логопункте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991" y="4594577"/>
            <a:ext cx="2296587" cy="2119926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53" y="4609747"/>
            <a:ext cx="2233819" cy="2061986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100711" y="372533"/>
            <a:ext cx="28052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08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</a:rPr>
              <a:t>«Что такое счастье?»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216" y="4613882"/>
            <a:ext cx="2243652" cy="2091718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964234" y="774057"/>
            <a:ext cx="1937982" cy="5379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Группа «Ручеёк»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402</Words>
  <Application>Microsoft Office PowerPoint</Application>
  <PresentationFormat>Лист A4 (210x297 мм)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Акция «Весёлая зарядка»</vt:lpstr>
      <vt:lpstr>Презентация PowerPoint</vt:lpstr>
      <vt:lpstr>Акция «Оранжевое настроение».  группы «Капелька» и «Лапоточки» </vt:lpstr>
      <vt:lpstr>С понедельника по среду в группах «Капелька», «Лапоточки», «Морозко», «Радуга» проходили акции «Оранжевое настроение» и «Калейдоскоп настроения». Посмотрите какое настроение живет в вашем детском саду у детей.  </vt:lpstr>
      <vt:lpstr>Деловая игра «Формирование профессиональной компетентности педагога ДОУ по работе с семьей» </vt:lpstr>
      <vt:lpstr>Игра «Я – Всезнайка» </vt:lpstr>
      <vt:lpstr>Задачи: - Формировать у детей представления о счастье. - Развивать абстрактное мышление, творческое воображение, умение запечатлевать свои фантазии на бумаге. - Создавать положительную мотивацию и готовность к восприятию нового материала. - Воспитывать чуткое, бережное отношение к значению слова «счастье», к окружающему миру и близким людям. - Снятие эмоционального напряжения, развитие ощущения собственной значимости, формирование способов эффективного взаимодействия с другими людьми, преодоление коммуникативных барьеров и психологической защиты. - Развивать связную речь детей. - Автоматизировать поставленные звуки у детей, занимающихся на логопункте.</vt:lpstr>
      <vt:lpstr>Группа «Солнышко»</vt:lpstr>
      <vt:lpstr>«Птица счастья» </vt:lpstr>
      <vt:lpstr>Размышления сотрудников на тему «Счастье для меня это…» </vt:lpstr>
      <vt:lpstr>Группа «Снежинка»</vt:lpstr>
      <vt:lpstr>Выставка рисунков  «Волшебные круги»  группа «Солнышко»  </vt:lpstr>
      <vt:lpstr>Творческая мастерская  «Мой любимый детский сад».  </vt:lpstr>
      <vt:lpstr>СПАСИБО ЗА УЧАСТИЕ!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33</cp:revision>
  <dcterms:created xsi:type="dcterms:W3CDTF">2014-11-12T10:42:36Z</dcterms:created>
  <dcterms:modified xsi:type="dcterms:W3CDTF">2017-09-15T09:42:21Z</dcterms:modified>
</cp:coreProperties>
</file>