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0" r:id="rId4"/>
    <p:sldId id="262" r:id="rId5"/>
    <p:sldId id="263" r:id="rId6"/>
    <p:sldId id="274" r:id="rId7"/>
    <p:sldId id="268" r:id="rId8"/>
    <p:sldId id="275" r:id="rId9"/>
    <p:sldId id="276" r:id="rId10"/>
    <p:sldId id="265" r:id="rId11"/>
    <p:sldId id="257" r:id="rId12"/>
    <p:sldId id="261" r:id="rId13"/>
    <p:sldId id="266" r:id="rId14"/>
    <p:sldId id="270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684"/>
    <a:srgbClr val="009900"/>
    <a:srgbClr val="9933FF"/>
    <a:srgbClr val="FFCC00"/>
    <a:srgbClr val="969696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3CE73-8427-493E-BE58-3953A7003856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3DEE7-37BE-436F-8473-D1ABA4345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3DEE7-37BE-436F-8473-D1ABA43452D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3DEE7-37BE-436F-8473-D1ABA43452D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Игорь Северянин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3DEE7-37BE-436F-8473-D1ABA43452D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5FD2D-403D-4393-B982-58598585ECD2}" type="datetimeFigureOut">
              <a:rPr lang="ru-RU" smtClean="0"/>
              <a:pPr/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F4977-02C4-47E9-85BC-809719951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Футуризм как литературное направление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286808" cy="521497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vi-VN" b="1" dirty="0" smtClean="0">
                <a:solidFill>
                  <a:srgbClr val="0070C0"/>
                </a:solidFill>
              </a:rPr>
              <a:t>Футури́зм —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futurum</a:t>
            </a:r>
            <a:r>
              <a:rPr lang="en-US" b="1" dirty="0" smtClean="0">
                <a:solidFill>
                  <a:srgbClr val="FF0000"/>
                </a:solidFill>
              </a:rPr>
              <a:t> -</a:t>
            </a:r>
            <a:r>
              <a:rPr lang="ru-RU" b="1" dirty="0" smtClean="0">
                <a:solidFill>
                  <a:srgbClr val="FF0000"/>
                </a:solidFill>
              </a:rPr>
              <a:t>будущее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r>
              <a:rPr lang="ru-RU" b="1" dirty="0" smtClean="0">
                <a:solidFill>
                  <a:srgbClr val="0070C0"/>
                </a:solidFill>
              </a:rPr>
              <a:t> –это литературное направление серебряного века</a:t>
            </a:r>
            <a:endParaRPr lang="ru-RU" b="1" dirty="0" smtClean="0">
              <a:solidFill>
                <a:srgbClr val="0070C0"/>
              </a:solidFill>
              <a:latin typeface="Arial" pitchFamily="34" charset="0"/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Основные признаки футуризма: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— бунтарство, выражение массовых настроений толпы;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— отрицание культурных традиций, попытка создать искусство, устремленное в будущее;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— бунт против привычных норм стихотворной речи,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экспериментаторство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в области языка, ориентация на  лозунг, плакат;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— поиски раскрепощенного 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самовитого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 слова, эксперименты по созданию «заумного» языка;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— культ техники, индустриальных городов;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— пафос эпатажа.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1472" y="214290"/>
            <a:ext cx="7786742" cy="5775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Заклятие смехом</a:t>
            </a:r>
          </a:p>
          <a:p>
            <a:endParaRPr lang="ru-RU" sz="2400" b="1" i="1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рассмейтесь, смехачи!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засмейтесь, смехачи!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смеются смехами, что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смеянствуют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смеяльно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засмейтесь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усмеяльно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рассмешищ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надсмеяльных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смех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усмейных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смехачей!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иссмейся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рассмеяльно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смех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надсмейных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смеячей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Смейево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смейево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Усмей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осмей,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смешики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смешики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Смеюнчики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смеюнчики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рассмейтесь, смехачи!</a:t>
            </a:r>
          </a:p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засмейтесь, смехачи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               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baseline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Велимир</a:t>
            </a:r>
            <a:r>
              <a:rPr lang="ru-RU" sz="2400" b="1" i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Хлебников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Футуризм в искусстве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футуриз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214422"/>
            <a:ext cx="750099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Эстетика футуризма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Во-вторых, …распространение своих сборников по “листовочному” принципу</a:t>
            </a:r>
            <a:r>
              <a:rPr lang="ru-RU" b="1" i="1" dirty="0" smtClean="0"/>
              <a:t>: </a:t>
            </a:r>
            <a:r>
              <a:rPr lang="ru-RU" b="1" i="1" dirty="0" smtClean="0">
                <a:solidFill>
                  <a:srgbClr val="FF0000"/>
                </a:solidFill>
              </a:rPr>
              <a:t>братья </a:t>
            </a:r>
            <a:r>
              <a:rPr lang="ru-RU" b="1" i="1" dirty="0" err="1" smtClean="0">
                <a:solidFill>
                  <a:srgbClr val="FF0000"/>
                </a:solidFill>
              </a:rPr>
              <a:t>Бурлюки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однажды с весьма благочестивым видом пришли на “мистико-символистское” собрание </a:t>
            </a:r>
            <a:r>
              <a:rPr lang="ru-RU" dirty="0" err="1" smtClean="0"/>
              <a:t>Вяч.Иванова</a:t>
            </a:r>
            <a:r>
              <a:rPr lang="ru-RU" dirty="0" smtClean="0"/>
              <a:t>, и после их посещения каждый член Общества с недоумением вынимал из кармана первую футуристическую книгу “Садок судей”, вызвавшую эффект разорвавшейся хлопушки; а </a:t>
            </a:r>
            <a:r>
              <a:rPr lang="ru-RU" b="1" i="1" dirty="0" err="1" smtClean="0">
                <a:solidFill>
                  <a:srgbClr val="FF0000"/>
                </a:solidFill>
              </a:rPr>
              <a:t>Велимир</a:t>
            </a:r>
            <a:r>
              <a:rPr lang="ru-RU" b="1" i="1" dirty="0" smtClean="0">
                <a:solidFill>
                  <a:srgbClr val="FF0000"/>
                </a:solidFill>
              </a:rPr>
              <a:t> Хлебников </a:t>
            </a:r>
            <a:r>
              <a:rPr lang="ru-RU" dirty="0" smtClean="0"/>
              <a:t>с невинным видом сновал по залам ресторанов и раскладывал на столах </a:t>
            </a:r>
            <a:r>
              <a:rPr lang="ru-RU" i="1" dirty="0" smtClean="0">
                <a:solidFill>
                  <a:srgbClr val="0070C0"/>
                </a:solidFill>
              </a:rPr>
              <a:t>“Пощечину общественному вкусу”</a:t>
            </a:r>
            <a:r>
              <a:rPr lang="ru-RU" dirty="0" smtClean="0"/>
              <a:t> в качестве обеденного меню.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778674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err="1">
                <a:solidFill>
                  <a:srgbClr val="C00000"/>
                </a:solidFill>
              </a:rPr>
              <a:t>Бобэоби</a:t>
            </a:r>
            <a:r>
              <a:rPr lang="ru-RU" sz="3600" b="1" i="1" dirty="0">
                <a:solidFill>
                  <a:srgbClr val="C00000"/>
                </a:solidFill>
              </a:rPr>
              <a:t> пелись губы,</a:t>
            </a:r>
          </a:p>
          <a:p>
            <a:r>
              <a:rPr lang="ru-RU" sz="3600" b="1" i="1" dirty="0" err="1">
                <a:solidFill>
                  <a:srgbClr val="C00000"/>
                </a:solidFill>
              </a:rPr>
              <a:t>Вээоми</a:t>
            </a:r>
            <a:r>
              <a:rPr lang="ru-RU" sz="3600" b="1" i="1" dirty="0">
                <a:solidFill>
                  <a:srgbClr val="C00000"/>
                </a:solidFill>
              </a:rPr>
              <a:t> пелись взоры,</a:t>
            </a:r>
          </a:p>
          <a:p>
            <a:r>
              <a:rPr lang="ru-RU" sz="3600" b="1" i="1" dirty="0" err="1">
                <a:solidFill>
                  <a:srgbClr val="C00000"/>
                </a:solidFill>
              </a:rPr>
              <a:t>Пиээо</a:t>
            </a:r>
            <a:r>
              <a:rPr lang="ru-RU" sz="3600" b="1" i="1" dirty="0">
                <a:solidFill>
                  <a:srgbClr val="C00000"/>
                </a:solidFill>
              </a:rPr>
              <a:t> пелись брови,</a:t>
            </a:r>
          </a:p>
          <a:p>
            <a:r>
              <a:rPr lang="ru-RU" sz="3600" b="1" i="1" dirty="0" err="1">
                <a:solidFill>
                  <a:srgbClr val="C00000"/>
                </a:solidFill>
              </a:rPr>
              <a:t>Лиэээй</a:t>
            </a:r>
            <a:r>
              <a:rPr lang="ru-RU" sz="3600" b="1" i="1" dirty="0">
                <a:solidFill>
                  <a:srgbClr val="C00000"/>
                </a:solidFill>
              </a:rPr>
              <a:t> – пелся облик,</a:t>
            </a:r>
          </a:p>
          <a:p>
            <a:r>
              <a:rPr lang="ru-RU" sz="3600" b="1" i="1" dirty="0" err="1">
                <a:solidFill>
                  <a:srgbClr val="C00000"/>
                </a:solidFill>
              </a:rPr>
              <a:t>Гзи</a:t>
            </a:r>
            <a:r>
              <a:rPr lang="ru-RU" sz="3600" b="1" i="1" dirty="0">
                <a:solidFill>
                  <a:srgbClr val="C00000"/>
                </a:solidFill>
              </a:rPr>
              <a:t>–</a:t>
            </a:r>
            <a:r>
              <a:rPr lang="ru-RU" sz="3600" b="1" i="1" dirty="0" err="1">
                <a:solidFill>
                  <a:srgbClr val="C00000"/>
                </a:solidFill>
              </a:rPr>
              <a:t>гзи</a:t>
            </a:r>
            <a:r>
              <a:rPr lang="ru-RU" sz="3600" b="1" i="1" dirty="0">
                <a:solidFill>
                  <a:srgbClr val="C00000"/>
                </a:solidFill>
              </a:rPr>
              <a:t>–</a:t>
            </a:r>
            <a:r>
              <a:rPr lang="ru-RU" sz="3600" b="1" i="1" dirty="0" err="1">
                <a:solidFill>
                  <a:srgbClr val="C00000"/>
                </a:solidFill>
              </a:rPr>
              <a:t>гзэо</a:t>
            </a:r>
            <a:r>
              <a:rPr lang="ru-RU" sz="3600" b="1" i="1" dirty="0">
                <a:solidFill>
                  <a:srgbClr val="C00000"/>
                </a:solidFill>
              </a:rPr>
              <a:t> пелась цепь.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Так на холсте каких–то соответствий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Вне протяжения жило Лицо.</a:t>
            </a:r>
          </a:p>
          <a:p>
            <a:endParaRPr lang="ru-RU" sz="3600" b="1" i="1" baseline="0" dirty="0" smtClean="0">
              <a:solidFill>
                <a:srgbClr val="C00000"/>
              </a:solidFill>
            </a:endParaRPr>
          </a:p>
          <a:p>
            <a:r>
              <a:rPr lang="ru-RU" sz="3600" b="1" i="1" dirty="0">
                <a:solidFill>
                  <a:srgbClr val="C00000"/>
                </a:solidFill>
              </a:rPr>
              <a:t>(1908–1909)</a:t>
            </a:r>
          </a:p>
          <a:p>
            <a:endParaRPr lang="ru-RU" sz="3600" b="1" i="1" baseline="0" dirty="0" smtClean="0">
              <a:solidFill>
                <a:srgbClr val="C00000"/>
              </a:solidFill>
            </a:endParaRPr>
          </a:p>
          <a:p>
            <a:endParaRPr lang="ru-RU" sz="3600" baseline="0" dirty="0" smtClean="0"/>
          </a:p>
          <a:p>
            <a:r>
              <a:rPr lang="ru-RU" sz="3600" dirty="0"/>
              <a:t>***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57166"/>
            <a:ext cx="457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002060"/>
                </a:solidFill>
              </a:rPr>
              <a:t>Кэнзели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В шумном платье муаровом, в шумном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платье муаровом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 аллее </a:t>
            </a:r>
            <a:r>
              <a:rPr lang="ru-RU" sz="2000" b="1" dirty="0" err="1">
                <a:solidFill>
                  <a:srgbClr val="002060"/>
                </a:solidFill>
              </a:rPr>
              <a:t>олуненной</a:t>
            </a:r>
            <a:r>
              <a:rPr lang="ru-RU" sz="2000" b="1" dirty="0">
                <a:solidFill>
                  <a:srgbClr val="002060"/>
                </a:solidFill>
              </a:rPr>
              <a:t> Вы проходите </a:t>
            </a:r>
            <a:r>
              <a:rPr lang="ru-RU" sz="2000" b="1" dirty="0" err="1">
                <a:solidFill>
                  <a:srgbClr val="002060"/>
                </a:solidFill>
              </a:rPr>
              <a:t>морево</a:t>
            </a:r>
            <a:r>
              <a:rPr lang="ru-RU" sz="2000" b="1" dirty="0">
                <a:solidFill>
                  <a:srgbClr val="002060"/>
                </a:solidFill>
              </a:rPr>
              <a:t>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Ваше платье изысканно, Ваша тальма</a:t>
            </a:r>
          </a:p>
          <a:p>
            <a:pPr lvl="1"/>
            <a:r>
              <a:rPr lang="ru-RU" sz="2000" b="1" dirty="0">
                <a:solidFill>
                  <a:srgbClr val="002060"/>
                </a:solidFill>
              </a:rPr>
              <a:t>лазорева,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А дорожка песочная от листвы</a:t>
            </a:r>
          </a:p>
          <a:p>
            <a:r>
              <a:rPr lang="ru-RU" sz="2000" b="1" dirty="0" err="1">
                <a:solidFill>
                  <a:srgbClr val="002060"/>
                </a:solidFill>
              </a:rPr>
              <a:t>разузорена</a:t>
            </a:r>
            <a:r>
              <a:rPr lang="ru-RU" sz="2000" b="1" dirty="0">
                <a:solidFill>
                  <a:srgbClr val="002060"/>
                </a:solidFill>
              </a:rPr>
              <a:t> —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Точно лапы </a:t>
            </a:r>
            <a:r>
              <a:rPr lang="ru-RU" sz="2000" b="1" dirty="0" err="1">
                <a:solidFill>
                  <a:srgbClr val="002060"/>
                </a:solidFill>
              </a:rPr>
              <a:t>паучные</a:t>
            </a:r>
            <a:r>
              <a:rPr lang="ru-RU" sz="2000" b="1" dirty="0">
                <a:solidFill>
                  <a:srgbClr val="002060"/>
                </a:solidFill>
              </a:rPr>
              <a:t>, точно мех ягуаровый.</a:t>
            </a:r>
          </a:p>
          <a:p>
            <a:endParaRPr lang="ru-RU" sz="2000" b="1" baseline="0" dirty="0" smtClean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Для утонченной женщины ночь всегда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новобрачная...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Упоенье любовное Вам судьбой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предназначено...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 шумном платье муаровом, в шумном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платье муаровом —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Вы такая эстетная, Вы такая изящная...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35846"/>
            <a:ext cx="550071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Вхожу я в темные храмы,</a:t>
            </a:r>
          </a:p>
          <a:p>
            <a:r>
              <a:rPr lang="ru-RU" sz="2000" dirty="0"/>
              <a:t>Совершаю бедный обряд.</a:t>
            </a:r>
          </a:p>
          <a:p>
            <a:r>
              <a:rPr lang="ru-RU" sz="2000" dirty="0"/>
              <a:t>Там жду я Прекрасной Дамы</a:t>
            </a:r>
          </a:p>
          <a:p>
            <a:r>
              <a:rPr lang="ru-RU" sz="2000" dirty="0"/>
              <a:t>В </a:t>
            </a:r>
            <a:r>
              <a:rPr lang="ru-RU" sz="2000" dirty="0" err="1"/>
              <a:t>мерцаньи</a:t>
            </a:r>
            <a:r>
              <a:rPr lang="ru-RU" sz="2000" dirty="0"/>
              <a:t> красных лампад.</a:t>
            </a:r>
          </a:p>
          <a:p>
            <a:r>
              <a:rPr lang="ru-RU" sz="2000" dirty="0"/>
              <a:t>В тени у высокой колонны</a:t>
            </a:r>
          </a:p>
          <a:p>
            <a:r>
              <a:rPr lang="ru-RU" sz="2000" dirty="0"/>
              <a:t>Дрожу от скрипа дверей.</a:t>
            </a:r>
          </a:p>
          <a:p>
            <a:r>
              <a:rPr lang="ru-RU" sz="2000" dirty="0"/>
              <a:t>А в лицо мне глядит, озаренный,</a:t>
            </a:r>
          </a:p>
          <a:p>
            <a:r>
              <a:rPr lang="ru-RU" sz="2000" dirty="0"/>
              <a:t>Только образ, лишь сон о Ней.</a:t>
            </a:r>
          </a:p>
          <a:p>
            <a:r>
              <a:rPr lang="ru-RU" sz="2000" dirty="0"/>
              <a:t>О, я привык к этим ризам</a:t>
            </a:r>
          </a:p>
          <a:p>
            <a:r>
              <a:rPr lang="ru-RU" sz="2000" dirty="0"/>
              <a:t>Величавой Вечной Жены!</a:t>
            </a:r>
          </a:p>
          <a:p>
            <a:r>
              <a:rPr lang="ru-RU" sz="2000" dirty="0"/>
              <a:t>Высоко бегут по карнизам</a:t>
            </a:r>
          </a:p>
          <a:p>
            <a:r>
              <a:rPr lang="ru-RU" sz="2000" dirty="0"/>
              <a:t>Улыбки, сказки и сны.</a:t>
            </a:r>
          </a:p>
          <a:p>
            <a:r>
              <a:rPr lang="ru-RU" sz="2000" dirty="0"/>
              <a:t>О, Святая, как ласковы свечи,</a:t>
            </a:r>
          </a:p>
          <a:p>
            <a:r>
              <a:rPr lang="ru-RU" sz="2000" dirty="0"/>
              <a:t>Как отрадны Твои черты!</a:t>
            </a:r>
          </a:p>
          <a:p>
            <a:r>
              <a:rPr lang="ru-RU" sz="2000" dirty="0"/>
              <a:t>Мне не слышны ни вздохи, ни речи,</a:t>
            </a:r>
          </a:p>
          <a:p>
            <a:r>
              <a:rPr lang="ru-RU" sz="2000" dirty="0"/>
              <a:t>Но я верю: Милая — Ты.</a:t>
            </a:r>
          </a:p>
          <a:p>
            <a:endParaRPr lang="ru-RU" sz="2000" baseline="0" dirty="0" smtClean="0"/>
          </a:p>
          <a:p>
            <a:r>
              <a:rPr lang="ru-RU" sz="2000" dirty="0"/>
              <a:t>25 октября 1903 года.</a:t>
            </a:r>
          </a:p>
          <a:p>
            <a:endParaRPr lang="ru-RU" sz="2000" baseline="0" dirty="0" smtClean="0"/>
          </a:p>
          <a:p>
            <a:endParaRPr lang="ru-RU" sz="2000" baseline="0" dirty="0" smtClean="0"/>
          </a:p>
          <a:p>
            <a:r>
              <a:rPr lang="ru-RU" sz="2000" b="1" dirty="0"/>
              <a:t>***</a:t>
            </a:r>
            <a:br>
              <a:rPr lang="ru-RU" sz="2000" b="1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857232"/>
            <a:ext cx="4572000" cy="560153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У меня не живут цветы,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Красотой их на миг я обманут,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Постоят день, другой, и завянут,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У меня не живут цветы,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Да и птицы здесь не живут,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Только хохлятся скорбно и глухо,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А наутро – комочек из пуха...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Даже птицы здесь не живут,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Только книги в восемь рядов,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Молчаливые, грузные </a:t>
            </a:r>
            <a:r>
              <a:rPr lang="ru-RU" sz="2000" b="1" dirty="0" err="1">
                <a:solidFill>
                  <a:srgbClr val="002060"/>
                </a:solidFill>
              </a:rPr>
              <a:t>томы</a:t>
            </a:r>
            <a:r>
              <a:rPr lang="ru-RU" sz="2000" b="1" dirty="0">
                <a:solidFill>
                  <a:srgbClr val="002060"/>
                </a:solidFill>
              </a:rPr>
              <a:t>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Сторожат вековые истомы,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Словно зубы в восемь рядов.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Мне продавший их букинист,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Помню, был и горбатым, и нищим...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...Торговал за проклятым кладбищем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Мне продавший их букинист.</a:t>
            </a:r>
          </a:p>
          <a:p>
            <a:endParaRPr lang="ru-RU" sz="2000" b="1" baseline="0" dirty="0" smtClean="0">
              <a:solidFill>
                <a:srgbClr val="002060"/>
              </a:solidFill>
            </a:endParaRPr>
          </a:p>
          <a:p>
            <a:endParaRPr lang="ru-RU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ru-RU" b="1" i="1" dirty="0" smtClean="0"/>
              <a:t>Поэты серебряного века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А.А.Блок</a:t>
            </a:r>
            <a:endParaRPr lang="ru-RU" sz="2800" i="1" dirty="0"/>
          </a:p>
        </p:txBody>
      </p:sp>
      <p:pic>
        <p:nvPicPr>
          <p:cNvPr id="7" name="Содержимое 6" descr="блок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34" y="2357430"/>
            <a:ext cx="3714776" cy="407196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i="1" dirty="0" smtClean="0"/>
              <a:t>Н.С. Гумилев</a:t>
            </a:r>
            <a:endParaRPr lang="ru-RU" i="1" dirty="0"/>
          </a:p>
        </p:txBody>
      </p:sp>
      <p:pic>
        <p:nvPicPr>
          <p:cNvPr id="8" name="Содержимое 7" descr="гумилев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214942" y="2428868"/>
            <a:ext cx="3502252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Игорь Северянин</a:t>
            </a:r>
            <a:endParaRPr lang="ru-RU" dirty="0"/>
          </a:p>
        </p:txBody>
      </p:sp>
      <p:pic>
        <p:nvPicPr>
          <p:cNvPr id="18" name="Рисунок 17" descr="сев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21910" b="21910"/>
          <a:stretch>
            <a:fillRect/>
          </a:stretch>
        </p:blipFill>
        <p:spPr>
          <a:xfrm>
            <a:off x="285720" y="0"/>
            <a:ext cx="8501122" cy="6858000"/>
          </a:xfrm>
        </p:spPr>
      </p:pic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>
          <a:xfrm>
            <a:off x="1792288" y="6143644"/>
            <a:ext cx="5486400" cy="928694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Игорь Северянин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Кафе «Бродячая собака»</a:t>
            </a:r>
            <a:endParaRPr lang="ru-RU" dirty="0"/>
          </a:p>
        </p:txBody>
      </p:sp>
      <p:pic>
        <p:nvPicPr>
          <p:cNvPr id="4" name="Содержимое 3" descr="футуризм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14422"/>
            <a:ext cx="5286412" cy="5000660"/>
          </a:xfrm>
          <a:ln>
            <a:solidFill>
              <a:srgbClr val="C00000"/>
            </a:solidFill>
          </a:ln>
        </p:spPr>
      </p:pic>
      <p:pic>
        <p:nvPicPr>
          <p:cNvPr id="5" name="Рисунок 4" descr="хл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65396">
            <a:off x="5786446" y="1214422"/>
            <a:ext cx="3214710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Эстетика футуризма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i="1" u="sng" dirty="0" smtClean="0">
                <a:solidFill>
                  <a:srgbClr val="9933FF"/>
                </a:solidFill>
              </a:rPr>
              <a:t>шокирующий внешний вид: </a:t>
            </a:r>
            <a:r>
              <a:rPr lang="ru-RU" b="1" i="1" dirty="0" err="1" smtClean="0">
                <a:solidFill>
                  <a:srgbClr val="0070C0"/>
                </a:solidFill>
              </a:rPr>
              <a:t>кубофутуристов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CC00"/>
                </a:solidFill>
              </a:rPr>
              <a:t>- </a:t>
            </a:r>
            <a:r>
              <a:rPr lang="ru-RU" sz="4000" b="1" dirty="0" smtClean="0">
                <a:solidFill>
                  <a:srgbClr val="FFCC00"/>
                </a:solidFill>
              </a:rPr>
              <a:t>желтые кофты,</a:t>
            </a:r>
            <a:r>
              <a:rPr lang="ru-RU" sz="4000" dirty="0" smtClean="0"/>
              <a:t> </a:t>
            </a:r>
            <a:r>
              <a:rPr lang="ru-RU" b="1" i="1" dirty="0" smtClean="0">
                <a:solidFill>
                  <a:srgbClr val="FF33CC"/>
                </a:solidFill>
                <a:latin typeface="Arial Black" pitchFamily="34" charset="0"/>
              </a:rPr>
              <a:t>розовые сюртуки</a:t>
            </a:r>
            <a:r>
              <a:rPr lang="ru-RU" dirty="0" smtClean="0"/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пучки редиски </a:t>
            </a:r>
            <a:r>
              <a:rPr lang="ru-RU" dirty="0" smtClean="0"/>
              <a:t>в петлицах и раскрашенные неведомыми знаками лица, </a:t>
            </a:r>
            <a:r>
              <a:rPr lang="ru-RU" b="1" i="1" dirty="0" smtClean="0">
                <a:solidFill>
                  <a:srgbClr val="9933FF"/>
                </a:solidFill>
              </a:rPr>
              <a:t>фиолетовый плащ </a:t>
            </a:r>
            <a:r>
              <a:rPr lang="ru-RU" dirty="0" smtClean="0"/>
              <a:t>, </a:t>
            </a:r>
            <a:r>
              <a:rPr lang="ru-RU" b="1" i="1" dirty="0" smtClean="0">
                <a:solidFill>
                  <a:srgbClr val="969696"/>
                </a:solidFill>
              </a:rPr>
              <a:t>серебристый </a:t>
            </a:r>
            <a:r>
              <a:rPr lang="ru-RU" dirty="0" smtClean="0"/>
              <a:t>бархатный берет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Эстетика футуризма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…</a:t>
            </a:r>
            <a:r>
              <a:rPr lang="ru-RU" b="1" dirty="0" smtClean="0">
                <a:solidFill>
                  <a:srgbClr val="009900"/>
                </a:solidFill>
              </a:rPr>
              <a:t>знаменитые публичные чтения и спектакли футуристов, начинавшиеся словами типа: </a:t>
            </a:r>
            <a:r>
              <a:rPr lang="ru-RU" b="1" dirty="0" smtClean="0">
                <a:solidFill>
                  <a:srgbClr val="FF0000"/>
                </a:solidFill>
              </a:rPr>
              <a:t>“Скучно… уходите!”, </a:t>
            </a:r>
            <a:r>
              <a:rPr lang="ru-RU" b="1" dirty="0" smtClean="0">
                <a:solidFill>
                  <a:srgbClr val="009900"/>
                </a:solidFill>
              </a:rPr>
              <a:t>а когда зрители вызывали на бис автора, администратор арендованного зала обычно отвечал: </a:t>
            </a:r>
            <a:r>
              <a:rPr lang="ru-RU" b="1" dirty="0" smtClean="0">
                <a:solidFill>
                  <a:srgbClr val="FF0000"/>
                </a:solidFill>
              </a:rPr>
              <a:t>“Его увезли в сумасшедший дом”…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Эпатаж </a:t>
            </a:r>
            <a:r>
              <a:rPr lang="ru-RU" dirty="0" smtClean="0"/>
              <a:t>-</a:t>
            </a:r>
            <a:r>
              <a:rPr lang="ru-RU" b="1" i="1" dirty="0" smtClean="0"/>
              <a:t> вызывающее </a:t>
            </a:r>
            <a:r>
              <a:rPr lang="ru-RU" b="1" i="1" dirty="0"/>
              <a:t>поведение, скандальная выходка.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утуризм3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214974" cy="6858000"/>
          </a:xfrm>
        </p:spPr>
      </p:pic>
      <p:sp>
        <p:nvSpPr>
          <p:cNvPr id="6" name="TextBox 5"/>
          <p:cNvSpPr txBox="1"/>
          <p:nvPr/>
        </p:nvSpPr>
        <p:spPr>
          <a:xfrm>
            <a:off x="5286380" y="357166"/>
            <a:ext cx="37147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Бросить Пушкина, Достоевского,  Толстого и проч.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с Парохода Современности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116426">
            <a:off x="486748" y="194831"/>
            <a:ext cx="582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Девиз футуристов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Лозунги футуристов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i="1" dirty="0" smtClean="0">
                <a:solidFill>
                  <a:srgbClr val="0C0684"/>
                </a:solidFill>
              </a:rPr>
              <a:t>Мы -футуристы! Мы – люди будущего!</a:t>
            </a:r>
          </a:p>
          <a:p>
            <a:r>
              <a:rPr lang="ru-RU" sz="3600" b="1" i="1" dirty="0" smtClean="0">
                <a:solidFill>
                  <a:srgbClr val="0C0684"/>
                </a:solidFill>
              </a:rPr>
              <a:t>Мы – </a:t>
            </a:r>
            <a:r>
              <a:rPr lang="ru-RU" sz="3600" b="1" i="1" dirty="0" err="1" smtClean="0">
                <a:solidFill>
                  <a:srgbClr val="0C0684"/>
                </a:solidFill>
              </a:rPr>
              <a:t>будетляне</a:t>
            </a:r>
            <a:r>
              <a:rPr lang="ru-RU" sz="3600" b="1" i="1" dirty="0" smtClean="0">
                <a:solidFill>
                  <a:srgbClr val="0C0684"/>
                </a:solidFill>
              </a:rPr>
              <a:t>!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Мы презираем славу! Мы новые люди новой жизни!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Вымойте ваши руки, прикасавшиеся к грязной слизи книг, написанными этими бесчисленными Леонидами Андреевыми</a:t>
            </a:r>
            <a:r>
              <a:rPr lang="ru-RU" sz="3600" dirty="0" smtClean="0"/>
              <a:t>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Футуризм в живописи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утуризм4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4214842" cy="492922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футуризм5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9" y="1500174"/>
            <a:ext cx="4500562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Велимир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Хлебников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10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3214710" cy="49402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11" name="Picture 8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72100" y="1214422"/>
            <a:ext cx="3571900" cy="492922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12" name="Picture 7" descr="picture"/>
          <p:cNvPicPr preferRelativeResize="0">
            <a:picLocks noChangeArrowheads="1"/>
          </p:cNvPicPr>
          <p:nvPr/>
        </p:nvPicPr>
        <p:blipFill>
          <a:blip r:embed="rId4"/>
          <a:srcRect t="3158" r="51613"/>
          <a:stretch>
            <a:fillRect/>
          </a:stretch>
        </p:blipFill>
        <p:spPr bwMode="auto">
          <a:xfrm>
            <a:off x="3786182" y="1285860"/>
            <a:ext cx="1643074" cy="219074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baseline="0" dirty="0" smtClean="0">
              <a:solidFill>
                <a:srgbClr val="C00000"/>
              </a:solidFill>
            </a:endParaRPr>
          </a:p>
          <a:p>
            <a:endParaRPr lang="ru-RU" sz="3600" baseline="0" dirty="0" smtClean="0"/>
          </a:p>
          <a:p>
            <a:r>
              <a:rPr lang="ru-RU" sz="3600" dirty="0"/>
              <a:t>***</a:t>
            </a:r>
          </a:p>
        </p:txBody>
      </p:sp>
      <p:pic>
        <p:nvPicPr>
          <p:cNvPr id="21" name="Содержимое 3" descr="футуризм4.gif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214281" y="357166"/>
            <a:ext cx="4313531" cy="6286544"/>
          </a:xfrm>
        </p:spPr>
      </p:pic>
      <p:sp>
        <p:nvSpPr>
          <p:cNvPr id="20" name="Прямоугольник 19"/>
          <p:cNvSpPr/>
          <p:nvPr/>
        </p:nvSpPr>
        <p:spPr>
          <a:xfrm>
            <a:off x="4714876" y="214290"/>
            <a:ext cx="421484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Бобэоби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пелись губы,</a:t>
            </a:r>
          </a:p>
          <a:p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Вээоми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пелись взоры,</a:t>
            </a:r>
          </a:p>
          <a:p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Пиээо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пелись брови,</a:t>
            </a:r>
          </a:p>
          <a:p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Лиэээй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пелся облик,</a:t>
            </a:r>
          </a:p>
          <a:p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Гзи</a:t>
            </a:r>
            <a:r>
              <a:rPr lang="ru-RU" sz="3200" b="1" dirty="0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</a:t>
            </a:r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гзи</a:t>
            </a:r>
            <a:r>
              <a:rPr lang="ru-RU" sz="3200" b="1" dirty="0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</a:t>
            </a:r>
            <a:r>
              <a:rPr lang="ru-RU" sz="3200" b="1" dirty="0" err="1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гзэо</a:t>
            </a:r>
            <a:r>
              <a:rPr lang="ru-RU" sz="3200" b="1" dirty="0" smtClean="0">
                <a:solidFill>
                  <a:srgbClr val="0C068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пелась цепь.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Так на холсте каких–то соответствий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Вне протяжения жило Лицо.</a:t>
            </a:r>
            <a:endParaRPr lang="ru-RU" sz="3200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675</Words>
  <Application>Microsoft Office PowerPoint</Application>
  <PresentationFormat>Экран (4:3)</PresentationFormat>
  <Paragraphs>133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Футуризм как литературное направление</vt:lpstr>
      <vt:lpstr>Кафе «Бродячая собака»</vt:lpstr>
      <vt:lpstr>Эстетика футуризма</vt:lpstr>
      <vt:lpstr>Эстетика футуризма</vt:lpstr>
      <vt:lpstr>Слайд 5</vt:lpstr>
      <vt:lpstr>Лозунги футуристов</vt:lpstr>
      <vt:lpstr>Футуризм в живописи</vt:lpstr>
      <vt:lpstr>Велимир Хлебников</vt:lpstr>
      <vt:lpstr>Слайд 9</vt:lpstr>
      <vt:lpstr>Слайд 10</vt:lpstr>
      <vt:lpstr>Футуризм в искусстве</vt:lpstr>
      <vt:lpstr>Эстетика футуризма</vt:lpstr>
      <vt:lpstr>Слайд 13</vt:lpstr>
      <vt:lpstr>Слайд 14</vt:lpstr>
      <vt:lpstr>Слайд 15</vt:lpstr>
      <vt:lpstr>Слайд 16</vt:lpstr>
      <vt:lpstr>Поэты серебряного века</vt:lpstr>
      <vt:lpstr>Игорь Северянин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Футуризм как литературное направление</dc:title>
  <dc:creator>Людмила</dc:creator>
  <cp:lastModifiedBy>Людмила Брусинская</cp:lastModifiedBy>
  <cp:revision>30</cp:revision>
  <dcterms:created xsi:type="dcterms:W3CDTF">2008-10-27T13:33:30Z</dcterms:created>
  <dcterms:modified xsi:type="dcterms:W3CDTF">2015-01-04T14:52:48Z</dcterms:modified>
</cp:coreProperties>
</file>