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1" r:id="rId3"/>
    <p:sldId id="306" r:id="rId4"/>
    <p:sldId id="308" r:id="rId5"/>
    <p:sldId id="272" r:id="rId6"/>
    <p:sldId id="302" r:id="rId7"/>
    <p:sldId id="303" r:id="rId8"/>
    <p:sldId id="304" r:id="rId9"/>
    <p:sldId id="305" r:id="rId10"/>
    <p:sldId id="309" r:id="rId11"/>
    <p:sldId id="316" r:id="rId12"/>
    <p:sldId id="317" r:id="rId13"/>
    <p:sldId id="318" r:id="rId14"/>
    <p:sldId id="319" r:id="rId15"/>
    <p:sldId id="311" r:id="rId16"/>
    <p:sldId id="312" r:id="rId17"/>
    <p:sldId id="262" r:id="rId18"/>
    <p:sldId id="269" r:id="rId19"/>
  </p:sldIdLst>
  <p:sldSz cx="9144000" cy="6858000" type="screen4x3"/>
  <p:notesSz cx="6858000" cy="99472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99"/>
    <a:srgbClr val="FFFF66"/>
    <a:srgbClr val="FFFF99"/>
    <a:srgbClr val="000066"/>
    <a:srgbClr val="001848"/>
    <a:srgbClr val="FFFFCC"/>
    <a:srgbClr val="99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43" autoAdjust="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7" name="Полилиния 18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56D7B6B-31E5-4B20-9D43-63BE4A83D9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14E7D-1899-45BB-93C1-765E0165EAB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3F50F-562F-4F4E-937B-463A9D4978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EA23C-291C-4A72-BED5-8132C8E5F5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924D916-CFD1-4AE5-AE74-D568987C398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91AAEBD-604C-4AF7-AFC2-585366CF462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FCA413A-316D-4DC5-9F46-6E50EC3344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366BCE2-B0F7-4539-994D-08A85844DF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07ADA-B825-481F-9986-0584090C35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AECFBA-2153-426A-A944-D247859CA4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eaLnBrk="0"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6" name="Полилиния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DD71BD6-0149-4421-B7D8-C16D205D415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eaLnBrk="0"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1027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  <a:cs typeface="+mn-cs"/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cs typeface="+mn-cs"/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  <a:cs typeface="+mn-cs"/>
              </a:defRPr>
            </a:lvl1pPr>
            <a:extLst/>
          </a:lstStyle>
          <a:p>
            <a:pPr>
              <a:defRPr/>
            </a:pPr>
            <a:fld id="{31C85990-C85C-419D-8844-03966EF3688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79" r:id="rId2"/>
    <p:sldLayoutId id="2147483984" r:id="rId3"/>
    <p:sldLayoutId id="2147483985" r:id="rId4"/>
    <p:sldLayoutId id="2147483986" r:id="rId5"/>
    <p:sldLayoutId id="2147483987" r:id="rId6"/>
    <p:sldLayoutId id="2147483980" r:id="rId7"/>
    <p:sldLayoutId id="2147483988" r:id="rId8"/>
    <p:sldLayoutId id="2147483989" r:id="rId9"/>
    <p:sldLayoutId id="2147483981" r:id="rId10"/>
    <p:sldLayoutId id="214748398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0.jpeg"/><Relationship Id="rId5" Type="http://schemas.openxmlformats.org/officeDocument/2006/relationships/oleObject" Target="../embeddings/_____Microsoft_Office_Excel_97-20031.xls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2000" y="1600200"/>
            <a:ext cx="7696200" cy="244682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6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+mn-cs"/>
              </a:rPr>
              <a:t>Гастрит. </a:t>
            </a:r>
          </a:p>
          <a:p>
            <a:pPr algn="ctr" eaLnBrk="0" hangingPunct="0">
              <a:defRPr/>
            </a:pP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+mn-cs"/>
              </a:rPr>
              <a:t>Симптомы, лечение и диета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8"/>
          <p:cNvGrpSpPr>
            <a:grpSpLocks/>
          </p:cNvGrpSpPr>
          <p:nvPr/>
        </p:nvGrpSpPr>
        <p:grpSpPr bwMode="auto">
          <a:xfrm>
            <a:off x="7620000" y="6450019"/>
            <a:ext cx="1371600" cy="380653"/>
            <a:chOff x="7696201" y="6324600"/>
            <a:chExt cx="1295400" cy="392310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7696201" y="6324600"/>
              <a:ext cx="1295400" cy="381000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298" name="TextBox 15"/>
            <p:cNvSpPr txBox="1">
              <a:spLocks noChangeArrowheads="1"/>
            </p:cNvSpPr>
            <p:nvPr/>
          </p:nvSpPr>
          <p:spPr bwMode="auto">
            <a:xfrm>
              <a:off x="7768168" y="6336268"/>
              <a:ext cx="1071033" cy="380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/>
              <a:r>
                <a:rPr lang="ru-RU" altLang="ru-RU" b="1" dirty="0">
                  <a:latin typeface="Times New Roman" pitchFamily="18" charset="0"/>
                  <a:cs typeface="Times New Roman" pitchFamily="18" charset="0"/>
                </a:rPr>
                <a:t>Лист 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10</a:t>
              </a:r>
              <a:endParaRPr lang="ru-RU" alt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334000" y="1143000"/>
            <a:ext cx="3657600" cy="5047536"/>
          </a:xfrm>
          <a:prstGeom prst="rect">
            <a:avLst/>
          </a:prstGeom>
          <a:gradFill>
            <a:gsLst>
              <a:gs pos="5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95000">
                <a:schemeClr val="accent1">
                  <a:tint val="23500"/>
                  <a:satMod val="160000"/>
                </a:schemeClr>
              </a:gs>
            </a:gsLst>
            <a:lin ang="16200000" scaled="0"/>
          </a:gradFill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гастродуоденоскопия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– осмотр слизистой желудка специальным оборудованием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Ø"/>
              <a:defRPr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биопсия;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исследование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желудочного сока в лабораторных условиях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Ø"/>
              <a:defRPr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анализ кала, крови.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43000" y="228600"/>
            <a:ext cx="7527925" cy="533400"/>
          </a:xfrm>
          <a:prstGeom prst="roundRect">
            <a:avLst/>
          </a:prstGeom>
          <a:solidFill>
            <a:srgbClr val="99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TextBox 17"/>
          <p:cNvSpPr txBox="1">
            <a:spLocks noChangeArrowheads="1"/>
          </p:cNvSpPr>
          <p:nvPr/>
        </p:nvSpPr>
        <p:spPr bwMode="auto">
          <a:xfrm>
            <a:off x="1295400" y="228600"/>
            <a:ext cx="7010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Диагностика гастрита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7826" name="Picture 2" descr="C:\Users\Кирилл и Оля\Desktop\12529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990600"/>
            <a:ext cx="5029200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C:\Users\Кирилл и Оля\Desktop\sheludok-728x57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295400"/>
            <a:ext cx="6553200" cy="4889434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914400" y="457200"/>
            <a:ext cx="7527925" cy="533400"/>
          </a:xfrm>
          <a:prstGeom prst="roundRect">
            <a:avLst/>
          </a:prstGeom>
          <a:solidFill>
            <a:srgbClr val="99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Диагностика гастрита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2"/>
          <p:cNvGrpSpPr>
            <a:grpSpLocks/>
          </p:cNvGrpSpPr>
          <p:nvPr/>
        </p:nvGrpSpPr>
        <p:grpSpPr bwMode="auto">
          <a:xfrm>
            <a:off x="7543800" y="6342063"/>
            <a:ext cx="1524000" cy="381000"/>
            <a:chOff x="7696201" y="6324600"/>
            <a:chExt cx="1295400" cy="381000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7696201" y="6324600"/>
              <a:ext cx="1295400" cy="381000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" name="TextBox 15"/>
            <p:cNvSpPr txBox="1">
              <a:spLocks noChangeArrowheads="1"/>
            </p:cNvSpPr>
            <p:nvPr/>
          </p:nvSpPr>
          <p:spPr bwMode="auto">
            <a:xfrm>
              <a:off x="7848600" y="6336268"/>
              <a:ext cx="990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ru-RU" altLang="ru-RU" b="1" dirty="0">
                  <a:latin typeface="Times New Roman" pitchFamily="18" charset="0"/>
                  <a:cs typeface="Times New Roman" pitchFamily="18" charset="0"/>
                </a:rPr>
                <a:t>Лист 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alt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C:\Users\Кирилл и Оля\Desktop\Гастрит\gastrit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68456" y="533400"/>
            <a:ext cx="5545344" cy="3632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4800" y="762000"/>
            <a:ext cx="31242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рН-метрия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- это метод  диагностики, позволяющий определить кислотность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содержимого желудка. Определение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желудка является крайне важным для назначения правильного лечения гастрита.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9600" y="4648200"/>
            <a:ext cx="8229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Диагностика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хеликобактериоза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– проводится двумя методами: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определение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Helicobacter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pylori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образце тканей, взятом во время ФГДС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определение в крови больного специфических антител против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Helicobacter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pylori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Группа 2"/>
          <p:cNvGrpSpPr>
            <a:grpSpLocks/>
          </p:cNvGrpSpPr>
          <p:nvPr/>
        </p:nvGrpSpPr>
        <p:grpSpPr bwMode="auto">
          <a:xfrm>
            <a:off x="7772400" y="6342063"/>
            <a:ext cx="1295400" cy="381000"/>
            <a:chOff x="7696201" y="6324600"/>
            <a:chExt cx="1295400" cy="381000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7696201" y="6324600"/>
              <a:ext cx="1295400" cy="381000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9" name="TextBox 15"/>
            <p:cNvSpPr txBox="1">
              <a:spLocks noChangeArrowheads="1"/>
            </p:cNvSpPr>
            <p:nvPr/>
          </p:nvSpPr>
          <p:spPr bwMode="auto">
            <a:xfrm>
              <a:off x="7848600" y="6336268"/>
              <a:ext cx="990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ru-RU" altLang="ru-RU" b="1" dirty="0">
                  <a:latin typeface="Times New Roman" pitchFamily="18" charset="0"/>
                  <a:cs typeface="Times New Roman" pitchFamily="18" charset="0"/>
                </a:rPr>
                <a:t>Лист 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alt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990600" y="228600"/>
            <a:ext cx="7375525" cy="533400"/>
          </a:xfrm>
          <a:prstGeom prst="roundRect">
            <a:avLst/>
          </a:prstGeom>
          <a:solidFill>
            <a:srgbClr val="99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Этапы проведения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Helicobacter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pylori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1143000"/>
            <a:ext cx="4800600" cy="4924425"/>
          </a:xfrm>
          <a:prstGeom prst="rect">
            <a:avLst/>
          </a:prstGeom>
          <a:gradFill>
            <a:gsLst>
              <a:gs pos="5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95000">
                <a:schemeClr val="accent1">
                  <a:tint val="23500"/>
                  <a:satMod val="160000"/>
                </a:schemeClr>
              </a:gs>
            </a:gsLst>
            <a:lin ang="16200000" scaled="0"/>
          </a:gradFill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предлагается больному подышать через специальную трубку;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больному предлагают выпить 5% раствор карбамида.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через 6 минут берут пробу выдыхаемого воздуха, перевернув индикаторную трубку другим концом (три пробы).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оценивается увеличение концентрации аммиака в воздухе, выдыхаемом пациентом.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если показатель прироста превышает 3 мм, тест на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хеликобактер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пилори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дыхательный считается положительным.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5779" name="Picture 3" descr="rak-zheludka-mozhet-byt-diagnostirovan-cherez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3765932"/>
            <a:ext cx="3581400" cy="2330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2" name="Picture 6" descr="C:\Users\Кирилл и Оля\Desktop\Гастрит\gastrit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1000442"/>
            <a:ext cx="3048000" cy="2654301"/>
          </a:xfrm>
          <a:prstGeom prst="rect">
            <a:avLst/>
          </a:prstGeom>
          <a:noFill/>
        </p:spPr>
      </p:pic>
      <p:grpSp>
        <p:nvGrpSpPr>
          <p:cNvPr id="11" name="Группа 2"/>
          <p:cNvGrpSpPr>
            <a:grpSpLocks/>
          </p:cNvGrpSpPr>
          <p:nvPr/>
        </p:nvGrpSpPr>
        <p:grpSpPr bwMode="auto">
          <a:xfrm>
            <a:off x="7772400" y="6342063"/>
            <a:ext cx="1295400" cy="381000"/>
            <a:chOff x="7696201" y="6324600"/>
            <a:chExt cx="1295400" cy="381000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7696201" y="6324600"/>
              <a:ext cx="1295400" cy="381000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3" name="TextBox 15"/>
            <p:cNvSpPr txBox="1">
              <a:spLocks noChangeArrowheads="1"/>
            </p:cNvSpPr>
            <p:nvPr/>
          </p:nvSpPr>
          <p:spPr bwMode="auto">
            <a:xfrm>
              <a:off x="7848600" y="6336268"/>
              <a:ext cx="990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ru-RU" altLang="ru-RU" b="1" dirty="0">
                  <a:latin typeface="Times New Roman" pitchFamily="18" charset="0"/>
                  <a:cs typeface="Times New Roman" pitchFamily="18" charset="0"/>
                </a:rPr>
                <a:t>Лист 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13</a:t>
              </a:r>
              <a:endParaRPr lang="ru-RU" alt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30" name="Picture 6" descr="D:\Старый Рабочий стол\Стационар\DSC_11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200400"/>
            <a:ext cx="3395662" cy="2249075"/>
          </a:xfrm>
          <a:prstGeom prst="rect">
            <a:avLst/>
          </a:prstGeom>
          <a:noFill/>
        </p:spPr>
      </p:pic>
      <p:pic>
        <p:nvPicPr>
          <p:cNvPr id="77831" name="Picture 7" descr="D:\Старый Рабочий стол\Стационар\DSC_11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990600"/>
            <a:ext cx="3352800" cy="2069276"/>
          </a:xfrm>
          <a:prstGeom prst="rect">
            <a:avLst/>
          </a:prstGeom>
          <a:noFill/>
        </p:spPr>
      </p:pic>
      <p:graphicFrame>
        <p:nvGraphicFramePr>
          <p:cNvPr id="77832" name="Object 8"/>
          <p:cNvGraphicFramePr>
            <a:graphicFrameLocks noChangeAspect="1"/>
          </p:cNvGraphicFramePr>
          <p:nvPr/>
        </p:nvGraphicFramePr>
        <p:xfrm>
          <a:off x="3733800" y="762000"/>
          <a:ext cx="5133975" cy="2800350"/>
        </p:xfrm>
        <a:graphic>
          <a:graphicData uri="http://schemas.openxmlformats.org/presentationml/2006/ole">
            <p:oleObj spid="_x0000_s77832" name="Диаграмма" r:id="rId5" imgW="5133863" imgH="2800350" progId="Excel.Sheet.8">
              <p:embed/>
            </p:oleObj>
          </a:graphicData>
        </a:graphic>
      </p:graphicFrame>
      <p:pic>
        <p:nvPicPr>
          <p:cNvPr id="77834" name="Picture 10" descr="D:\Старый Рабочий стол\Стационар\DSC_110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14800" y="3657600"/>
            <a:ext cx="4506163" cy="2984602"/>
          </a:xfrm>
          <a:prstGeom prst="rect">
            <a:avLst/>
          </a:prstGeom>
          <a:noFill/>
        </p:spPr>
      </p:pic>
      <p:grpSp>
        <p:nvGrpSpPr>
          <p:cNvPr id="13" name="Группа 2"/>
          <p:cNvGrpSpPr>
            <a:grpSpLocks/>
          </p:cNvGrpSpPr>
          <p:nvPr/>
        </p:nvGrpSpPr>
        <p:grpSpPr bwMode="auto">
          <a:xfrm>
            <a:off x="7772400" y="6342063"/>
            <a:ext cx="1295400" cy="381000"/>
            <a:chOff x="7696201" y="6324600"/>
            <a:chExt cx="1295400" cy="381000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7696201" y="6324600"/>
              <a:ext cx="1295400" cy="381000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5" name="TextBox 15"/>
            <p:cNvSpPr txBox="1">
              <a:spLocks noChangeArrowheads="1"/>
            </p:cNvSpPr>
            <p:nvPr/>
          </p:nvSpPr>
          <p:spPr bwMode="auto">
            <a:xfrm>
              <a:off x="7848600" y="6336268"/>
              <a:ext cx="990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ru-RU" altLang="ru-RU" b="1" dirty="0">
                  <a:latin typeface="Times New Roman" pitchFamily="18" charset="0"/>
                  <a:cs typeface="Times New Roman" pitchFamily="18" charset="0"/>
                </a:rPr>
                <a:t>Лист 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alt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8"/>
          <p:cNvGrpSpPr>
            <a:grpSpLocks/>
          </p:cNvGrpSpPr>
          <p:nvPr/>
        </p:nvGrpSpPr>
        <p:grpSpPr bwMode="auto">
          <a:xfrm>
            <a:off x="7543800" y="6450017"/>
            <a:ext cx="1447800" cy="657653"/>
            <a:chOff x="7696201" y="6324600"/>
            <a:chExt cx="1295400" cy="677793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7696201" y="6324600"/>
              <a:ext cx="1295400" cy="381000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298" name="TextBox 15"/>
            <p:cNvSpPr txBox="1">
              <a:spLocks noChangeArrowheads="1"/>
            </p:cNvSpPr>
            <p:nvPr/>
          </p:nvSpPr>
          <p:spPr bwMode="auto">
            <a:xfrm>
              <a:off x="7848600" y="6336268"/>
              <a:ext cx="990600" cy="666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ru-RU" altLang="ru-RU" b="1" dirty="0">
                  <a:latin typeface="Times New Roman" pitchFamily="18" charset="0"/>
                  <a:cs typeface="Times New Roman" pitchFamily="18" charset="0"/>
                </a:rPr>
                <a:t>Лист 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15</a:t>
              </a:r>
              <a:endParaRPr lang="ru-RU" alt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33400" y="914400"/>
            <a:ext cx="8305800" cy="4124206"/>
          </a:xfrm>
          <a:prstGeom prst="rect">
            <a:avLst/>
          </a:prstGeom>
          <a:gradFill>
            <a:gsLst>
              <a:gs pos="5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95000">
                <a:schemeClr val="accent1">
                  <a:tint val="23500"/>
                  <a:satMod val="160000"/>
                </a:schemeClr>
              </a:gs>
            </a:gsLst>
            <a:lin ang="16200000" scaled="0"/>
          </a:gradFill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обволакивающие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–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Фосфалюгель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Альмагель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Гастал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Маалокс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антибиотики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–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Фуразолидон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Кларитромицин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Амоксициллин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Метронидазол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Амоксиклав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средства для снижения кислотности желудочного сока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–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Ранитидин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Омепразол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Омез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спазмолитики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и обезболивающие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–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Платифиллин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», «Но-шпа»,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Метацин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», «Пенталгин»;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гастропротекторы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защищающие слизистую желудка от воздействия соляной кислоты, – «Висмут»,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Де-нол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Вентер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ферменты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улучшающие работу желудочно-кишечного тракта –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Фестал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», «Панкреатин»,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Мезим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Гастал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Пангрол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если возникают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сильная тошнота и рвота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следует принимать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Церукал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 или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Метоклопрамид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43000" y="228600"/>
            <a:ext cx="7527925" cy="533400"/>
          </a:xfrm>
          <a:prstGeom prst="roundRect">
            <a:avLst/>
          </a:prstGeom>
          <a:solidFill>
            <a:srgbClr val="99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TextBox 17"/>
          <p:cNvSpPr txBox="1">
            <a:spLocks noChangeArrowheads="1"/>
          </p:cNvSpPr>
          <p:nvPr/>
        </p:nvSpPr>
        <p:spPr bwMode="auto">
          <a:xfrm>
            <a:off x="1295400" y="228600"/>
            <a:ext cx="7391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Применение лекарственных средств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8850" name="Picture 2" descr="C:\Users\Кирилл и Оля\Desktop\12529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4191000"/>
            <a:ext cx="5140235" cy="2188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8"/>
          <p:cNvGrpSpPr>
            <a:grpSpLocks/>
          </p:cNvGrpSpPr>
          <p:nvPr/>
        </p:nvGrpSpPr>
        <p:grpSpPr bwMode="auto">
          <a:xfrm>
            <a:off x="7620000" y="6450013"/>
            <a:ext cx="1371600" cy="381000"/>
            <a:chOff x="7696201" y="6324600"/>
            <a:chExt cx="1295400" cy="392668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7696201" y="6324600"/>
              <a:ext cx="1295400" cy="381000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298" name="TextBox 15"/>
            <p:cNvSpPr txBox="1">
              <a:spLocks noChangeArrowheads="1"/>
            </p:cNvSpPr>
            <p:nvPr/>
          </p:nvSpPr>
          <p:spPr bwMode="auto">
            <a:xfrm>
              <a:off x="7848600" y="6336268"/>
              <a:ext cx="9906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ru-RU" altLang="ru-RU" b="1" dirty="0">
                  <a:latin typeface="Times New Roman" pitchFamily="18" charset="0"/>
                  <a:cs typeface="Times New Roman" pitchFamily="18" charset="0"/>
                </a:rPr>
                <a:t>Лист 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alt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04800" y="914401"/>
            <a:ext cx="5029200" cy="6032421"/>
          </a:xfrm>
          <a:prstGeom prst="rect">
            <a:avLst/>
          </a:prstGeom>
          <a:gradFill>
            <a:gsLst>
              <a:gs pos="5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95000">
                <a:schemeClr val="accent1">
                  <a:tint val="23500"/>
                  <a:satMod val="160000"/>
                </a:schemeClr>
              </a:gs>
            </a:gsLst>
            <a:lin ang="16200000" scaled="0"/>
          </a:gradFill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Паровой омлет, яйца всмятку.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Цельное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или сгущенное молоко, сливки, протертый творог, неострый сыр.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Постная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несоленая ветчина, салат из вареных овощей.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Несоленое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сливочное масло, рафинированные растительные масла, добавляемые в готовые блюда.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Супы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из протертых круп, супы-пюре из некислых овощей на крупяном отваре, молочные супы с мелкой вермишелью.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Нежирная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говядина, телятина, курятина, крольчатина,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индюшатина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рыба, отваренная или приготовленная в виде котлет на пару.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Каши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на молоке или воде из риса, гречки, овсянки, манной крупы, измельченные макароны или вермишель.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Картофель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свекла, морковь, тыква, кабачки, с осторожностью зеленый горошек и укроп.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Сладкие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ягоды, компоты, фруктовые кисели, желе, варенье.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Сладкие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соки, отвар шиповника. Некрепкие чай, какао с молоком или сливками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/>
              <a:t/>
            </a:r>
            <a:br>
              <a:rPr lang="ru-RU" sz="2000" dirty="0"/>
            </a:b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43000" y="228600"/>
            <a:ext cx="7527925" cy="533400"/>
          </a:xfrm>
          <a:prstGeom prst="roundRect">
            <a:avLst/>
          </a:prstGeom>
          <a:solidFill>
            <a:srgbClr val="99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TextBox 17"/>
          <p:cNvSpPr txBox="1">
            <a:spLocks noChangeArrowheads="1"/>
          </p:cNvSpPr>
          <p:nvPr/>
        </p:nvSpPr>
        <p:spPr bwMode="auto">
          <a:xfrm>
            <a:off x="1295400" y="228600"/>
            <a:ext cx="7391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Диета при гастрите желудка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9874" name="Picture 2" descr="C:\Users\Кирилл и Оля\Desktop\dieta-pri-gastrite-zhelud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914400"/>
            <a:ext cx="3469162" cy="2514600"/>
          </a:xfrm>
          <a:prstGeom prst="rect">
            <a:avLst/>
          </a:prstGeom>
          <a:noFill/>
        </p:spPr>
      </p:pic>
      <p:pic>
        <p:nvPicPr>
          <p:cNvPr id="44034" name="Picture 2" descr="Диета при гастрит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799" y="3505200"/>
            <a:ext cx="3303969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4800600"/>
            <a:ext cx="8095129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заболеваемости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гастродуоденальной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зоны у детей в российской Федерации в 2016 году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9941" name="Группа 5"/>
          <p:cNvGrpSpPr>
            <a:grpSpLocks/>
          </p:cNvGrpSpPr>
          <p:nvPr/>
        </p:nvGrpSpPr>
        <p:grpSpPr bwMode="auto">
          <a:xfrm>
            <a:off x="7696200" y="6324600"/>
            <a:ext cx="1295400" cy="381000"/>
            <a:chOff x="7696201" y="6324600"/>
            <a:chExt cx="1295400" cy="381000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7696201" y="6324600"/>
              <a:ext cx="1295400" cy="381000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9945" name="TextBox 15"/>
            <p:cNvSpPr txBox="1">
              <a:spLocks noChangeArrowheads="1"/>
            </p:cNvSpPr>
            <p:nvPr/>
          </p:nvSpPr>
          <p:spPr bwMode="auto">
            <a:xfrm>
              <a:off x="7848600" y="6336268"/>
              <a:ext cx="990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ru-RU" altLang="ru-RU" b="1" dirty="0">
                  <a:latin typeface="Times New Roman" pitchFamily="18" charset="0"/>
                  <a:cs typeface="Times New Roman" pitchFamily="18" charset="0"/>
                </a:rPr>
                <a:t>Лист 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17</a:t>
              </a:r>
              <a:endParaRPr lang="ru-RU" alt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39940" name="Object 4"/>
          <p:cNvGraphicFramePr>
            <a:graphicFrameLocks noChangeAspect="1"/>
          </p:cNvGraphicFramePr>
          <p:nvPr/>
        </p:nvGraphicFramePr>
        <p:xfrm>
          <a:off x="685800" y="914400"/>
          <a:ext cx="8172141" cy="3581400"/>
        </p:xfrm>
        <a:graphic>
          <a:graphicData uri="http://schemas.openxmlformats.org/presentationml/2006/ole">
            <p:oleObj spid="_x0000_s39940" name="Диаграмма" r:id="rId3" imgW="6800985" imgH="2847924" progId="Excel.Sheet.8">
              <p:embed/>
            </p:oleObj>
          </a:graphicData>
        </a:graphic>
      </p:graphicFrame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609600" y="4419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Источник: Федеральная служба государственной статистики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3400" y="2721024"/>
            <a:ext cx="83820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Группа 7"/>
          <p:cNvGrpSpPr>
            <a:grpSpLocks/>
          </p:cNvGrpSpPr>
          <p:nvPr/>
        </p:nvGrpSpPr>
        <p:grpSpPr bwMode="auto">
          <a:xfrm>
            <a:off x="457200" y="457200"/>
            <a:ext cx="8534400" cy="1742146"/>
            <a:chOff x="532039" y="912233"/>
            <a:chExt cx="8458200" cy="68580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532039" y="912233"/>
              <a:ext cx="8458200" cy="685800"/>
            </a:xfrm>
            <a:prstGeom prst="roundRect">
              <a:avLst/>
            </a:prstGeom>
            <a:ln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607560" y="942229"/>
              <a:ext cx="8305800" cy="642132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/>
              <a:r>
                <a:rPr lang="ru-RU" sz="36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0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Гастрит </a:t>
              </a:r>
              <a:r>
                <a:rPr lang="ru-RU" sz="32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– это воспаление слизистого слоя желудка, приводящее к нарушению функций этого органа.</a:t>
              </a:r>
              <a:r>
                <a:rPr lang="ru-RU" sz="3200" dirty="0" smtClean="0">
                  <a:latin typeface="Times New Roman" pitchFamily="18" charset="0"/>
                  <a:cs typeface="Times New Roman" pitchFamily="18" charset="0"/>
                </a:rPr>
                <a:t> </a:t>
              </a:r>
              <a:endParaRPr lang="ru-RU" alt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247" name="TextBox 13"/>
          <p:cNvSpPr txBox="1">
            <a:spLocks noChangeArrowheads="1"/>
          </p:cNvSpPr>
          <p:nvPr/>
        </p:nvSpPr>
        <p:spPr bwMode="auto">
          <a:xfrm>
            <a:off x="533400" y="3617913"/>
            <a:ext cx="3810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250" name="Группа 2"/>
          <p:cNvGrpSpPr>
            <a:grpSpLocks/>
          </p:cNvGrpSpPr>
          <p:nvPr/>
        </p:nvGrpSpPr>
        <p:grpSpPr bwMode="auto">
          <a:xfrm>
            <a:off x="7772400" y="6342063"/>
            <a:ext cx="1295400" cy="381000"/>
            <a:chOff x="7696201" y="6324600"/>
            <a:chExt cx="1295400" cy="381000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7696201" y="6324600"/>
              <a:ext cx="1295400" cy="381000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0254" name="TextBox 15"/>
            <p:cNvSpPr txBox="1">
              <a:spLocks noChangeArrowheads="1"/>
            </p:cNvSpPr>
            <p:nvPr/>
          </p:nvSpPr>
          <p:spPr bwMode="auto">
            <a:xfrm>
              <a:off x="7848600" y="6336268"/>
              <a:ext cx="990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ru-RU" altLang="ru-RU" b="1">
                  <a:latin typeface="Times New Roman" pitchFamily="18" charset="0"/>
                  <a:cs typeface="Times New Roman" pitchFamily="18" charset="0"/>
                </a:rPr>
                <a:t>Лист 2</a:t>
              </a:r>
            </a:p>
          </p:txBody>
        </p:sp>
      </p:grpSp>
      <p:pic>
        <p:nvPicPr>
          <p:cNvPr id="10261" name="Picture 21" descr="C:\Users\Кирилл и Оля\Desktop\simptomy-gastrita-zhelud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2286000"/>
            <a:ext cx="6934200" cy="3819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5" name="Picture 3" descr="C:\Users\Кирилл и Оля\Desktop\s199497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28600"/>
            <a:ext cx="8229600" cy="5641016"/>
          </a:xfrm>
          <a:prstGeom prst="rect">
            <a:avLst/>
          </a:prstGeom>
          <a:noFill/>
        </p:spPr>
      </p:pic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7696200" y="6400800"/>
            <a:ext cx="1295400" cy="381000"/>
            <a:chOff x="7696201" y="6324600"/>
            <a:chExt cx="1295400" cy="381000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7696201" y="6324600"/>
              <a:ext cx="1295400" cy="381000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" name="TextBox 15"/>
            <p:cNvSpPr txBox="1">
              <a:spLocks noChangeArrowheads="1"/>
            </p:cNvSpPr>
            <p:nvPr/>
          </p:nvSpPr>
          <p:spPr bwMode="auto">
            <a:xfrm>
              <a:off x="7848600" y="6336268"/>
              <a:ext cx="990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ru-RU" altLang="ru-RU" b="1" dirty="0">
                  <a:latin typeface="Times New Roman" pitchFamily="18" charset="0"/>
                  <a:cs typeface="Times New Roman" pitchFamily="18" charset="0"/>
                </a:rPr>
                <a:t>Лист 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alt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C:\Users\Кирилл и Оля\Desktop\types-of-gastriti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7200"/>
            <a:ext cx="9144000" cy="5257800"/>
          </a:xfrm>
          <a:prstGeom prst="rect">
            <a:avLst/>
          </a:prstGeom>
          <a:noFill/>
        </p:spPr>
      </p:pic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7772400" y="6342063"/>
            <a:ext cx="1295400" cy="381000"/>
            <a:chOff x="7696201" y="6324600"/>
            <a:chExt cx="1295400" cy="381000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7696201" y="6324600"/>
              <a:ext cx="1295400" cy="381000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" name="TextBox 15"/>
            <p:cNvSpPr txBox="1">
              <a:spLocks noChangeArrowheads="1"/>
            </p:cNvSpPr>
            <p:nvPr/>
          </p:nvSpPr>
          <p:spPr bwMode="auto">
            <a:xfrm>
              <a:off x="7848600" y="6336268"/>
              <a:ext cx="990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ru-RU" altLang="ru-RU" b="1" dirty="0">
                  <a:latin typeface="Times New Roman" pitchFamily="18" charset="0"/>
                  <a:cs typeface="Times New Roman" pitchFamily="18" charset="0"/>
                </a:rPr>
                <a:t>Лист 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alt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81000" y="1143000"/>
            <a:ext cx="3962400" cy="4801314"/>
          </a:xfrm>
          <a:prstGeom prst="rect">
            <a:avLst/>
          </a:prstGeom>
          <a:gradFill>
            <a:gsLst>
              <a:gs pos="5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95000">
                <a:schemeClr val="accent1">
                  <a:tint val="23500"/>
                  <a:satMod val="160000"/>
                </a:schemeClr>
              </a:gs>
            </a:gsLst>
            <a:lin ang="16200000" scaled="0"/>
          </a:gradFill>
          <a:ln w="25400">
            <a:solidFill>
              <a:schemeClr val="accent1">
                <a:shade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нерегулярный прием пищи, недоедание и переедание, спешка во время еды; </a:t>
            </a:r>
          </a:p>
          <a:p>
            <a:pPr>
              <a:defRPr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плохое пережевывание пищи, нередко связанное с нездоровьем зубов; </a:t>
            </a:r>
          </a:p>
          <a:p>
            <a:pPr>
              <a:defRPr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некачественные продукты, злоупотребление жареной, острой, пряной, грубой пищей; </a:t>
            </a:r>
          </a:p>
          <a:p>
            <a:pPr>
              <a:defRPr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недостаточное поступление белка и витаминов, отчего вырабатывается меньше желудочного сока;</a:t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81000" y="533400"/>
            <a:ext cx="6553200" cy="533400"/>
          </a:xfrm>
          <a:prstGeom prst="roundRect">
            <a:avLst/>
          </a:prstGeom>
          <a:solidFill>
            <a:srgbClr val="99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277" name="TextBox 17"/>
          <p:cNvSpPr txBox="1">
            <a:spLocks noChangeArrowheads="1"/>
          </p:cNvSpPr>
          <p:nvPr/>
        </p:nvSpPr>
        <p:spPr bwMode="auto">
          <a:xfrm>
            <a:off x="457200" y="457200"/>
            <a:ext cx="7086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Причины острой формы</a:t>
            </a:r>
          </a:p>
        </p:txBody>
      </p:sp>
      <p:grpSp>
        <p:nvGrpSpPr>
          <p:cNvPr id="11280" name="Группа 17"/>
          <p:cNvGrpSpPr>
            <a:grpSpLocks/>
          </p:cNvGrpSpPr>
          <p:nvPr/>
        </p:nvGrpSpPr>
        <p:grpSpPr bwMode="auto">
          <a:xfrm>
            <a:off x="7750175" y="6340475"/>
            <a:ext cx="1295400" cy="381000"/>
            <a:chOff x="7696201" y="6324600"/>
            <a:chExt cx="1295400" cy="381000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7696201" y="6324600"/>
              <a:ext cx="1295400" cy="381000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284" name="TextBox 15"/>
            <p:cNvSpPr txBox="1">
              <a:spLocks noChangeArrowheads="1"/>
            </p:cNvSpPr>
            <p:nvPr/>
          </p:nvSpPr>
          <p:spPr bwMode="auto">
            <a:xfrm>
              <a:off x="7848600" y="6336268"/>
              <a:ext cx="990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ru-RU" altLang="ru-RU" b="1" dirty="0">
                  <a:latin typeface="Times New Roman" pitchFamily="18" charset="0"/>
                  <a:cs typeface="Times New Roman" pitchFamily="18" charset="0"/>
                </a:rPr>
                <a:t>Лист 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alt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572000" y="1143001"/>
            <a:ext cx="4343400" cy="4801314"/>
          </a:xfrm>
          <a:prstGeom prst="rect">
            <a:avLst/>
          </a:prstGeom>
          <a:gradFill>
            <a:gsLst>
              <a:gs pos="5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95000">
                <a:schemeClr val="accent1">
                  <a:tint val="23500"/>
                  <a:satMod val="160000"/>
                </a:schemeClr>
              </a:gs>
            </a:gsLst>
            <a:lin ang="16200000" scaled="0"/>
          </a:gradFill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регулярное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употребление спиртного, курение; длительный прием лекарств: антибиотиков, аспирина, гормональных препаратов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нездоровье 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органов пищеварительной системы, нарушение перистальтики, отчего желчь оказывается в желудке и вызывает воспаление слизистой; </a:t>
            </a:r>
            <a:endParaRPr lang="ru-RU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признаки гастрита проявляются в случае нарушения баланса микрофлоры кишечника, проникновении вирусов, бактерий, стрептококков, стафилококков, сальмонеллы.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86" name="Picture 22" descr="гастри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0"/>
            <a:ext cx="1638300" cy="109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alpha val="16078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8"/>
          <p:cNvGrpSpPr>
            <a:grpSpLocks/>
          </p:cNvGrpSpPr>
          <p:nvPr/>
        </p:nvGrpSpPr>
        <p:grpSpPr bwMode="auto">
          <a:xfrm>
            <a:off x="7848600" y="6450013"/>
            <a:ext cx="1143000" cy="381000"/>
            <a:chOff x="7696201" y="6324600"/>
            <a:chExt cx="1295400" cy="392668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7696201" y="6324600"/>
              <a:ext cx="1295400" cy="381000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298" name="TextBox 15"/>
            <p:cNvSpPr txBox="1">
              <a:spLocks noChangeArrowheads="1"/>
            </p:cNvSpPr>
            <p:nvPr/>
          </p:nvSpPr>
          <p:spPr bwMode="auto">
            <a:xfrm>
              <a:off x="7848600" y="6336268"/>
              <a:ext cx="9906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ru-RU" altLang="ru-RU" b="1" dirty="0">
                  <a:latin typeface="Times New Roman" pitchFamily="18" charset="0"/>
                  <a:cs typeface="Times New Roman" pitchFamily="18" charset="0"/>
                </a:rPr>
                <a:t>Лист 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alt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04800" y="1295400"/>
            <a:ext cx="8631238" cy="5139869"/>
          </a:xfrm>
          <a:prstGeom prst="rect">
            <a:avLst/>
          </a:prstGeom>
          <a:gradFill>
            <a:gsLst>
              <a:gs pos="5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95000">
                <a:schemeClr val="accent1">
                  <a:tint val="23500"/>
                  <a:satMod val="160000"/>
                </a:schemeClr>
              </a:gs>
            </a:gsLst>
            <a:lin ang="16200000" scaled="0"/>
          </a:gradFill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Кишечные инфекции, воспаление небных миндалин или желчного пузыря, инфицирование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хеликобактериями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Helicobacter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pylori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поддерживают хроническую форму.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Появлению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симптомов хронического гастрита желудка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способствует:</a:t>
            </a:r>
          </a:p>
          <a:p>
            <a:pPr>
              <a:buFontTx/>
              <a:buChar char="-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наследственная предрасположенность;</a:t>
            </a:r>
          </a:p>
          <a:p>
            <a:pPr>
              <a:buFontTx/>
              <a:buChar char="-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хроническая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форма развивается в условиях вредного производства, когда ежедневно заглатывается пыль, испарения кислот или щелочей, вредных химических соединений.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постоянное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воспаление слизистой желудка связано с той или иной аллергией.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состав желудочного сока для расщепления белковой пищи входит пепсин. Если случается сбой, пепсин воздействует на слизистую, содержащую белок, вызывает воспаление, поскольку желудок начинает переваривать сам себя.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066800" y="457200"/>
            <a:ext cx="7527925" cy="533400"/>
          </a:xfrm>
          <a:prstGeom prst="roundRect">
            <a:avLst/>
          </a:prstGeom>
          <a:solidFill>
            <a:srgbClr val="99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TextBox 17"/>
          <p:cNvSpPr txBox="1">
            <a:spLocks noChangeArrowheads="1"/>
          </p:cNvSpPr>
          <p:nvPr/>
        </p:nvSpPr>
        <p:spPr bwMode="auto">
          <a:xfrm>
            <a:off x="1143000" y="381000"/>
            <a:ext cx="7086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Причины хронического гастрита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alpha val="16078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8"/>
          <p:cNvGrpSpPr>
            <a:grpSpLocks/>
          </p:cNvGrpSpPr>
          <p:nvPr/>
        </p:nvGrpSpPr>
        <p:grpSpPr bwMode="auto">
          <a:xfrm>
            <a:off x="7848600" y="6450013"/>
            <a:ext cx="1143000" cy="381000"/>
            <a:chOff x="7696201" y="6324600"/>
            <a:chExt cx="1295400" cy="392668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7696201" y="6324600"/>
              <a:ext cx="1295400" cy="381000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298" name="TextBox 15"/>
            <p:cNvSpPr txBox="1">
              <a:spLocks noChangeArrowheads="1"/>
            </p:cNvSpPr>
            <p:nvPr/>
          </p:nvSpPr>
          <p:spPr bwMode="auto">
            <a:xfrm>
              <a:off x="7848600" y="6336268"/>
              <a:ext cx="9906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ru-RU" altLang="ru-RU" b="1" dirty="0">
                  <a:latin typeface="Times New Roman" pitchFamily="18" charset="0"/>
                  <a:cs typeface="Times New Roman" pitchFamily="18" charset="0"/>
                </a:rPr>
                <a:t>Лист 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7</a:t>
              </a:r>
              <a:endParaRPr lang="ru-RU" alt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04800" y="914400"/>
            <a:ext cx="4724400" cy="5692378"/>
          </a:xfrm>
          <a:prstGeom prst="rect">
            <a:avLst/>
          </a:prstGeom>
          <a:gradFill>
            <a:gsLst>
              <a:gs pos="5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95000">
                <a:schemeClr val="accent1">
                  <a:tint val="23500"/>
                  <a:satMod val="160000"/>
                </a:schemeClr>
              </a:gs>
            </a:gsLst>
            <a:lin ang="16200000" scaled="0"/>
          </a:gradFill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сильно болит вверху живота;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повышается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температура, иногда до +38С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появляется ощущение переполненности желудка;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отрыжка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кислым, с нехорошим запахом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белый налет на языке, сухость или обильное слюноотделение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изжога, тошнота, рвота с остатками пищи, слизью, желчью, нередко с включениями крови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живот вздувается, ощущается дискомфорт, нередко случается запор или понос;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болит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и кружится голова;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общая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слабость, отвращение к еде.</a:t>
            </a:r>
            <a:r>
              <a:rPr lang="ru-RU" sz="1400" i="1" dirty="0"/>
              <a:t/>
            </a:r>
            <a:br>
              <a:rPr lang="ru-RU" sz="1400" i="1" dirty="0"/>
            </a:b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43000" y="228600"/>
            <a:ext cx="7527925" cy="533400"/>
          </a:xfrm>
          <a:prstGeom prst="roundRect">
            <a:avLst/>
          </a:prstGeom>
          <a:solidFill>
            <a:srgbClr val="99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TextBox 17"/>
          <p:cNvSpPr txBox="1">
            <a:spLocks noChangeArrowheads="1"/>
          </p:cNvSpPr>
          <p:nvPr/>
        </p:nvSpPr>
        <p:spPr bwMode="auto">
          <a:xfrm>
            <a:off x="1295400" y="228600"/>
            <a:ext cx="7391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Симптомы острого гастрита желудка</a:t>
            </a:r>
          </a:p>
        </p:txBody>
      </p:sp>
      <p:pic>
        <p:nvPicPr>
          <p:cNvPr id="70657" name="Picture 1" descr="C:\Users\Кирилл и Оля\Desktop\simptomy-gastrita-zhelud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914400"/>
            <a:ext cx="4114800" cy="2819400"/>
          </a:xfrm>
          <a:prstGeom prst="rect">
            <a:avLst/>
          </a:prstGeom>
          <a:noFill/>
        </p:spPr>
      </p:pic>
      <p:pic>
        <p:nvPicPr>
          <p:cNvPr id="70658" name="Picture 2" descr="C:\Users\Кирилл и Оля\Desktop\simptomy-xronicheskogo-gastrit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3733800"/>
            <a:ext cx="41148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alpha val="16078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8"/>
          <p:cNvGrpSpPr>
            <a:grpSpLocks/>
          </p:cNvGrpSpPr>
          <p:nvPr/>
        </p:nvGrpSpPr>
        <p:grpSpPr bwMode="auto">
          <a:xfrm>
            <a:off x="7848600" y="6450013"/>
            <a:ext cx="1143000" cy="381000"/>
            <a:chOff x="7696201" y="6324600"/>
            <a:chExt cx="1295400" cy="392668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7696201" y="6324600"/>
              <a:ext cx="1295400" cy="381000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298" name="TextBox 15"/>
            <p:cNvSpPr txBox="1">
              <a:spLocks noChangeArrowheads="1"/>
            </p:cNvSpPr>
            <p:nvPr/>
          </p:nvSpPr>
          <p:spPr bwMode="auto">
            <a:xfrm>
              <a:off x="7848600" y="6336268"/>
              <a:ext cx="9906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ru-RU" altLang="ru-RU" b="1" dirty="0">
                  <a:latin typeface="Times New Roman" pitchFamily="18" charset="0"/>
                  <a:cs typeface="Times New Roman" pitchFamily="18" charset="0"/>
                </a:rPr>
                <a:t>Лист 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alt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04800" y="914400"/>
            <a:ext cx="4648200" cy="5847755"/>
          </a:xfrm>
          <a:prstGeom prst="rect">
            <a:avLst/>
          </a:prstGeom>
          <a:gradFill>
            <a:gsLst>
              <a:gs pos="5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95000">
                <a:schemeClr val="accent1">
                  <a:tint val="23500"/>
                  <a:satMod val="160000"/>
                </a:schemeClr>
              </a:gs>
            </a:gsLst>
            <a:lin ang="16200000" scaled="0"/>
          </a:gradFill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тупая ноющая боль после еды вверху желудка, реже в левом или правом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подреберье;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распирание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и переполненность желудка;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неприятный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привкус во рту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изжога, отрыжка кислым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тошнота;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отсутствие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аппетита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запор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отсутствие аппетита, быстрое насыщение;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вздутие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живота после еды, ощущение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распирания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и переполнения;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отрыжка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, изжога;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обильное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слюноотделение.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43000" y="228600"/>
            <a:ext cx="7527925" cy="533400"/>
          </a:xfrm>
          <a:prstGeom prst="roundRect">
            <a:avLst/>
          </a:prstGeom>
          <a:solidFill>
            <a:srgbClr val="99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TextBox 17"/>
          <p:cNvSpPr txBox="1">
            <a:spLocks noChangeArrowheads="1"/>
          </p:cNvSpPr>
          <p:nvPr/>
        </p:nvSpPr>
        <p:spPr bwMode="auto">
          <a:xfrm>
            <a:off x="1295400" y="228600"/>
            <a:ext cx="7391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Симптомы хронического гастрита</a:t>
            </a:r>
          </a:p>
        </p:txBody>
      </p:sp>
      <p:pic>
        <p:nvPicPr>
          <p:cNvPr id="72710" name="Picture 6" descr="C:\Users\Кирилл и Оля\Desktop\i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914401"/>
            <a:ext cx="3352800" cy="2743199"/>
          </a:xfrm>
          <a:prstGeom prst="rect">
            <a:avLst/>
          </a:prstGeom>
          <a:noFill/>
        </p:spPr>
      </p:pic>
      <p:pic>
        <p:nvPicPr>
          <p:cNvPr id="72711" name="Picture 7" descr="C:\Users\Кирилл и Оля\Desktop\3049419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3733800"/>
            <a:ext cx="33528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C:\Users\Кирилл и Оля\Desktop\7248_gastrit-vospalenie-simptom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9144000" cy="6217920"/>
          </a:xfrm>
          <a:prstGeom prst="rect">
            <a:avLst/>
          </a:prstGeom>
          <a:noFill/>
        </p:spPr>
      </p:pic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7772400" y="6342063"/>
            <a:ext cx="1295400" cy="381000"/>
            <a:chOff x="7696201" y="6324600"/>
            <a:chExt cx="1295400" cy="381000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7696201" y="6324600"/>
              <a:ext cx="1295400" cy="381000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" name="TextBox 15"/>
            <p:cNvSpPr txBox="1">
              <a:spLocks noChangeArrowheads="1"/>
            </p:cNvSpPr>
            <p:nvPr/>
          </p:nvSpPr>
          <p:spPr bwMode="auto">
            <a:xfrm>
              <a:off x="7848600" y="6336268"/>
              <a:ext cx="990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ru-RU" altLang="ru-RU" b="1" dirty="0">
                  <a:latin typeface="Times New Roman" pitchFamily="18" charset="0"/>
                  <a:cs typeface="Times New Roman" pitchFamily="18" charset="0"/>
                </a:rPr>
                <a:t>Лист 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9</a:t>
              </a:r>
              <a:endParaRPr lang="ru-RU" alt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2772</TotalTime>
  <Words>797</Words>
  <Application>Microsoft Office PowerPoint</Application>
  <PresentationFormat>Экран (4:3)</PresentationFormat>
  <Paragraphs>102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Открытая</vt:lpstr>
      <vt:lpstr>Диаграмма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ОЛЯ</dc:creator>
  <cp:lastModifiedBy>Кирилл и Оля</cp:lastModifiedBy>
  <cp:revision>174</cp:revision>
  <cp:lastPrinted>2015-05-23T15:09:22Z</cp:lastPrinted>
  <dcterms:created xsi:type="dcterms:W3CDTF">2015-04-05T12:23:28Z</dcterms:created>
  <dcterms:modified xsi:type="dcterms:W3CDTF">2017-01-30T18:03:33Z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