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нутый угол 8"/>
          <p:cNvSpPr/>
          <p:nvPr userDrawn="1"/>
        </p:nvSpPr>
        <p:spPr>
          <a:xfrm>
            <a:off x="539552" y="836712"/>
            <a:ext cx="8064896" cy="4032448"/>
          </a:xfrm>
          <a:prstGeom prst="foldedCorner">
            <a:avLst/>
          </a:prstGeom>
          <a:solidFill>
            <a:schemeClr val="lt1">
              <a:alpha val="68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4005064"/>
            <a:ext cx="1531721" cy="14142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157192"/>
            <a:ext cx="9144000" cy="1929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7018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4776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7584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мка 8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20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5037001"/>
            <a:ext cx="1482604" cy="17728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524" y="4149080"/>
            <a:ext cx="1531721" cy="141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1553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9943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4138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6541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8686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019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1370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355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7E66A-055B-4271-B557-9F2D6BC78AD4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4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5;&#1075;&#1077;&#1083;&#1080;&#1085;&#1072;\Desktop\&#1076;&#1083;&#1103;%20&#1087;&#1088;&#1077;&#1079;&#1077;&#1085;&#1090;&#1072;&#1094;&#1080;&#1080;\Konstantin_Raykin_-_Lastochka_-_Nikolay_Rubcov_muzogig.net.mp3" TargetMode="Externa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920880" cy="381642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Урок 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Литературного чтения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661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Н.М. Рубцов «Ласточка»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 (15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55776" y="1700808"/>
            <a:ext cx="5238750" cy="3657600"/>
          </a:xfrm>
        </p:spPr>
      </p:pic>
      <p:pic>
        <p:nvPicPr>
          <p:cNvPr id="6" name="Konstantin_Raykin_-_Lastochka_-_Nikolay_Rubcov_muzogig.n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308304" y="5805264"/>
            <a:ext cx="664840" cy="664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Ласточка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340768"/>
            <a:ext cx="6923112" cy="518457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Ласточка </a:t>
            </a:r>
            <a:r>
              <a:rPr lang="ru-RU" dirty="0" smtClean="0"/>
              <a:t>носится с криком.</a:t>
            </a:r>
            <a:br>
              <a:rPr lang="ru-RU" dirty="0" smtClean="0"/>
            </a:br>
            <a:r>
              <a:rPr lang="ru-RU" dirty="0" smtClean="0"/>
              <a:t>Выпал птенец из гнезда.</a:t>
            </a:r>
            <a:br>
              <a:rPr lang="ru-RU" dirty="0" smtClean="0"/>
            </a:br>
            <a:r>
              <a:rPr lang="ru-RU" dirty="0" smtClean="0"/>
              <a:t>Дети окрестные мигом</a:t>
            </a:r>
            <a:br>
              <a:rPr lang="ru-RU" dirty="0" smtClean="0"/>
            </a:br>
            <a:r>
              <a:rPr lang="ru-RU" dirty="0" smtClean="0"/>
              <a:t>Все прибежали сюда.</a:t>
            </a:r>
          </a:p>
          <a:p>
            <a:pPr>
              <a:buNone/>
            </a:pPr>
            <a:r>
              <a:rPr lang="ru-RU" dirty="0" smtClean="0"/>
              <a:t>    Взял </a:t>
            </a:r>
            <a:r>
              <a:rPr lang="ru-RU" dirty="0" smtClean="0"/>
              <a:t>я осколок металла,</a:t>
            </a:r>
            <a:br>
              <a:rPr lang="ru-RU" dirty="0" smtClean="0"/>
            </a:br>
            <a:r>
              <a:rPr lang="ru-RU" dirty="0" smtClean="0"/>
              <a:t>Вырыл могилку птенцу,</a:t>
            </a:r>
            <a:br>
              <a:rPr lang="ru-RU" dirty="0" smtClean="0"/>
            </a:br>
            <a:r>
              <a:rPr lang="ru-RU" dirty="0" smtClean="0"/>
              <a:t>Ласточка рядом летала,</a:t>
            </a:r>
            <a:br>
              <a:rPr lang="ru-RU" dirty="0" smtClean="0"/>
            </a:br>
            <a:r>
              <a:rPr lang="ru-RU" dirty="0" smtClean="0"/>
              <a:t>Словно не веря </a:t>
            </a:r>
            <a:r>
              <a:rPr lang="ru-RU" dirty="0" smtClean="0"/>
              <a:t>концу.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Долго </a:t>
            </a:r>
            <a:r>
              <a:rPr lang="ru-RU" dirty="0" smtClean="0"/>
              <a:t>носилась, рыдая,</a:t>
            </a:r>
            <a:br>
              <a:rPr lang="ru-RU" dirty="0" smtClean="0"/>
            </a:br>
            <a:r>
              <a:rPr lang="ru-RU" dirty="0" smtClean="0"/>
              <a:t>Под мезонином своим…</a:t>
            </a:r>
            <a:br>
              <a:rPr lang="ru-RU" dirty="0" smtClean="0"/>
            </a:br>
            <a:r>
              <a:rPr lang="ru-RU" dirty="0" smtClean="0"/>
              <a:t>Ласточка! Что ж ты, родная,</a:t>
            </a:r>
            <a:br>
              <a:rPr lang="ru-RU" dirty="0" smtClean="0"/>
            </a:br>
            <a:r>
              <a:rPr lang="ru-RU" dirty="0" smtClean="0"/>
              <a:t>Плохо смотрела за ним?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</a:rPr>
              <a:t>Синквейн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268760"/>
            <a:ext cx="7067128" cy="532859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400" b="1" dirty="0" smtClean="0">
                <a:solidFill>
                  <a:srgbClr val="C00000"/>
                </a:solidFill>
              </a:rPr>
              <a:t>1 </a:t>
            </a:r>
            <a:r>
              <a:rPr lang="ru-RU" sz="3400" b="1" dirty="0" smtClean="0">
                <a:solidFill>
                  <a:srgbClr val="C00000"/>
                </a:solidFill>
              </a:rPr>
              <a:t>строка </a:t>
            </a:r>
            <a:r>
              <a:rPr lang="ru-RU" sz="3400" b="1" dirty="0" smtClean="0"/>
              <a:t>– тема стихотворения, выраженная одним словом – именем </a:t>
            </a:r>
            <a:r>
              <a:rPr lang="ru-RU" sz="3400" b="1" dirty="0" smtClean="0"/>
              <a:t>существительным.</a:t>
            </a:r>
          </a:p>
          <a:p>
            <a:pPr>
              <a:buNone/>
            </a:pPr>
            <a:r>
              <a:rPr lang="ru-RU" sz="3400" b="1" dirty="0" smtClean="0"/>
              <a:t> 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C00000"/>
                </a:solidFill>
              </a:rPr>
              <a:t>     2 </a:t>
            </a:r>
            <a:r>
              <a:rPr lang="ru-RU" sz="3400" b="1" dirty="0" smtClean="0">
                <a:solidFill>
                  <a:srgbClr val="C00000"/>
                </a:solidFill>
              </a:rPr>
              <a:t>строка </a:t>
            </a:r>
            <a:r>
              <a:rPr lang="ru-RU" sz="3400" b="1" dirty="0" smtClean="0"/>
              <a:t>– описание темы. Подберите имена прилагательные, характеризующие ласточку.</a:t>
            </a:r>
          </a:p>
          <a:p>
            <a:pPr>
              <a:buNone/>
            </a:pPr>
            <a:r>
              <a:rPr lang="ru-RU" sz="3400" b="1" dirty="0" smtClean="0"/>
              <a:t> </a:t>
            </a:r>
          </a:p>
          <a:p>
            <a:pPr>
              <a:buNone/>
            </a:pPr>
            <a:r>
              <a:rPr lang="ru-RU" sz="3400" b="1" dirty="0" smtClean="0"/>
              <a:t>     </a:t>
            </a:r>
            <a:r>
              <a:rPr lang="ru-RU" sz="3400" b="1" dirty="0" smtClean="0">
                <a:solidFill>
                  <a:srgbClr val="C00000"/>
                </a:solidFill>
              </a:rPr>
              <a:t>3 </a:t>
            </a:r>
            <a:r>
              <a:rPr lang="ru-RU" sz="3400" b="1" dirty="0" smtClean="0">
                <a:solidFill>
                  <a:srgbClr val="C00000"/>
                </a:solidFill>
              </a:rPr>
              <a:t>строка </a:t>
            </a:r>
            <a:r>
              <a:rPr lang="ru-RU" sz="3400" b="1" dirty="0" smtClean="0"/>
              <a:t>– описание действия в рамках этой темы. Подберите слова - (глаголы), которые подойдут для характеристики ласточки.</a:t>
            </a:r>
          </a:p>
          <a:p>
            <a:pPr>
              <a:buNone/>
            </a:pPr>
            <a:r>
              <a:rPr lang="ru-RU" sz="3400" b="1" dirty="0" smtClean="0"/>
              <a:t> </a:t>
            </a:r>
          </a:p>
          <a:p>
            <a:pPr>
              <a:buNone/>
            </a:pPr>
            <a:r>
              <a:rPr lang="ru-RU" sz="3400" b="1" dirty="0" smtClean="0"/>
              <a:t>     </a:t>
            </a:r>
            <a:r>
              <a:rPr lang="ru-RU" sz="3400" b="1" dirty="0" smtClean="0">
                <a:solidFill>
                  <a:srgbClr val="C00000"/>
                </a:solidFill>
              </a:rPr>
              <a:t>4 </a:t>
            </a:r>
            <a:r>
              <a:rPr lang="ru-RU" sz="3400" b="1" dirty="0" smtClean="0">
                <a:solidFill>
                  <a:srgbClr val="C00000"/>
                </a:solidFill>
              </a:rPr>
              <a:t>строка </a:t>
            </a:r>
            <a:r>
              <a:rPr lang="ru-RU" sz="3400" b="1" dirty="0" smtClean="0"/>
              <a:t>– отношение автора к данной теме. Фраза из четырёх слов.</a:t>
            </a:r>
          </a:p>
          <a:p>
            <a:pPr>
              <a:buNone/>
            </a:pPr>
            <a:r>
              <a:rPr lang="ru-RU" sz="3400" b="1" dirty="0" smtClean="0"/>
              <a:t> </a:t>
            </a:r>
          </a:p>
          <a:p>
            <a:pPr>
              <a:buNone/>
            </a:pPr>
            <a:r>
              <a:rPr lang="ru-RU" sz="3400" b="1" dirty="0" smtClean="0"/>
              <a:t>     </a:t>
            </a:r>
            <a:r>
              <a:rPr lang="ru-RU" sz="3400" b="1" dirty="0" smtClean="0">
                <a:solidFill>
                  <a:srgbClr val="C00000"/>
                </a:solidFill>
              </a:rPr>
              <a:t>5 </a:t>
            </a:r>
            <a:r>
              <a:rPr lang="ru-RU" sz="3400" b="1" dirty="0" smtClean="0">
                <a:solidFill>
                  <a:srgbClr val="C00000"/>
                </a:solidFill>
              </a:rPr>
              <a:t>строка </a:t>
            </a:r>
            <a:r>
              <a:rPr lang="ru-RU" sz="3400" b="1" dirty="0" smtClean="0"/>
              <a:t>– повторить суть темы. Одно слово – синоним к первому на эмоциональном уровне.</a:t>
            </a:r>
            <a:endParaRPr lang="ru-RU" sz="3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88840"/>
            <a:ext cx="8712968" cy="15841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Упражнение «Свеча»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1608243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1484784"/>
            <a:ext cx="3802022" cy="4752528"/>
          </a:xfrm>
        </p:spPr>
      </p:pic>
    </p:spTree>
    <p:extLst>
      <p:ext uri="{BB962C8B-B14F-4D97-AF65-F5344CB8AC3E}">
        <p14:creationId xmlns:p14="http://schemas.microsoft.com/office/powerpoint/2010/main" xmlns="" val="166885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352928" cy="5904656"/>
          </a:xfrm>
        </p:spPr>
        <p:txBody>
          <a:bodyPr/>
          <a:lstStyle/>
          <a:p>
            <a:r>
              <a:rPr lang="ru-RU" sz="4400" b="1" u="sng" dirty="0" smtClean="0">
                <a:solidFill>
                  <a:srgbClr val="C00000"/>
                </a:solidFill>
              </a:rPr>
              <a:t>Сегодня</a:t>
            </a:r>
            <a:r>
              <a:rPr lang="ru-RU" sz="4400" b="1" dirty="0" smtClean="0"/>
              <a:t> ты будешь дежурным.</a:t>
            </a:r>
          </a:p>
          <a:p>
            <a:r>
              <a:rPr lang="ru-RU" sz="4400" b="1" dirty="0" smtClean="0"/>
              <a:t>Сегодня </a:t>
            </a:r>
            <a:r>
              <a:rPr lang="ru-RU" sz="4400" b="1" u="sng" dirty="0" smtClean="0">
                <a:solidFill>
                  <a:srgbClr val="C00000"/>
                </a:solidFill>
              </a:rPr>
              <a:t>ты</a:t>
            </a:r>
            <a:r>
              <a:rPr lang="ru-RU" sz="4400" b="1" dirty="0" smtClean="0"/>
              <a:t> будешь дежурным.</a:t>
            </a:r>
          </a:p>
          <a:p>
            <a:r>
              <a:rPr lang="ru-RU" sz="4400" b="1" dirty="0" smtClean="0"/>
              <a:t>Сегодня ты </a:t>
            </a:r>
            <a:r>
              <a:rPr lang="ru-RU" sz="4400" b="1" u="sng" dirty="0" smtClean="0">
                <a:solidFill>
                  <a:srgbClr val="C00000"/>
                </a:solidFill>
              </a:rPr>
              <a:t>будешь</a:t>
            </a:r>
            <a:r>
              <a:rPr lang="ru-RU" sz="4400" b="1" dirty="0" smtClean="0"/>
              <a:t> дежурным.</a:t>
            </a:r>
          </a:p>
          <a:p>
            <a:r>
              <a:rPr lang="ru-RU" sz="4400" b="1" dirty="0" smtClean="0"/>
              <a:t>Сегодня ты будешь </a:t>
            </a:r>
            <a:r>
              <a:rPr lang="ru-RU" sz="4400" b="1" u="sng" dirty="0" smtClean="0">
                <a:solidFill>
                  <a:srgbClr val="C00000"/>
                </a:solidFill>
              </a:rPr>
              <a:t>дежурным</a:t>
            </a:r>
            <a:r>
              <a:rPr lang="ru-RU" sz="4400" b="1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Скороговорка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600200"/>
            <a:ext cx="6923112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800" b="1" dirty="0" smtClean="0"/>
              <a:t>Белый снег. </a:t>
            </a:r>
            <a:endParaRPr lang="ru-RU" sz="4800" b="1" dirty="0" smtClean="0"/>
          </a:p>
          <a:p>
            <a:pPr algn="just">
              <a:buNone/>
            </a:pPr>
            <a:r>
              <a:rPr lang="ru-RU" sz="4800" b="1" dirty="0" smtClean="0"/>
              <a:t>Белый </a:t>
            </a:r>
            <a:r>
              <a:rPr lang="ru-RU" sz="4800" b="1" dirty="0" smtClean="0"/>
              <a:t>мел. </a:t>
            </a:r>
            <a:endParaRPr lang="ru-RU" sz="4800" b="1" dirty="0" smtClean="0"/>
          </a:p>
          <a:p>
            <a:pPr algn="just">
              <a:buNone/>
            </a:pPr>
            <a:r>
              <a:rPr lang="ru-RU" sz="4800" b="1" dirty="0" smtClean="0"/>
              <a:t>Белый </a:t>
            </a:r>
            <a:r>
              <a:rPr lang="ru-RU" sz="4800" b="1" dirty="0" smtClean="0"/>
              <a:t>сахар тоже бел. </a:t>
            </a:r>
            <a:endParaRPr lang="ru-RU" sz="4800" b="1" dirty="0" smtClean="0"/>
          </a:p>
          <a:p>
            <a:pPr algn="just">
              <a:buNone/>
            </a:pPr>
            <a:r>
              <a:rPr lang="ru-RU" sz="4800" b="1" dirty="0" smtClean="0"/>
              <a:t>А </a:t>
            </a:r>
            <a:r>
              <a:rPr lang="ru-RU" sz="4800" b="1" dirty="0" smtClean="0"/>
              <a:t>вот белка не бела. </a:t>
            </a:r>
            <a:endParaRPr lang="ru-RU" sz="4800" b="1" dirty="0" smtClean="0"/>
          </a:p>
          <a:p>
            <a:pPr algn="just">
              <a:buNone/>
            </a:pPr>
            <a:r>
              <a:rPr lang="ru-RU" sz="4800" b="1" dirty="0" smtClean="0"/>
              <a:t>Белой </a:t>
            </a:r>
            <a:r>
              <a:rPr lang="ru-RU" sz="4800" b="1" dirty="0" smtClean="0"/>
              <a:t>даже не была.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Николай Михайлович Рубцов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751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1460994"/>
            <a:ext cx="3600400" cy="50045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Загадка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 </a:t>
            </a:r>
            <a:r>
              <a:rPr lang="ru-RU" sz="4800" b="1" dirty="0" smtClean="0"/>
              <a:t>Угадайте</a:t>
            </a:r>
            <a:r>
              <a:rPr lang="ru-RU" sz="4800" b="1" dirty="0" smtClean="0"/>
              <a:t>, что за птичка:</a:t>
            </a:r>
            <a:br>
              <a:rPr lang="ru-RU" sz="4800" b="1" dirty="0" smtClean="0"/>
            </a:br>
            <a:r>
              <a:rPr lang="ru-RU" sz="4800" b="1" dirty="0" smtClean="0"/>
              <a:t>Тёмненькая невеличка,</a:t>
            </a:r>
            <a:br>
              <a:rPr lang="ru-RU" sz="4800" b="1" dirty="0" smtClean="0"/>
            </a:br>
            <a:r>
              <a:rPr lang="ru-RU" sz="4800" b="1" dirty="0" smtClean="0"/>
              <a:t>Беленькая с живота,</a:t>
            </a:r>
            <a:br>
              <a:rPr lang="ru-RU" sz="4800" b="1" dirty="0" smtClean="0"/>
            </a:br>
            <a:r>
              <a:rPr lang="ru-RU" sz="4800" b="1" dirty="0" smtClean="0"/>
              <a:t>Хвост раздвинут в два </a:t>
            </a:r>
            <a:r>
              <a:rPr lang="ru-RU" sz="4800" b="1" dirty="0" smtClean="0"/>
              <a:t>хвоста.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Ласточка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556792"/>
            <a:ext cx="6326833" cy="47451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Пословицы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/>
          <a:lstStyle/>
          <a:p>
            <a:r>
              <a:rPr lang="ru-RU" sz="4000" b="1" dirty="0" smtClean="0"/>
              <a:t>Ласточка весну починает, а соловей кончает.</a:t>
            </a:r>
          </a:p>
          <a:p>
            <a:r>
              <a:rPr lang="ru-RU" sz="4000" b="1" dirty="0" smtClean="0"/>
              <a:t>Благовещенье без ласточек - холодная весна.</a:t>
            </a:r>
          </a:p>
          <a:p>
            <a:r>
              <a:rPr lang="ru-RU" sz="4000" b="1" dirty="0" smtClean="0"/>
              <a:t>Ранние ласточки - к счастливому году.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Мезонин</a:t>
            </a:r>
            <a:endParaRPr lang="ru-RU" b="1" dirty="0"/>
          </a:p>
        </p:txBody>
      </p:sp>
      <p:pic>
        <p:nvPicPr>
          <p:cNvPr id="4" name="Содержимое 3" descr="2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5140" y="1600201"/>
            <a:ext cx="6136199" cy="40610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adfbdd6a9969bf37eab284affd8159913618b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100</Words>
  <Application>Microsoft Office PowerPoint</Application>
  <PresentationFormat>Экран (4:3)</PresentationFormat>
  <Paragraphs>37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Урок  Литературного чтения</vt:lpstr>
      <vt:lpstr>Упражнение «Свеча»</vt:lpstr>
      <vt:lpstr>Слайд 3</vt:lpstr>
      <vt:lpstr>Скороговорка</vt:lpstr>
      <vt:lpstr>Николай Михайлович Рубцов</vt:lpstr>
      <vt:lpstr>Загадка</vt:lpstr>
      <vt:lpstr>Ласточка</vt:lpstr>
      <vt:lpstr>Пословицы</vt:lpstr>
      <vt:lpstr>Мезонин</vt:lpstr>
      <vt:lpstr>Н.М. Рубцов «Ласточка»</vt:lpstr>
      <vt:lpstr>Ласточка</vt:lpstr>
      <vt:lpstr>Синквейн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«Литературное чтение 3»</dc:title>
  <dc:creator>Ольга Михайловна</dc:creator>
  <cp:lastModifiedBy>Ангелина</cp:lastModifiedBy>
  <cp:revision>27</cp:revision>
  <dcterms:created xsi:type="dcterms:W3CDTF">2014-11-15T21:02:33Z</dcterms:created>
  <dcterms:modified xsi:type="dcterms:W3CDTF">2017-03-15T22:50:55Z</dcterms:modified>
</cp:coreProperties>
</file>