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507" y="708339"/>
            <a:ext cx="11333408" cy="39538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  <a:t>Непопулярные дети.</a:t>
            </a:r>
            <a:b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  <a:t>Возможности педагогической коррекции</a:t>
            </a:r>
            <a:b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Comic Sans MS" panose="030F0702030302020204" pitchFamily="66" charset="0"/>
              </a:rPr>
            </a:br>
            <a:endParaRPr lang="ru-RU" b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1180" y="5177307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(Семинар-практикум с элементами тренинга)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96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423964"/>
              </p:ext>
            </p:extLst>
          </p:nvPr>
        </p:nvGraphicFramePr>
        <p:xfrm>
          <a:off x="463640" y="1750710"/>
          <a:ext cx="11333408" cy="4753121"/>
        </p:xfrm>
        <a:graphic>
          <a:graphicData uri="http://schemas.openxmlformats.org/drawingml/2006/table">
            <a:tbl>
              <a:tblPr/>
              <a:tblGrid>
                <a:gridCol w="6086729"/>
                <a:gridCol w="1112592"/>
                <a:gridCol w="954451"/>
                <a:gridCol w="1112592"/>
                <a:gridCol w="953330"/>
                <a:gridCol w="1113714"/>
              </a:tblGrid>
              <a:tr h="315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поведения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4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Обычно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3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Часто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46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3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Иногда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25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3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Редко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4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Никогда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312">
                <a:tc>
                  <a:txBody>
                    <a:bodyPr/>
                    <a:lstStyle/>
                    <a:p>
                      <a:pPr marL="304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7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. Играет в одиночестве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136">
                <a:tc>
                  <a:txBody>
                    <a:bodyPr/>
                    <a:lstStyle/>
                    <a:p>
                      <a:pPr marL="13970" marR="472440" indent="1270" algn="just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3970" marR="472440" indent="1270" algn="just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Сидит в стороне и наблюдает </a:t>
                      </a:r>
                      <a:r>
                        <a:rPr lang="ru-RU" sz="1600" spc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другими детьми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2184">
                <a:tc>
                  <a:txBody>
                    <a:bodyPr/>
                    <a:lstStyle/>
                    <a:p>
                      <a:pPr marL="15240" marR="262255" indent="3175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5240" marR="262255" indent="3175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Его попытки установить контакт </a:t>
                      </a:r>
                      <a:r>
                        <a:rPr lang="ru-RU" sz="1600" spc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другими детьми терпят неудачу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733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8523">
                <a:tc>
                  <a:txBody>
                    <a:bodyPr/>
                    <a:lstStyle/>
                    <a:p>
                      <a:pPr marL="10795" marR="324485" indent="-1270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0795" marR="324485" indent="-1270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Играет только с одним и тем же </a:t>
                      </a:r>
                      <a:r>
                        <a:rPr lang="ru-RU" sz="1600" spc="45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партнером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191">
                <a:tc>
                  <a:txBody>
                    <a:bodyPr/>
                    <a:lstStyle/>
                    <a:p>
                      <a:pPr marL="6350" marR="106680" indent="3175" algn="just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0" marR="106680" indent="3175" algn="just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Не отходит от воспитателя, избегая </a:t>
                      </a:r>
                      <a:r>
                        <a:rPr lang="ru-RU" sz="1600" spc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других детей в группе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9483">
                <a:tc>
                  <a:txBody>
                    <a:bodyPr/>
                    <a:lstStyle/>
                    <a:p>
                      <a:pPr marL="6350" marR="420370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0" marR="420370" algn="just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Вступает в конфликт с другими </a:t>
                      </a:r>
                      <a:r>
                        <a:rPr lang="ru-RU" sz="1600" spc="35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детьми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312">
                <a:tc>
                  <a:txBody>
                    <a:bodyPr/>
                    <a:lstStyle/>
                    <a:p>
                      <a:pPr marL="120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Ссорит, обижает других детей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312">
                <a:tc>
                  <a:txBody>
                    <a:bodyPr/>
                    <a:lstStyle/>
                    <a:p>
                      <a:pPr marL="107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 Плачет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312">
                <a:tc>
                  <a:txBody>
                    <a:bodyPr/>
                    <a:lstStyle/>
                    <a:p>
                      <a:pPr marL="76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Жалуется воспитателю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1044">
                <a:tc>
                  <a:txBody>
                    <a:bodyPr/>
                    <a:lstStyle/>
                    <a:p>
                      <a:pPr marL="4445" marR="143510" indent="7620" algn="just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4445" marR="143510" indent="7620" algn="just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Намеренно мешает детям (ломает </a:t>
                      </a:r>
                      <a:r>
                        <a:rPr lang="ru-RU" sz="1600" spc="4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постройки, прячет или разбрасывает </a:t>
                      </a:r>
                      <a:r>
                        <a:rPr lang="ru-RU" sz="1600" spc="45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предметы для игры и т. п.)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86378" y="-158908"/>
            <a:ext cx="7624293" cy="242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7515" tIns="615756" rIns="630039" bIns="226941" numCol="1" anchor="ctr" anchorCtr="0" compatLnSpc="1">
            <a:prstTxWarp prst="textNoShape">
              <a:avLst/>
            </a:prstTxWarp>
            <a:spAutoFit/>
          </a:bodyPr>
          <a:lstStyle>
            <a:lvl1pPr indent="7938"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68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79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78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неблагополучия ребенка в группе (протокол)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7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78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Фамилия, имя ребенка ________________________________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7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78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 ____________________________________________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7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78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 проведения наблюдения</a:t>
            </a:r>
            <a:r>
              <a:rPr lang="ru-RU" sz="12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7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788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46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558" y="366533"/>
            <a:ext cx="9959147" cy="6766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Социометрическая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«Два домика»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 Т.Д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Марцинковской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857762"/>
              </p:ext>
            </p:extLst>
          </p:nvPr>
        </p:nvGraphicFramePr>
        <p:xfrm>
          <a:off x="742681" y="910537"/>
          <a:ext cx="11320530" cy="5799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60265"/>
                <a:gridCol w="5660265"/>
              </a:tblGrid>
              <a:tr h="2781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Результаты по группе №7 «Солнышко».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исследовании приняло участие 12 детей: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Социометрический статус в группе: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“Популярные” (“звезды”)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детей - “Предпочитаемые”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детей - “Пренебрегаемые” или «оттесненные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“Отвергаемые” 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Wingdings 2" panose="050201020105070707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Средний уровень 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благополучия взаимоотношений группы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Коэффициент сплоченности группы (взаимосвязь выборов детей):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38%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Результаты по группе № 9 «Ручеёк».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исследовании приняло участие 15 детей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Социометрический статус в группе: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“Популярные” (“звезды”)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детей - “Предпочитаемые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детей - “Пренебрегаемые” или «оттесненные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“Изолированные”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ребенка - “Отвергаемые”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Wingdings 2" panose="050201020105070707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Средний уровень 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благополучия взаимоотношений группы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Коэффициент сплоченности группы (взаимосвязь выборов детей):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35%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000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Результаты по группе № 10 «Морозко».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исследовании приняло участие 14 детей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Социометрический статус в группе: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ребенка - “Популярные” (“звезды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детей - “Предпочитаемые”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ребенка - “Пренебрегаемые” или «оттесненные»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“Изолированные”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ребенок - “Отвергаемые” 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Wingdings 2" panose="050201020105070707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Высокий уровень благополучия 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взаимоотношений группы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Коэффициент сплоченности группы (взаимосвязь выборов детей):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36%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Результаты по группе № 8 «Радуга».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исследовании приняло участие 9 детей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Социометрический статус в группе: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ребенка - “Предпочитаемые”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 2" panose="05020102010507070707" pitchFamily="18" charset="2"/>
                        <a:buChar char="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детей - “Пренебрегаемые” или «оттесненные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Wingdings 2" panose="050201020105070707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b="1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Низкий уровень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 благополучия взаимоотношений группы.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Коэффициент сплоченности группы (взаимосвязь выборов детей):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23%</a:t>
                      </a:r>
                      <a:r>
                        <a:rPr lang="ru-RU" sz="1600" i="1" dirty="0" smtClean="0">
                          <a:effectLst/>
                          <a:latin typeface="Constantia" panose="02030602050306030303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056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08476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и обсуждение практических ситуаций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673" y="1532586"/>
            <a:ext cx="10663707" cy="4984124"/>
          </a:xfrm>
        </p:spPr>
        <p:txBody>
          <a:bodyPr>
            <a:normAutofit fontScale="85000" lnSpcReduction="20000"/>
          </a:bodyPr>
          <a:lstStyle/>
          <a:p>
            <a:pPr marL="0" marR="95885" indent="0" algn="just">
              <a:spcBef>
                <a:spcPts val="550"/>
              </a:spcBef>
              <a:buNone/>
            </a:pPr>
            <a:r>
              <a:rPr lang="ru-RU" sz="33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1</a:t>
            </a:r>
            <a:r>
              <a:rPr lang="ru-RU" sz="33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</a:p>
          <a:p>
            <a:pPr marL="0" marR="95885" indent="0" algn="just">
              <a:spcBef>
                <a:spcPts val="550"/>
              </a:spcBef>
              <a:buNone/>
            </a:pPr>
            <a:r>
              <a:rPr lang="ru-RU" sz="33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поведении Мити (5 лет), мальчика очень активного, энергичного, интеллектуально хорошо развитого, воспитатель заметил два психологических факта</a:t>
            </a:r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marR="95885" indent="0" algn="just">
              <a:spcBef>
                <a:spcPts val="550"/>
              </a:spcBef>
              <a:buNone/>
            </a:pPr>
            <a:endParaRPr lang="ru-RU" sz="33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885" lvl="0" algn="just">
              <a:spcBef>
                <a:spcPts val="550"/>
              </a:spcBef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 стремление командовать сверстниками.</a:t>
            </a:r>
          </a:p>
          <a:p>
            <a:pPr marR="95885" lvl="0" algn="just">
              <a:spcBef>
                <a:spcPts val="550"/>
              </a:spcBef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 неумение выслушивать не очень складную речь сверстников.</a:t>
            </a:r>
          </a:p>
          <a:p>
            <a:pPr marL="0" indent="0" algn="just">
              <a:buNone/>
            </a:pPr>
            <a:endParaRPr lang="ru-RU" sz="33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3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Задание.</a:t>
            </a:r>
          </a:p>
          <a:p>
            <a:pPr marL="0" indent="0" algn="just">
              <a:buNone/>
            </a:pPr>
            <a:r>
              <a:rPr lang="ru-RU" sz="3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прогноз: как могут развиваться взаимо­отношения Мити со сверстниками в дальнейшем.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90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9561" y="691164"/>
            <a:ext cx="9289445" cy="53361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3200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</a:t>
            </a:r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endParaRPr lang="ru-RU" sz="3200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Мама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обратила внимание на то, что ее сын Ми­ша (5 лет) охотнее играет один, чем со сверстниками, или пред­почитает общество взрослых. На предложение «Иди, поиграй с ребятами» он отмалчивается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Задание. </a:t>
            </a: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Отметьте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возможные причины создавшейся ситуа­ции. Как построить разговор с мамой?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152" y="291964"/>
            <a:ext cx="9211854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1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6073" y="353653"/>
            <a:ext cx="959853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п­ражнение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стратегии пси­холого-педагогической помощи непопулярным детям»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313" y="2133599"/>
            <a:ext cx="10049299" cy="4048259"/>
          </a:xfrm>
        </p:spPr>
        <p:txBody>
          <a:bodyPr/>
          <a:lstStyle/>
          <a:p>
            <a:pPr indent="0" algn="just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Задание:</a:t>
            </a:r>
          </a:p>
          <a:p>
            <a:pPr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 пред­ложенного списка, исходя из причин сложившейся ситуации, выбрать оптимальные средства, направленные на устранение негативных факторов. Корректирующие воздействия должны быть строго дифференцированы относительно каждой причины непопулярности».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323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«Дискуссия»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890" y="1545465"/>
            <a:ext cx="9791722" cy="4571819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дискуссии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педагогического совета по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теме:</a:t>
            </a:r>
          </a:p>
          <a:p>
            <a:pPr indent="0" algn="just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«Ознакомление с особенностями </a:t>
            </a: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личностно-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ори­ентированного общения с детьми</a:t>
            </a: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indent="0" algn="just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0" algn="ctr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Продолжительность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дискус­сии - 5 минут.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58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066" y="412124"/>
            <a:ext cx="6873047" cy="1133341"/>
          </a:xfrm>
        </p:spPr>
        <p:txBody>
          <a:bodyPr>
            <a:noAutofit/>
          </a:bodyPr>
          <a:lstStyle/>
          <a:p>
            <a:pPr marL="342900" lvl="0" indent="457200">
              <a:spcBef>
                <a:spcPts val="1000"/>
              </a:spcBef>
            </a:pPr>
            <a:r>
              <a:rPr lang="ru-RU" sz="40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для обсуждения: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4356" y="1184856"/>
            <a:ext cx="10186630" cy="5673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активным участникам: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какой момент вы поняли, что выпадаете из дискуссии?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885" indent="457200" algn="just">
              <a:lnSpc>
                <a:spcPts val="156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чем вы это связывали, как объясняли?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885" indent="457200" algn="just">
              <a:lnSpc>
                <a:spcPts val="156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чувства у вас возникли в этой связи?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позволило мобилизоваться, собраться или, наоборот, расстроило, опустились руки?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пассивным участникам: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ассоциации вызвала табличка «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непринимаемый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вы стали вести себя по отношению к этому человеку?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Были ли у вас сомнения по поводу содержания вашей таб­лички (не определяет ли она особенности отношения к вам со стороны коллектива)?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Каково самочувствие человека, точку зрения которого не признают, не учитывают, к которому не относятся с должным уважением и вниманием?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1958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741" y="1455313"/>
            <a:ext cx="8457127" cy="131364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СПАСИБО </a:t>
            </a:r>
            <a:br>
              <a:rPr lang="ru-RU" sz="7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7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br>
              <a:rPr lang="ru-RU" sz="7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ru-RU" sz="7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7402" y="3652877"/>
            <a:ext cx="7937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rgbClr val="00B050"/>
                </a:solidFill>
                <a:latin typeface="Comic Sans MS" panose="030F0702030302020204" pitchFamily="66" charset="0"/>
              </a:rPr>
              <a:t>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45460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704</Words>
  <Application>Microsoft Office PowerPoint</Application>
  <PresentationFormat>Широкоэкранный</PresentationFormat>
  <Paragraphs>152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Century Gothic</vt:lpstr>
      <vt:lpstr>Comic Sans MS</vt:lpstr>
      <vt:lpstr>Constantia</vt:lpstr>
      <vt:lpstr>Times New Roman</vt:lpstr>
      <vt:lpstr>Wingdings 2</vt:lpstr>
      <vt:lpstr>Wingdings 3</vt:lpstr>
      <vt:lpstr>Легкий дым</vt:lpstr>
      <vt:lpstr>Непопулярные дети.  Возможности педагогической коррекции </vt:lpstr>
      <vt:lpstr>Презентация PowerPoint</vt:lpstr>
      <vt:lpstr>Социометрическая методика «Два домика» (по Т.Д. Марцинковской)</vt:lpstr>
      <vt:lpstr>Решение и обсуждение практических ситуаций </vt:lpstr>
      <vt:lpstr>Презентация PowerPoint</vt:lpstr>
      <vt:lpstr>Уп­ражнение   «Основные стратегии пси­холого-педагогической помощи непопулярным детям»</vt:lpstr>
      <vt:lpstr>Упражнение «Дискуссия» </vt:lpstr>
      <vt:lpstr>Вопросы для обсуждения: </vt:lpstr>
      <vt:lpstr>СПАСИБО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8</cp:revision>
  <dcterms:created xsi:type="dcterms:W3CDTF">2015-01-19T09:29:32Z</dcterms:created>
  <dcterms:modified xsi:type="dcterms:W3CDTF">2015-01-27T10:59:05Z</dcterms:modified>
</cp:coreProperties>
</file>