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2"/>
  </p:notesMasterIdLst>
  <p:handoutMasterIdLst>
    <p:handoutMasterId r:id="rId23"/>
  </p:handoutMasterIdLst>
  <p:sldIdLst>
    <p:sldId id="258" r:id="rId2"/>
    <p:sldId id="279" r:id="rId3"/>
    <p:sldId id="259" r:id="rId4"/>
    <p:sldId id="263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76" r:id="rId13"/>
    <p:sldId id="269" r:id="rId14"/>
    <p:sldId id="270" r:id="rId15"/>
    <p:sldId id="271" r:id="rId16"/>
    <p:sldId id="282" r:id="rId17"/>
    <p:sldId id="272" r:id="rId18"/>
    <p:sldId id="273" r:id="rId19"/>
    <p:sldId id="277" r:id="rId20"/>
    <p:sldId id="28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73" autoAdjust="0"/>
    <p:restoredTop sz="86380" autoAdjust="0"/>
  </p:normalViewPr>
  <p:slideViewPr>
    <p:cSldViewPr>
      <p:cViewPr varScale="1">
        <p:scale>
          <a:sx n="60" d="100"/>
          <a:sy n="60" d="100"/>
        </p:scale>
        <p:origin x="-141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962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AE9EEC-157A-4465-893B-ED105ABE2A2C}" type="datetimeFigureOut">
              <a:rPr lang="ru-RU" smtClean="0"/>
              <a:pPr/>
              <a:t>30.10.2016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95EFFF-DEB4-4564-9F1A-6337033C778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B95983-FDCE-4CAE-9398-6B7EEDACE025}" type="datetimeFigureOut">
              <a:rPr lang="ru-RU" smtClean="0"/>
              <a:pPr/>
              <a:t>30.10.2016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7B5B8-7B78-4C6C-94DC-5B63942930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slow">
    <p:dissolve/>
    <p:sndAc>
      <p:stSnd>
        <p:snd r:embed="rId13" name="chimes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104984" cy="2386028"/>
          </a:xfrm>
        </p:spPr>
        <p:txBody>
          <a:bodyPr>
            <a:normAutofit/>
          </a:bodyPr>
          <a:lstStyle/>
          <a:p>
            <a:r>
              <a:rPr lang="ru-RU" sz="4800" dirty="0" smtClean="0"/>
              <a:t>«Оформляемся </a:t>
            </a:r>
            <a:br>
              <a:rPr lang="ru-RU" sz="4800" dirty="0" smtClean="0"/>
            </a:br>
            <a:r>
              <a:rPr lang="ru-RU" sz="4800" dirty="0" smtClean="0"/>
              <a:t>в </a:t>
            </a:r>
            <a:r>
              <a:rPr lang="ru-RU" sz="4800" dirty="0" smtClean="0"/>
              <a:t>детский </a:t>
            </a:r>
            <a:r>
              <a:rPr lang="ru-RU" sz="4800" dirty="0" smtClean="0"/>
              <a:t>сад»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708920"/>
            <a:ext cx="6512768" cy="2929880"/>
          </a:xfrm>
        </p:spPr>
        <p:txBody>
          <a:bodyPr>
            <a:normAutofit lnSpcReduction="10000"/>
          </a:bodyPr>
          <a:lstStyle/>
          <a:p>
            <a:endParaRPr lang="ru-RU" sz="4000" dirty="0" smtClean="0"/>
          </a:p>
          <a:p>
            <a:r>
              <a:rPr lang="ru-RU" sz="4000" dirty="0" smtClean="0"/>
              <a:t>п</a:t>
            </a:r>
            <a:r>
              <a:rPr lang="ru-RU" sz="4000" dirty="0" smtClean="0"/>
              <a:t>амятка </a:t>
            </a:r>
            <a:r>
              <a:rPr lang="ru-RU" sz="4000" dirty="0" smtClean="0"/>
              <a:t>для </a:t>
            </a:r>
            <a:r>
              <a:rPr lang="ru-RU" sz="4000" dirty="0" smtClean="0"/>
              <a:t>родителей</a:t>
            </a:r>
          </a:p>
          <a:p>
            <a:endParaRPr lang="ru-RU" dirty="0" smtClean="0"/>
          </a:p>
          <a:p>
            <a:r>
              <a:rPr lang="ru-RU" smtClean="0"/>
              <a:t>Создатель </a:t>
            </a:r>
          </a:p>
          <a:p>
            <a:r>
              <a:rPr lang="ru-RU" smtClean="0"/>
              <a:t>Матвеева </a:t>
            </a:r>
            <a:r>
              <a:rPr lang="ru-RU" dirty="0" smtClean="0"/>
              <a:t>Г.М.</a:t>
            </a:r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7158" y="571480"/>
            <a:ext cx="3008313" cy="4691063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В соответствии с условиями Родительского договора родители обязаны: </a:t>
            </a:r>
            <a:br>
              <a:rPr lang="ru-RU" sz="1600" dirty="0" smtClean="0"/>
            </a:br>
            <a:r>
              <a:rPr lang="ru-RU" sz="1600" dirty="0" smtClean="0"/>
              <a:t>- посещать общие и групповые родительские собрания; </a:t>
            </a:r>
            <a:br>
              <a:rPr lang="ru-RU" sz="1600" dirty="0" smtClean="0"/>
            </a:br>
            <a:r>
              <a:rPr lang="ru-RU" sz="1600" dirty="0" smtClean="0"/>
              <a:t>- участвовать в педагогической и хозяйственной жизни ДОУ; </a:t>
            </a:r>
            <a:br>
              <a:rPr lang="ru-RU" sz="1600" dirty="0" smtClean="0"/>
            </a:br>
            <a:r>
              <a:rPr lang="ru-RU" sz="1600" dirty="0" smtClean="0"/>
              <a:t>- участвовать в субботниках в строго отведенные сроки; </a:t>
            </a:r>
            <a:br>
              <a:rPr lang="ru-RU" sz="1600" dirty="0" smtClean="0"/>
            </a:br>
            <a:r>
              <a:rPr lang="ru-RU" sz="1600" dirty="0" smtClean="0"/>
              <a:t>- внимательно относиться к поручениям воспитателей и администрации ДОУ.</a:t>
            </a:r>
          </a:p>
          <a:p>
            <a:endParaRPr lang="ru-RU" sz="1600" dirty="0"/>
          </a:p>
        </p:txBody>
      </p:sp>
      <p:pic>
        <p:nvPicPr>
          <p:cNvPr id="8195" name="Picture 3" descr="C:\Documents and Settings\Администратор\Рабочий стол\картинки\1277963512_1_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2786058"/>
            <a:ext cx="5143513" cy="335758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Примерный режим дня детского сада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7.00—8.00 — прием детей. </a:t>
            </a:r>
            <a:br>
              <a:rPr lang="ru-RU" sz="1600" dirty="0" smtClean="0"/>
            </a:br>
            <a:r>
              <a:rPr lang="ru-RU" sz="1600" dirty="0" smtClean="0"/>
              <a:t>8.00—9.00 — умывание, завтрак, постепенное высаживание на горшок. </a:t>
            </a:r>
            <a:br>
              <a:rPr lang="ru-RU" sz="1600" dirty="0" smtClean="0"/>
            </a:br>
            <a:r>
              <a:rPr lang="ru-RU" sz="1600" dirty="0" smtClean="0"/>
              <a:t>9.00—11.30 — игра, занятия, прогулка. </a:t>
            </a:r>
            <a:br>
              <a:rPr lang="ru-RU" sz="1600" dirty="0" smtClean="0"/>
            </a:br>
            <a:r>
              <a:rPr lang="ru-RU" sz="1600" dirty="0" smtClean="0"/>
              <a:t>11.30—12.30 — обед. </a:t>
            </a:r>
            <a:br>
              <a:rPr lang="ru-RU" sz="1600" dirty="0" smtClean="0"/>
            </a:br>
            <a:r>
              <a:rPr lang="ru-RU" sz="1600" dirty="0" smtClean="0"/>
              <a:t>12.30—15.00 — постепенное укладывание, сон. </a:t>
            </a:r>
            <a:br>
              <a:rPr lang="ru-RU" sz="1600" dirty="0" smtClean="0"/>
            </a:br>
            <a:r>
              <a:rPr lang="ru-RU" sz="1600" dirty="0" smtClean="0"/>
              <a:t>15.00—16.00 — постепенный подъем, водные процедуры, полдник. </a:t>
            </a:r>
            <a:br>
              <a:rPr lang="ru-RU" sz="1600" dirty="0" smtClean="0"/>
            </a:br>
            <a:r>
              <a:rPr lang="ru-RU" sz="1600" dirty="0" smtClean="0"/>
              <a:t>16.00—16.30 — занятия, игра, </a:t>
            </a:r>
            <a:br>
              <a:rPr lang="ru-RU" sz="1600" dirty="0" smtClean="0"/>
            </a:br>
            <a:r>
              <a:rPr lang="ru-RU" sz="1600" dirty="0" smtClean="0"/>
              <a:t>16.30—19.00 —ужин, уход домой</a:t>
            </a:r>
            <a:endParaRPr lang="ru-RU" sz="1600" dirty="0"/>
          </a:p>
        </p:txBody>
      </p:sp>
      <p:pic>
        <p:nvPicPr>
          <p:cNvPr id="9218" name="Picture 2" descr="C:\Documents and Settings\Администратор\Рабочий стол\картинки\ds10_3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0937" y="2714620"/>
            <a:ext cx="4790123" cy="339566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 dir="in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62" y="1714488"/>
            <a:ext cx="7629524" cy="2219331"/>
          </a:xfrm>
        </p:spPr>
        <p:txBody>
          <a:bodyPr>
            <a:normAutofit/>
          </a:bodyPr>
          <a:lstStyle/>
          <a:p>
            <a:r>
              <a:rPr lang="ru-RU" dirty="0" smtClean="0"/>
              <a:t>Памятка родителям по сопровождению процесса адаптации</a:t>
            </a:r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 вести себя с ребёнком: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— показать ребенку его новый статус (он стал большим); </a:t>
            </a:r>
            <a:br>
              <a:rPr lang="ru-RU" sz="1600" dirty="0" smtClean="0"/>
            </a:br>
            <a:r>
              <a:rPr lang="ru-RU" sz="1600" dirty="0" smtClean="0"/>
              <a:t>— не оставлять его в детском саду на длительные сроки в первые дни; </a:t>
            </a:r>
            <a:br>
              <a:rPr lang="ru-RU" sz="1600" dirty="0" smtClean="0"/>
            </a:br>
            <a:r>
              <a:rPr lang="ru-RU" sz="1600" dirty="0" smtClean="0"/>
              <a:t>— обратить внимание на положительный климат в семье; </a:t>
            </a:r>
            <a:br>
              <a:rPr lang="ru-RU" sz="1600" dirty="0" smtClean="0"/>
            </a:br>
            <a:r>
              <a:rPr lang="ru-RU" sz="1600" dirty="0" smtClean="0"/>
              <a:t>— следует снизить нервно-психическую нагрузку; </a:t>
            </a:r>
            <a:br>
              <a:rPr lang="ru-RU" sz="1600" dirty="0" smtClean="0"/>
            </a:br>
            <a:r>
              <a:rPr lang="ru-RU" sz="1600" dirty="0" smtClean="0"/>
              <a:t>— сообщить заинтересованным специалистам о личностных особенностях ребенка, специфике режимных моментов и т.д.; </a:t>
            </a:r>
            <a:br>
              <a:rPr lang="ru-RU" sz="1600" dirty="0" smtClean="0"/>
            </a:br>
            <a:r>
              <a:rPr lang="ru-RU" sz="1600" dirty="0" smtClean="0"/>
              <a:t>— при выраженных невротических реакциях не посещать учреждение несколько дней.</a:t>
            </a:r>
          </a:p>
          <a:p>
            <a:endParaRPr lang="ru-RU" dirty="0"/>
          </a:p>
        </p:txBody>
      </p:sp>
      <p:pic>
        <p:nvPicPr>
          <p:cNvPr id="10242" name="Picture 2" descr="C:\Documents and Settings\Администратор\Рабочий стол\картинки\images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27337" y="1827664"/>
            <a:ext cx="4831349" cy="324441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не надо: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1600" dirty="0" smtClean="0"/>
              <a:t>— отрицательно отзываться об учреждении, его специалистах; </a:t>
            </a:r>
            <a:br>
              <a:rPr lang="ru-RU" sz="1600" dirty="0" smtClean="0"/>
            </a:br>
            <a:r>
              <a:rPr lang="ru-RU" sz="1600" dirty="0" smtClean="0"/>
              <a:t>— не обращать внимания на видимые отклонения в поведении ребенка; </a:t>
            </a:r>
            <a:br>
              <a:rPr lang="ru-RU" sz="1600" dirty="0" smtClean="0"/>
            </a:br>
            <a:r>
              <a:rPr lang="ru-RU" sz="1600" dirty="0" smtClean="0"/>
              <a:t>— препятствовать контактам с другими детьми; </a:t>
            </a:r>
            <a:br>
              <a:rPr lang="ru-RU" sz="1600" dirty="0" smtClean="0"/>
            </a:br>
            <a:r>
              <a:rPr lang="ru-RU" sz="1600" dirty="0" smtClean="0"/>
              <a:t>— увеличивать нагрузку на нервную систему; </a:t>
            </a:r>
            <a:br>
              <a:rPr lang="ru-RU" sz="1600" dirty="0" smtClean="0"/>
            </a:br>
            <a:r>
              <a:rPr lang="ru-RU" sz="1600" dirty="0" smtClean="0"/>
              <a:t>— одевать ребенка не по сезону; </a:t>
            </a:r>
            <a:br>
              <a:rPr lang="ru-RU" sz="1600" dirty="0" smtClean="0"/>
            </a:br>
            <a:r>
              <a:rPr lang="ru-RU" sz="1600" dirty="0" smtClean="0"/>
              <a:t>— конфликтовать дома, наказывать ребенка за капризы.</a:t>
            </a:r>
            <a:endParaRPr lang="ru-RU" sz="1600" dirty="0"/>
          </a:p>
        </p:txBody>
      </p:sp>
      <p:pic>
        <p:nvPicPr>
          <p:cNvPr id="11266" name="Picture 2" descr="C:\Documents and Settings\Администратор\Рабочий стол\картинки\1244715360_mama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1500174"/>
            <a:ext cx="4762533" cy="35719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dir="in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Ребенок должен уметь </a:t>
            </a:r>
            <a:br>
              <a:rPr lang="ru-RU" dirty="0" smtClean="0"/>
            </a:br>
            <a:r>
              <a:rPr lang="ru-RU" dirty="0" smtClean="0"/>
              <a:t>♦ в 1 год и 6 месяцев: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— держать в кулачке ложку, есть (частично) жидкую и полужидкую пищу, пить из чашки (почти не проливая); </a:t>
            </a:r>
            <a:br>
              <a:rPr lang="ru-RU" sz="1600" dirty="0" smtClean="0"/>
            </a:br>
            <a:r>
              <a:rPr lang="ru-RU" sz="1600" dirty="0" smtClean="0"/>
              <a:t>— отрицательно относиться к нарушению опрятности; </a:t>
            </a:r>
            <a:br>
              <a:rPr lang="ru-RU" sz="1600" dirty="0" smtClean="0"/>
            </a:br>
            <a:r>
              <a:rPr lang="ru-RU" sz="1600" dirty="0" smtClean="0"/>
              <a:t>— сообщать о физиологических потребностях; </a:t>
            </a:r>
            <a:br>
              <a:rPr lang="ru-RU" sz="1600" dirty="0" smtClean="0"/>
            </a:br>
            <a:r>
              <a:rPr lang="ru-RU" sz="1600" dirty="0" smtClean="0"/>
              <a:t>— спокойно относиться к умыванию</a:t>
            </a:r>
            <a:endParaRPr lang="ru-RU" sz="1600" dirty="0"/>
          </a:p>
        </p:txBody>
      </p:sp>
      <p:pic>
        <p:nvPicPr>
          <p:cNvPr id="12290" name="Picture 2" descr="C:\Documents and Settings\Администратор\Рабочий стол\картинки\wwwdet-sadcom_4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2857496"/>
            <a:ext cx="5072098" cy="33785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2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sz="4400" dirty="0" smtClean="0"/>
              <a:t>Что должен уметь ребёнок </a:t>
            </a:r>
          </a:p>
          <a:p>
            <a:pPr algn="ctr">
              <a:buNone/>
            </a:pPr>
            <a:r>
              <a:rPr lang="ru-RU" sz="4400" dirty="0" smtClean="0"/>
              <a:t>перед поступлением</a:t>
            </a:r>
          </a:p>
          <a:p>
            <a:pPr algn="ctr">
              <a:buNone/>
            </a:pPr>
            <a:r>
              <a:rPr lang="ru-RU" sz="4400" dirty="0" smtClean="0"/>
              <a:t> в детский сад</a:t>
            </a:r>
            <a:endParaRPr lang="ru-RU" sz="4400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Ребёнок должен  уметь в 1 год и 9 месяцев: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1600" dirty="0" smtClean="0"/>
              <a:t>— самостоятельно есть любую пищу (в том числе и с хлебом) из своей тарелки; </a:t>
            </a:r>
            <a:br>
              <a:rPr lang="ru-RU" sz="1600" dirty="0" smtClean="0"/>
            </a:br>
            <a:r>
              <a:rPr lang="ru-RU" sz="1600" dirty="0" smtClean="0"/>
              <a:t>— самостоятельно снимать (стягивать) шапку и обувь, частично одеваться (натягивать шапку, обувать туфли); </a:t>
            </a:r>
            <a:br>
              <a:rPr lang="ru-RU" sz="1600" dirty="0" smtClean="0"/>
            </a:br>
            <a:r>
              <a:rPr lang="ru-RU" sz="1600" dirty="0" smtClean="0"/>
              <a:t>— обращать внимание на грязное лицо и руки; </a:t>
            </a:r>
            <a:br>
              <a:rPr lang="ru-RU" sz="1600" dirty="0" smtClean="0"/>
            </a:br>
            <a:r>
              <a:rPr lang="ru-RU" sz="1600" dirty="0" smtClean="0"/>
              <a:t>— контролировать физиологические потребности (заранее сообщать взрослому характерным словом); </a:t>
            </a:r>
            <a:br>
              <a:rPr lang="ru-RU" sz="1600" dirty="0" smtClean="0"/>
            </a:br>
            <a:r>
              <a:rPr lang="ru-RU" sz="1600" dirty="0" smtClean="0"/>
              <a:t>— проявлять желание к самостоятельным действиям; </a:t>
            </a:r>
            <a:br>
              <a:rPr lang="ru-RU" sz="1600" dirty="0" smtClean="0"/>
            </a:br>
            <a:r>
              <a:rPr lang="ru-RU" sz="1600" dirty="0" smtClean="0"/>
              <a:t>— знать места хранения одежды, игрушек и других вещей; </a:t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13315" name="Picture 3" descr="C:\Documents and Settings\Администратор\Рабочий стол\картинки\images (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1714488"/>
            <a:ext cx="4765638" cy="317131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Ребёнок должен уметь в 2 года: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1600" dirty="0" smtClean="0"/>
              <a:t>— есть аккуратно, не обливаясь;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600" dirty="0" smtClean="0"/>
              <a:t>— при умывании тереть ладони и части лица, вытираться при помощи взрослого; </a:t>
            </a:r>
            <a:br>
              <a:rPr lang="ru-RU" sz="1600" dirty="0" smtClean="0"/>
            </a:br>
            <a:r>
              <a:rPr lang="ru-RU" sz="1600" dirty="0" smtClean="0"/>
              <a:t>— самостоятельно одеваться (натягивать носки, шапку, обувь при незначительной помощи взрослого), частично раздеваться; </a:t>
            </a:r>
            <a:br>
              <a:rPr lang="ru-RU" sz="1600" dirty="0" smtClean="0"/>
            </a:br>
            <a:r>
              <a:rPr lang="ru-RU" sz="1600" dirty="0" smtClean="0"/>
              <a:t>— знать места хранения одежды, обуви, игрушек и посуды; </a:t>
            </a:r>
            <a:br>
              <a:rPr lang="ru-RU" sz="1600" dirty="0" smtClean="0"/>
            </a:br>
            <a:r>
              <a:rPr lang="ru-RU" sz="1600" dirty="0" smtClean="0"/>
              <a:t>— пользоваться носовым платком (при напоминании); </a:t>
            </a:r>
            <a:br>
              <a:rPr lang="ru-RU" sz="1600" dirty="0" smtClean="0"/>
            </a:br>
            <a:r>
              <a:rPr lang="ru-RU" sz="1600" dirty="0" smtClean="0"/>
              <a:t>— контролировать физиологические потребности</a:t>
            </a:r>
            <a:endParaRPr lang="ru-RU" sz="1600" dirty="0"/>
          </a:p>
        </p:txBody>
      </p:sp>
      <p:pic>
        <p:nvPicPr>
          <p:cNvPr id="14338" name="Picture 2" descr="C:\Documents and Settings\Администратор\Рабочий стол\картинки\wwwdet-sadcom_foto_19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24845" y="1785926"/>
            <a:ext cx="5088960" cy="371243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Ребёнок должен уметь в 3 года: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        — одеваться с небольшой помощью взрослого, а раздеваться самостоятельно; </a:t>
            </a:r>
            <a:br>
              <a:rPr lang="ru-RU" sz="1600" dirty="0" smtClean="0"/>
            </a:br>
            <a:r>
              <a:rPr lang="ru-RU" sz="1600" dirty="0" smtClean="0"/>
              <a:t>— складывать свою одежду перед сном; </a:t>
            </a:r>
            <a:br>
              <a:rPr lang="ru-RU" sz="1600" dirty="0" smtClean="0"/>
            </a:br>
            <a:r>
              <a:rPr lang="ru-RU" sz="1600" dirty="0" smtClean="0"/>
              <a:t>— застегивать несколько пуговиц, завязывать (связывать) шнурки; </a:t>
            </a:r>
            <a:br>
              <a:rPr lang="ru-RU" sz="1600" dirty="0" smtClean="0"/>
            </a:br>
            <a:r>
              <a:rPr lang="ru-RU" sz="1600" dirty="0" smtClean="0"/>
              <a:t>— знать назначение многих предметов и их местонахождение; </a:t>
            </a:r>
            <a:br>
              <a:rPr lang="ru-RU" sz="1600" dirty="0" smtClean="0"/>
            </a:br>
            <a:r>
              <a:rPr lang="ru-RU" sz="1600" dirty="0" smtClean="0"/>
              <a:t>— выполнять поручения из 2— 3 действий («отнеси», «поставь», «принеси»); </a:t>
            </a:r>
            <a:br>
              <a:rPr lang="ru-RU" sz="1600" dirty="0" smtClean="0"/>
            </a:br>
            <a:r>
              <a:rPr lang="ru-RU" sz="1600" dirty="0" smtClean="0"/>
              <a:t>— уметь мыть руки с мылом, умываться, вытираться полотенцем; </a:t>
            </a:r>
            <a:br>
              <a:rPr lang="ru-RU" sz="1600" dirty="0" smtClean="0"/>
            </a:br>
            <a:r>
              <a:rPr lang="ru-RU" sz="1600" dirty="0" smtClean="0"/>
              <a:t>— замечать беспорядок в своей одежде, пользоваться носовым платком; </a:t>
            </a:r>
            <a:br>
              <a:rPr lang="ru-RU" sz="1600" dirty="0" smtClean="0"/>
            </a:br>
            <a:r>
              <a:rPr lang="ru-RU" sz="1600" dirty="0" smtClean="0"/>
              <a:t>— регулировать свои физиологические потребности; </a:t>
            </a:r>
            <a:br>
              <a:rPr lang="ru-RU" sz="1600" dirty="0" smtClean="0"/>
            </a:br>
            <a:r>
              <a:rPr lang="ru-RU" sz="1600" dirty="0" smtClean="0"/>
              <a:t>— вытирать обувь при входе в квартиру; </a:t>
            </a:r>
            <a:br>
              <a:rPr lang="ru-RU" sz="1600" dirty="0" smtClean="0"/>
            </a:br>
            <a:r>
              <a:rPr lang="ru-RU" sz="1600" dirty="0" smtClean="0"/>
              <a:t>— аккуратно есть, правильно держать ложку, пользоваться салфеткой; </a:t>
            </a:r>
            <a:br>
              <a:rPr lang="ru-RU" sz="1600" dirty="0" smtClean="0"/>
            </a:br>
            <a:r>
              <a:rPr lang="ru-RU" sz="1600" dirty="0" smtClean="0"/>
              <a:t>— не выходить из-за стола до конца еды и не мешать за столом другим; </a:t>
            </a:r>
            <a:br>
              <a:rPr lang="ru-RU" sz="1600" dirty="0" smtClean="0"/>
            </a:br>
            <a:r>
              <a:rPr lang="ru-RU" sz="1600" dirty="0" smtClean="0"/>
              <a:t>— говорить слова благодарности, здороваться, прощаться.</a:t>
            </a:r>
          </a:p>
          <a:p>
            <a:endParaRPr lang="ru-RU" sz="1600" dirty="0"/>
          </a:p>
        </p:txBody>
      </p:sp>
      <p:pic>
        <p:nvPicPr>
          <p:cNvPr id="15362" name="Picture 2" descr="C:\Documents and Settings\Администратор\Рабочий стол\картинки\images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143248"/>
            <a:ext cx="3344030" cy="32861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Уважаемые родители!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sz="2200" dirty="0" smtClean="0"/>
              <a:t>            Вот и пришло время оформлять ребёнка в детский сад!  </a:t>
            </a:r>
          </a:p>
          <a:p>
            <a:pPr>
              <a:buNone/>
            </a:pPr>
            <a:r>
              <a:rPr lang="ru-RU" sz="2000" dirty="0" smtClean="0"/>
              <a:t> </a:t>
            </a:r>
          </a:p>
          <a:p>
            <a:pPr>
              <a:buNone/>
            </a:pPr>
            <a:r>
              <a:rPr lang="ru-RU" sz="2000" dirty="0" smtClean="0"/>
              <a:t>       Предлагаем вашему вниманию памятку,  для того чтобы познакомить:</a:t>
            </a:r>
          </a:p>
          <a:p>
            <a:r>
              <a:rPr lang="ru-RU" sz="1800" dirty="0" smtClean="0"/>
              <a:t>-  с графиком работы детского сада</a:t>
            </a:r>
          </a:p>
          <a:p>
            <a:r>
              <a:rPr lang="ru-RU" sz="1800" dirty="0" smtClean="0"/>
              <a:t>-  с примерным режимом дня в детском саду</a:t>
            </a:r>
          </a:p>
          <a:p>
            <a:r>
              <a:rPr lang="ru-RU" sz="1800" dirty="0" smtClean="0"/>
              <a:t>-  с условиями родительского договора</a:t>
            </a:r>
          </a:p>
          <a:p>
            <a:r>
              <a:rPr lang="ru-RU" sz="1800" dirty="0" smtClean="0"/>
              <a:t>-  с требованиями к внешнему виду ребёнка</a:t>
            </a:r>
          </a:p>
          <a:p>
            <a:r>
              <a:rPr lang="ru-RU" sz="1800" dirty="0" smtClean="0"/>
              <a:t>-  с перечнем бытовых навыков по которым </a:t>
            </a:r>
          </a:p>
          <a:p>
            <a:pPr>
              <a:buNone/>
            </a:pPr>
            <a:r>
              <a:rPr lang="ru-RU" sz="1800" dirty="0" smtClean="0"/>
              <a:t>              можно судить о готовности ребёнка к</a:t>
            </a:r>
          </a:p>
          <a:p>
            <a:pPr>
              <a:buNone/>
            </a:pPr>
            <a:r>
              <a:rPr lang="ru-RU" sz="1800" dirty="0" smtClean="0"/>
              <a:t>              посещению детского сада</a:t>
            </a:r>
          </a:p>
          <a:p>
            <a:pPr>
              <a:buNone/>
            </a:pPr>
            <a:r>
              <a:rPr lang="ru-RU" sz="1800" dirty="0" smtClean="0"/>
              <a:t>       Надеемся на ваше взаимопонимание и поддержку в решении сложных ситуаций,    касающихся воспитания и обучения детей.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2000" dirty="0" smtClean="0"/>
              <a:t>                                                        Желаем  успехов!</a:t>
            </a:r>
            <a:endParaRPr lang="ru-RU" sz="2000" dirty="0"/>
          </a:p>
        </p:txBody>
      </p:sp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</p:spPr>
        <p:txBody>
          <a:bodyPr>
            <a:noAutofit/>
          </a:bodyPr>
          <a:lstStyle/>
          <a:p>
            <a:r>
              <a:rPr lang="ru-RU" dirty="0" smtClean="0"/>
              <a:t>Желаем удачи и ждём вашего малыша в нашем детском саду!</a:t>
            </a:r>
            <a:endParaRPr lang="ru-RU" dirty="0"/>
          </a:p>
        </p:txBody>
      </p:sp>
      <p:pic>
        <p:nvPicPr>
          <p:cNvPr id="1026" name="Picture 2" descr="C:\Documents and Settings\Администратор\Рабочий стол\картинки\art-Defecit_VMG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1983214"/>
            <a:ext cx="4357718" cy="31126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57158" y="357166"/>
            <a:ext cx="3008313" cy="6000792"/>
          </a:xfrm>
        </p:spPr>
        <p:txBody>
          <a:bodyPr>
            <a:normAutofit/>
          </a:bodyPr>
          <a:lstStyle/>
          <a:p>
            <a:r>
              <a:rPr lang="ru-RU" sz="1600" dirty="0"/>
              <a:t>Детский сад работает 5 дней в неделю с 7.00 до 19.00. Выходными днями являются суббота, воскресенье и общегосударственные праздничные дни. Прием детей с 7.00 до 8.00 (если нет заявления, разрешающего приводить позже в период адаптации). </a:t>
            </a:r>
            <a:br>
              <a:rPr lang="ru-RU" sz="1600" dirty="0"/>
            </a:br>
            <a:r>
              <a:rPr lang="ru-RU" sz="1600" dirty="0"/>
              <a:t>Помните: своевременный приход и уход ребенка — необходимое условие правильной реализации воспитательно-образовательного процесса. </a:t>
            </a:r>
            <a:br>
              <a:rPr lang="ru-RU" sz="1600" dirty="0"/>
            </a:br>
            <a:endParaRPr lang="ru-RU" sz="1600" dirty="0"/>
          </a:p>
        </p:txBody>
      </p:sp>
      <p:sp>
        <p:nvSpPr>
          <p:cNvPr id="7" name="Полилиния 6"/>
          <p:cNvSpPr/>
          <p:nvPr/>
        </p:nvSpPr>
        <p:spPr>
          <a:xfrm>
            <a:off x="5057775" y="2352675"/>
            <a:ext cx="66675" cy="66675"/>
          </a:xfrm>
          <a:custGeom>
            <a:avLst/>
            <a:gdLst>
              <a:gd name="connsiteX0" fmla="*/ 0 w 66675"/>
              <a:gd name="connsiteY0" fmla="*/ 0 h 66675"/>
              <a:gd name="connsiteX1" fmla="*/ 28575 w 66675"/>
              <a:gd name="connsiteY1" fmla="*/ 19050 h 66675"/>
              <a:gd name="connsiteX2" fmla="*/ 66675 w 66675"/>
              <a:gd name="connsiteY2" fmla="*/ 66675 h 66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675" h="66675">
                <a:moveTo>
                  <a:pt x="0" y="0"/>
                </a:moveTo>
                <a:cubicBezTo>
                  <a:pt x="9525" y="6350"/>
                  <a:pt x="20480" y="10955"/>
                  <a:pt x="28575" y="19050"/>
                </a:cubicBezTo>
                <a:cubicBezTo>
                  <a:pt x="42950" y="33425"/>
                  <a:pt x="66675" y="66675"/>
                  <a:pt x="66675" y="66675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Documents and Settings\Администратор\Рабочий стол\картинки\детса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2143116"/>
            <a:ext cx="5080000" cy="42799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357158" y="214290"/>
            <a:ext cx="2936875" cy="5976947"/>
          </a:xfrm>
        </p:spPr>
        <p:txBody>
          <a:bodyPr>
            <a:noAutofit/>
          </a:bodyPr>
          <a:lstStyle/>
          <a:p>
            <a:r>
              <a:rPr lang="ru-RU" sz="1600" dirty="0" smtClean="0"/>
              <a:t>О невозможности прихода ребенка в детский сад по болезни или другой уважительной причине необходимо обязательно сообщить в ДОУ. </a:t>
            </a:r>
            <a:br>
              <a:rPr lang="ru-RU" sz="1600" dirty="0" smtClean="0"/>
            </a:br>
            <a:r>
              <a:rPr lang="ru-RU" sz="1600" dirty="0" smtClean="0"/>
              <a:t>Ребенок, не посещающий детский сад более трех дней, должен иметь справку от врача, при возвращении после более длительного отсутствия предоставляется справка о состоянии здоровья ребенка и контактах за последний 21 день; после отсутствия в летний период — справка о контактах, обследовании на гельминты. </a:t>
            </a:r>
            <a:br>
              <a:rPr lang="ru-RU" sz="1600" dirty="0" smtClean="0"/>
            </a:br>
            <a:r>
              <a:rPr lang="ru-RU" sz="1600" dirty="0" smtClean="0"/>
              <a:t>Необходимо заранее сообщать о дне выхода ребенка в ДОУ после длительного отсутствия.</a:t>
            </a:r>
          </a:p>
          <a:p>
            <a:endParaRPr lang="ru-RU" sz="1600" dirty="0"/>
          </a:p>
        </p:txBody>
      </p:sp>
      <p:pic>
        <p:nvPicPr>
          <p:cNvPr id="4098" name="Picture 2" descr="C:\Documents and Settings\Администратор\Рабочий стол\картинки\59049_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2357430"/>
            <a:ext cx="4627989" cy="387013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3008313" cy="11620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Порядок взимания платы за содержание ребенка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       Плата за содержание ребенка вносится в </a:t>
            </a:r>
          </a:p>
          <a:p>
            <a:pPr>
              <a:buNone/>
            </a:pPr>
            <a:r>
              <a:rPr lang="ru-RU" sz="1600" dirty="0" smtClean="0"/>
              <a:t>       бухгалтерию детского сада по выписанной </a:t>
            </a:r>
          </a:p>
          <a:p>
            <a:pPr>
              <a:buNone/>
            </a:pPr>
            <a:r>
              <a:rPr lang="ru-RU" sz="1600" dirty="0" smtClean="0"/>
              <a:t>        ДОУ квитанции за текущий месяц, непозднее15 числа каждого месяца, если  деньги не уплачены, ребенок подлежит отстранению от посещения ДОУ, в исключительных случаях отчислению в соответствии с условием Родительского договора </a:t>
            </a:r>
            <a:br>
              <a:rPr lang="ru-RU" sz="1600" dirty="0" smtClean="0"/>
            </a:br>
            <a:r>
              <a:rPr lang="ru-RU" sz="1600" dirty="0" smtClean="0"/>
              <a:t>Перерасчет оплаченной квитанции за дни, в которые ребенок не посещал ДОУ, производится в следующем месяце. </a:t>
            </a:r>
            <a:br>
              <a:rPr lang="ru-RU" sz="1600" dirty="0" smtClean="0"/>
            </a:br>
            <a:r>
              <a:rPr lang="ru-RU" sz="1600" dirty="0" smtClean="0"/>
              <a:t>Родители обязаны отчитаться </a:t>
            </a:r>
            <a:r>
              <a:rPr lang="ru-RU" sz="1600" dirty="0" err="1" smtClean="0"/>
              <a:t>oб</a:t>
            </a:r>
            <a:r>
              <a:rPr lang="ru-RU" sz="1600" dirty="0" smtClean="0"/>
              <a:t> оплате перед воспитателем в течение трех дней, представив оплаченную квитанцию, при болезни или отсутствии ребенка в ДОУ родители обязаны прийти за квитанцией, оплатить в указанные сроки и сообщить об этом.</a:t>
            </a:r>
            <a:endParaRPr lang="ru-RU" sz="1600" dirty="0"/>
          </a:p>
        </p:txBody>
      </p:sp>
      <p:pic>
        <p:nvPicPr>
          <p:cNvPr id="2053" name="Picture 5" descr="C:\Documents and Settings\Администратор\Рабочий стол\картинки\1269935620_84462366_2----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803199"/>
            <a:ext cx="3494117" cy="465633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Требования к внешнему виду и одежде детей</a:t>
            </a:r>
            <a:br>
              <a:rPr lang="ru-RU" dirty="0" smtClean="0"/>
            </a:br>
            <a:r>
              <a:rPr lang="ru-RU" sz="1600" dirty="0" smtClean="0"/>
              <a:t>     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357158" y="1357298"/>
            <a:ext cx="3108355" cy="4768865"/>
          </a:xfrm>
        </p:spPr>
        <p:txBody>
          <a:bodyPr/>
          <a:lstStyle/>
          <a:p>
            <a:r>
              <a:rPr lang="ru-RU" sz="1600" dirty="0" smtClean="0"/>
              <a:t>Что свидетельствует об ухоженности ребенка: </a:t>
            </a:r>
            <a:br>
              <a:rPr lang="ru-RU" sz="1600" dirty="0" smtClean="0"/>
            </a:br>
            <a:r>
              <a:rPr lang="ru-RU" sz="1600" dirty="0" smtClean="0"/>
              <a:t>- опрятный вид, застегнутая на все пуговицы одежда и обувь; </a:t>
            </a:r>
            <a:br>
              <a:rPr lang="ru-RU" sz="1600" dirty="0" smtClean="0"/>
            </a:br>
            <a:r>
              <a:rPr lang="ru-RU" sz="1600" dirty="0" smtClean="0"/>
              <a:t>- умытое лицо; </a:t>
            </a:r>
            <a:br>
              <a:rPr lang="ru-RU" sz="1600" dirty="0" smtClean="0"/>
            </a:br>
            <a:r>
              <a:rPr lang="ru-RU" sz="1600" dirty="0" smtClean="0"/>
              <a:t>- чистые нос, руки, подстриженные ногти; </a:t>
            </a:r>
            <a:br>
              <a:rPr lang="ru-RU" sz="1600" dirty="0" smtClean="0"/>
            </a:br>
            <a:r>
              <a:rPr lang="ru-RU" sz="1600" dirty="0" smtClean="0"/>
              <a:t>- подстриженные и тщательно расчесанные волосы; </a:t>
            </a:r>
            <a:br>
              <a:rPr lang="ru-RU" sz="1600" dirty="0" smtClean="0"/>
            </a:br>
            <a:r>
              <a:rPr lang="ru-RU" sz="1600" dirty="0" smtClean="0"/>
              <a:t>- отсутствие налета на зубах; </a:t>
            </a:r>
            <a:br>
              <a:rPr lang="ru-RU" sz="1600" dirty="0" smtClean="0"/>
            </a:br>
            <a:r>
              <a:rPr lang="ru-RU" sz="1600" dirty="0" smtClean="0"/>
              <a:t>- чистое нижнее белье; </a:t>
            </a:r>
            <a:br>
              <a:rPr lang="ru-RU" sz="1600" dirty="0" smtClean="0"/>
            </a:br>
            <a:r>
              <a:rPr lang="ru-RU" sz="1600" dirty="0" smtClean="0"/>
              <a:t>- наличие достаточного количества носовых платков.</a:t>
            </a:r>
          </a:p>
        </p:txBody>
      </p:sp>
      <p:pic>
        <p:nvPicPr>
          <p:cNvPr id="3075" name="Picture 3" descr="C:\Documents and Settings\Администратор\Рабочий стол\картинки\1172751194_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2071678"/>
            <a:ext cx="4643471" cy="42100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85720" y="571480"/>
            <a:ext cx="3179793" cy="5768997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Для создания комфортных условий пребывания ребенка в ДОУ необходимо: </a:t>
            </a:r>
            <a:br>
              <a:rPr lang="ru-RU" sz="1600" dirty="0" smtClean="0"/>
            </a:br>
            <a:r>
              <a:rPr lang="ru-RU" sz="1600" dirty="0" smtClean="0"/>
              <a:t>- не менее трех комплектов сменного белья (мальчикам — шорты, трусики, колготки; девочкам — колготки, трусики, в теплое время — носки и гольфы); </a:t>
            </a:r>
            <a:br>
              <a:rPr lang="ru-RU" sz="1600" dirty="0" smtClean="0"/>
            </a:br>
            <a:r>
              <a:rPr lang="ru-RU" sz="1600" dirty="0" smtClean="0"/>
              <a:t>- не менее двух комплектов сменного белья для сна (пижама, пеленка, клеенка); </a:t>
            </a:r>
            <a:br>
              <a:rPr lang="ru-RU" sz="1600" dirty="0" smtClean="0"/>
            </a:br>
            <a:r>
              <a:rPr lang="ru-RU" sz="1600" dirty="0" smtClean="0"/>
              <a:t>- два пакета для хранения чистого и использованного белья; </a:t>
            </a:r>
            <a:br>
              <a:rPr lang="ru-RU" sz="1600" dirty="0" smtClean="0"/>
            </a:br>
            <a:r>
              <a:rPr lang="ru-RU" sz="1600" dirty="0" smtClean="0"/>
              <a:t>- промаркировать белье, одежду и прочие вещи.</a:t>
            </a:r>
            <a:endParaRPr lang="ru-RU" sz="1600" dirty="0"/>
          </a:p>
        </p:txBody>
      </p:sp>
      <p:pic>
        <p:nvPicPr>
          <p:cNvPr id="5122" name="Picture 2" descr="C:\Documents and Settings\Администратор\Рабочий стол\картинки\59050_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2143162"/>
            <a:ext cx="4643470" cy="42147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285728"/>
            <a:ext cx="3179793" cy="5840435"/>
          </a:xfrm>
        </p:spPr>
        <p:txBody>
          <a:bodyPr>
            <a:noAutofit/>
          </a:bodyPr>
          <a:lstStyle/>
          <a:p>
            <a:r>
              <a:rPr lang="ru-RU" sz="1600" dirty="0" smtClean="0"/>
              <a:t>Перед тем как вести ребенка в детский сад, проверьте, соответствует ли его костюм времени года, температуре воздуха. Проследите, чтобы одежда ребенка не была слишком велика и не сковывала его движений. В правильно подобранной одежде ребенок свободно двигается и меньше утомляется. Завязки и застежки должны быть расположены так, чтобы ребенок мог самостоятельно себя обслужить. Обувь должна быть легкой, теплой, точно соответствовать ноге ребенка, легко сниматься и надеваться. Нежелательно ношение комбинезонов. Носовой платок необходим ребенку, как в помещении, так и на прогулке. Сделайте на одежде удобные карманы для его хранения. </a:t>
            </a:r>
            <a:br>
              <a:rPr lang="ru-RU" sz="1600" dirty="0" smtClean="0"/>
            </a:br>
            <a:endParaRPr lang="ru-RU" sz="1600" dirty="0" smtClean="0"/>
          </a:p>
          <a:p>
            <a:endParaRPr lang="ru-RU" sz="1600" dirty="0" smtClean="0"/>
          </a:p>
          <a:p>
            <a:endParaRPr lang="ru-RU" sz="1600" dirty="0"/>
          </a:p>
        </p:txBody>
      </p:sp>
      <p:pic>
        <p:nvPicPr>
          <p:cNvPr id="6146" name="Picture 2" descr="C:\Documents and Settings\Администратор\Рабочий стол\картинки\images (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1500174"/>
            <a:ext cx="4884304" cy="365851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7158" y="428604"/>
            <a:ext cx="3008313" cy="4691063"/>
          </a:xfrm>
        </p:spPr>
        <p:txBody>
          <a:bodyPr>
            <a:normAutofit/>
          </a:bodyPr>
          <a:lstStyle/>
          <a:p>
            <a:r>
              <a:rPr lang="ru-RU" sz="1600" dirty="0" smtClean="0"/>
              <a:t>Чтобы избежать случаев травматизма, родителям необходимо проверить содержимое карманов в одежде ребенка на наличие опасных предметов. Категорически запрещается приносить в ДОУ острые, режущие, стеклянные предметы (ножницы, ножи, булавки, гвозди, проволоку, зеркала, стеклянные флаконы), а также мелкие предметы (бусинки, пуговицы и т.п.), таблетки.</a:t>
            </a:r>
          </a:p>
          <a:p>
            <a:endParaRPr lang="ru-RU" sz="1600" dirty="0"/>
          </a:p>
        </p:txBody>
      </p:sp>
      <p:pic>
        <p:nvPicPr>
          <p:cNvPr id="7170" name="Picture 2" descr="C:\Documents and Settings\Администратор\Рабочий стол\картинки\1269935620_84462366_1---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2500306"/>
            <a:ext cx="5286403" cy="396691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l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222</TotalTime>
  <Words>537</Words>
  <Application>Microsoft Office PowerPoint</Application>
  <PresentationFormat>Экран (4:3)</PresentationFormat>
  <Paragraphs>51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«Оформляемся  в детский сад»</vt:lpstr>
      <vt:lpstr>Уважаемые родители!</vt:lpstr>
      <vt:lpstr>Слайд 3</vt:lpstr>
      <vt:lpstr>Слайд 4</vt:lpstr>
      <vt:lpstr>Порядок взимания платы за содержание ребенка </vt:lpstr>
      <vt:lpstr>Требования к внешнему виду и одежде детей       </vt:lpstr>
      <vt:lpstr>Слайд 7</vt:lpstr>
      <vt:lpstr>Слайд 8</vt:lpstr>
      <vt:lpstr>Слайд 9</vt:lpstr>
      <vt:lpstr>Слайд 10</vt:lpstr>
      <vt:lpstr>Примерный режим дня детского сада </vt:lpstr>
      <vt:lpstr>Памятка родителям по сопровождению процесса адаптации</vt:lpstr>
      <vt:lpstr>Как вести себя с ребёнком: </vt:lpstr>
      <vt:lpstr>Как не надо:  </vt:lpstr>
      <vt:lpstr>Ребенок должен уметь  ♦ в 1 год и 6 месяцев:  </vt:lpstr>
      <vt:lpstr>Слайд 16</vt:lpstr>
      <vt:lpstr>Ребёнок должен  уметь в 1 год и 9 месяцев:  </vt:lpstr>
      <vt:lpstr>Ребёнок должен уметь в 2 года: </vt:lpstr>
      <vt:lpstr>Ребёнок должен уметь в 3 года: </vt:lpstr>
      <vt:lpstr>Желаем удачи и ждём вашего малыша в нашем детском саду!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Hp1</cp:lastModifiedBy>
  <cp:revision>29</cp:revision>
  <dcterms:modified xsi:type="dcterms:W3CDTF">2016-10-30T20:12:10Z</dcterms:modified>
</cp:coreProperties>
</file>