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4"/>
  </p:notesMasterIdLst>
  <p:sldIdLst>
    <p:sldId id="256" r:id="rId2"/>
    <p:sldId id="257" r:id="rId3"/>
    <p:sldId id="270" r:id="rId4"/>
    <p:sldId id="272" r:id="rId5"/>
    <p:sldId id="258" r:id="rId6"/>
    <p:sldId id="260" r:id="rId7"/>
    <p:sldId id="274" r:id="rId8"/>
    <p:sldId id="271" r:id="rId9"/>
    <p:sldId id="259" r:id="rId10"/>
    <p:sldId id="276" r:id="rId11"/>
    <p:sldId id="261" r:id="rId12"/>
    <p:sldId id="262" r:id="rId13"/>
    <p:sldId id="273" r:id="rId14"/>
    <p:sldId id="263" r:id="rId15"/>
    <p:sldId id="264" r:id="rId16"/>
    <p:sldId id="275" r:id="rId17"/>
    <p:sldId id="265" r:id="rId18"/>
    <p:sldId id="266" r:id="rId19"/>
    <p:sldId id="278" r:id="rId20"/>
    <p:sldId id="267" r:id="rId21"/>
    <p:sldId id="268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563" autoAdjust="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7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A2F77-8CA5-4F43-A1F0-5C897FE0B247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4BE63-5050-4CDA-B9F6-EF0C49015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4BE63-5050-4CDA-B9F6-EF0C490150B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86;&#1088;&#1075;&#1072;&#1085;&#1080;&#1079;%20&#1088;&#1072;&#1073;&#1086;&#1090;&#1099;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1052;&#1077;&#1090;&#1086;&#1076;&#1080;&#1082;&#1072;%20&#1042;&#1099;&#1073;&#1086;&#1088;%20&#1076;&#1077;&#1103;&#1090;&#1077;&#1083;&#1100;&#1085;&#1086;&#1089;&#1090;&#1080;.doc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2;&#1090;&#1074;&#1077;&#1077;&#1074;&#1072;%20%20&#1053;&#1077;&#1076;&#1077;&#1083;&#1103;%20&#1101;&#1082;&#1089;&#1087;&#1077;&#1088;&#1080;&#1084;&#1077;&#1085;&#1090;&#1086;&#1074;/&#1092;&#1080;&#1082;&#1089;&#1072;&#1094;&#1080;&#1103;%20&#1088;&#1077;&#1079;&#1091;&#1083;&#1100;&#1090;&#1072;&#1090;&#1086;&#1074;.docx" TargetMode="External"/><Relationship Id="rId2" Type="http://schemas.openxmlformats.org/officeDocument/2006/relationships/hyperlink" Target="&#1052;&#1072;&#1090;&#1074;&#1077;&#1077;&#1074;&#1072;%20%20&#1053;&#1077;&#1076;&#1077;&#1083;&#1103;%20&#1101;&#1082;&#1089;&#1087;&#1077;&#1088;&#1080;&#1084;&#1077;&#1085;&#1090;&#1086;&#1074;/&#1087;&#1088;&#1072;&#1074;&#1080;&#1083;&#1072;%20&#1073;&#1077;&#1079;&#1086;&#1087;&#1072;&#1089;&#1085;&#1086;&#1089;&#1090;&#1080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2;&#1072;&#1090;&#1074;&#1077;&#1077;&#1074;&#1072;%20%20&#1053;&#1077;&#1076;&#1077;&#1083;&#1103;%20&#1101;&#1082;&#1089;&#1087;&#1077;&#1088;&#1080;&#1084;&#1077;&#1085;&#1090;&#1086;&#1074;/&#1086;&#1073;&#1086;&#1088;&#1091;&#1076;&#1086;&#1074;.docx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2;&#1090;&#1074;&#1077;&#1077;&#1074;&#1072;%20%20&#1053;&#1077;&#1076;&#1077;&#1083;&#1103;%20&#1101;&#1082;&#1089;&#1087;&#1077;&#1088;&#1080;&#1084;&#1077;&#1085;&#1090;&#1086;&#1074;/&#1080;&#1075;&#1088;&#1099;%20&#1089;%20&#1084;&#1072;&#1075;&#1085;&#1080;&#1090;&#1072;&#1084;&#1080;.docx" TargetMode="External"/><Relationship Id="rId2" Type="http://schemas.openxmlformats.org/officeDocument/2006/relationships/hyperlink" Target="&#1052;&#1072;&#1090;&#1074;&#1077;&#1077;&#1074;&#1072;%20%20&#1053;&#1077;&#1076;&#1077;&#1083;&#1103;%20&#1101;&#1082;&#1089;&#1087;&#1077;&#1088;&#1080;&#1084;&#1077;&#1085;&#1090;&#1086;&#1074;/&#1050;&#1072;&#1082;%20&#1087;&#1086;&#1084;&#1086;&#1095;&#1100;%20&#1084;&#1072;&#1083;&#1077;&#1085;&#1100;&#1082;&#1086;&#1084;&#1091;%20&#1080;&#1089;&#1089;&#1083;&#1077;&#1076;&#1086;&#1074;&#1072;&#1090;&#1077;&#1083;&#1102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2;&#1077;&#1090;&#1086;&#1076;&#1080;&#1082;&#1072;%20&#1052;&#1072;&#1083;&#1077;&#1085;&#1100;&#1082;&#1080;&#1081;%20&#1080;&#1089;&#1089;&#1083;&#1077;&#1076;&#1086;&#1074;&#1072;&#1090;&#1077;&#1083;&#1100;.docx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&#1047;&#1072;&#1085;&#1103;&#1090;&#1080;&#1103;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52;&#1072;&#1090;&#1074;&#1077;&#1077;&#1074;&#1072;%20%20&#1053;&#1077;&#1076;&#1077;&#1083;&#1103;%20&#1101;&#1082;&#1089;&#1087;&#1077;&#1088;&#1080;&#1084;&#1077;&#1085;&#1090;&#1086;&#1074;/&#1090;&#1077;&#1084;&#1072;&#1090;&#1080;&#1095;%20&#1087;&#1083;&#1072;&#1085;&#1080;&#1088;&#1086;&#1074;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2;&#1072;&#1090;&#1074;&#1077;&#1077;&#1074;&#1072;%20%20&#1053;&#1077;&#1076;&#1077;&#1083;&#1103;%20&#1101;&#1082;&#1089;&#1087;&#1077;&#1088;&#1080;&#1084;&#1077;&#1085;&#1090;&#1086;&#1074;/&#1087;&#1088;&#1086;&#1075;&#1088;&#1072;&#1084;&#1084;&#1099;%20&#1080;%20&#1072;&#1074;&#1090;&#1086;&#1088;&#1099;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Выполнила воспитатель 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МБДОУ «Детский сад №97»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Матвеева Г.М.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«Опытно-экспериментальная деятельность»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70" name="Picture 2" descr="C:\Users\Hp1\Desktop\эксперимент\2-1-curios-child-looking-at-butterf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191000"/>
            <a:ext cx="35052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p1\Desktop\эксперимент\DSC07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4079875" cy="3200400"/>
          </a:xfrm>
          <a:prstGeom prst="rect">
            <a:avLst/>
          </a:prstGeom>
          <a:noFill/>
        </p:spPr>
      </p:pic>
      <p:pic>
        <p:nvPicPr>
          <p:cNvPr id="5123" name="Picture 3" descr="C:\Users\Hp1\Desktop\эксперимент\DSC078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276600"/>
            <a:ext cx="4124325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304800"/>
            <a:ext cx="7848600" cy="5715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Задачи проекта:</a:t>
            </a:r>
          </a:p>
          <a:p>
            <a:r>
              <a:rPr lang="ru-RU" dirty="0" smtClean="0"/>
              <a:t>1. Поддерживать интерес дошкольников к окружающей среде, удовлетворять детскую любознательность</a:t>
            </a:r>
          </a:p>
          <a:p>
            <a:r>
              <a:rPr lang="ru-RU" dirty="0" smtClean="0"/>
              <a:t>2. Развивать у детей познавательные способности</a:t>
            </a:r>
          </a:p>
          <a:p>
            <a:r>
              <a:rPr lang="ru-RU" dirty="0" smtClean="0"/>
              <a:t>3. Развивать мышление, речь</a:t>
            </a:r>
          </a:p>
          <a:p>
            <a:r>
              <a:rPr lang="ru-RU" dirty="0" smtClean="0"/>
              <a:t>4. Воспитывать стремление сохранять и оберегать природный мир, следовать доступным экологическим правилам в деятельности и поведении</a:t>
            </a:r>
          </a:p>
          <a:p>
            <a:r>
              <a:rPr lang="ru-RU" dirty="0" smtClean="0"/>
              <a:t>5. Формировать опыт выполнения правил техники безопасности при проведении опытов и экспериментов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304800"/>
            <a:ext cx="8077200" cy="617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Работа над проектом строилась по трём взаимосвязанным направлениям:</a:t>
            </a:r>
          </a:p>
          <a:p>
            <a:r>
              <a:rPr lang="ru-RU" dirty="0" smtClean="0"/>
              <a:t>- живая природа;</a:t>
            </a:r>
          </a:p>
          <a:p>
            <a:r>
              <a:rPr lang="ru-RU" dirty="0" smtClean="0"/>
              <a:t>- неживая природа;</a:t>
            </a:r>
          </a:p>
          <a:p>
            <a:r>
              <a:rPr lang="ru-RU" dirty="0" smtClean="0"/>
              <a:t>- человек;</a:t>
            </a:r>
          </a:p>
          <a:p>
            <a:pPr>
              <a:buNone/>
            </a:pPr>
            <a:r>
              <a:rPr lang="ru-RU" dirty="0" smtClean="0"/>
              <a:t>   В условиях детского сада  используют  только элементарные опыты и эксперименты. Их элементарность заключается:</a:t>
            </a:r>
          </a:p>
          <a:p>
            <a:r>
              <a:rPr lang="ru-RU" dirty="0" smtClean="0"/>
              <a:t>Во - первых, в характере решаемых задач: они неизвестны только детям.</a:t>
            </a:r>
          </a:p>
          <a:p>
            <a:r>
              <a:rPr lang="ru-RU" dirty="0" smtClean="0"/>
              <a:t>Во – вторых, в процессе этих опытов не происходит научных открытий, а формируются элементарные понятия и умозаключения</a:t>
            </a:r>
          </a:p>
          <a:p>
            <a:r>
              <a:rPr lang="ru-RU" dirty="0" err="1" smtClean="0">
                <a:hlinkClick r:id="rId2" action="ppaction://hlinkfile"/>
              </a:rPr>
              <a:t>организ</a:t>
            </a:r>
            <a:r>
              <a:rPr lang="ru-RU" dirty="0" smtClean="0">
                <a:hlinkClick r:id="rId2" action="ppaction://hlinkfile"/>
              </a:rPr>
              <a:t> работы.</a:t>
            </a:r>
            <a:r>
              <a:rPr lang="en-US" smtClean="0">
                <a:hlinkClick r:id="rId2" action="ppaction://hlinkfile"/>
              </a:rPr>
              <a:t>docx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1\Desktop\эксперимент\DSC076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4033838" cy="3170238"/>
          </a:xfrm>
          <a:prstGeom prst="rect">
            <a:avLst/>
          </a:prstGeom>
          <a:noFill/>
        </p:spPr>
      </p:pic>
      <p:pic>
        <p:nvPicPr>
          <p:cNvPr id="2051" name="Picture 3" descr="C:\Users\Hp1\Desktop\эксперимент\DSC076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124325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228600"/>
            <a:ext cx="7924800" cy="6324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Все темы усложняются по содержанию, по задачам, способам их реализации (информационный, действенно – мыслительный, преобразовательный). При выборе темы соблюдаются следующие правила:</a:t>
            </a:r>
          </a:p>
          <a:p>
            <a:r>
              <a:rPr lang="ru-RU" dirty="0" smtClean="0"/>
              <a:t>1. Тема должна быть интересной ребёнку, должна увлекать его.</a:t>
            </a:r>
          </a:p>
          <a:p>
            <a:r>
              <a:rPr lang="ru-RU" dirty="0" smtClean="0"/>
              <a:t>2. Тема должна быть выполнима, решение её должно принести реальную пользу участникам исследования (ребёнок должен раскрыть лучшие стороны своего интеллекта, получить новые полезные знания, умения и навыки) .</a:t>
            </a:r>
          </a:p>
          <a:p>
            <a:r>
              <a:rPr lang="ru-RU" dirty="0" smtClean="0"/>
              <a:t>3. Тема должна быть оригинальной, в ней необходим элемент неожиданности, необычности.</a:t>
            </a:r>
          </a:p>
          <a:p>
            <a:pPr>
              <a:buNone/>
            </a:pPr>
            <a:r>
              <a:rPr lang="ru-RU" dirty="0" smtClean="0">
                <a:hlinkClick r:id="rId2" action="ppaction://hlinkfile"/>
              </a:rPr>
              <a:t>Методика Выбор деятельности.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304800"/>
            <a:ext cx="7848600" cy="6096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Экспериментирование включает в себя: </a:t>
            </a:r>
          </a:p>
          <a:p>
            <a:r>
              <a:rPr lang="ru-RU" dirty="0" smtClean="0"/>
              <a:t>постановку проблемы,</a:t>
            </a:r>
          </a:p>
          <a:p>
            <a:r>
              <a:rPr lang="ru-RU" dirty="0" smtClean="0"/>
              <a:t> активные поиски решения задач,</a:t>
            </a:r>
          </a:p>
          <a:p>
            <a:r>
              <a:rPr lang="ru-RU" dirty="0" smtClean="0"/>
              <a:t> выдвижение предположений,</a:t>
            </a:r>
          </a:p>
          <a:p>
            <a:r>
              <a:rPr lang="ru-RU" dirty="0" smtClean="0"/>
              <a:t> реализацию выдвинутой гипотезы в действии и построение доступных выводов</a:t>
            </a:r>
          </a:p>
          <a:p>
            <a:pPr>
              <a:buNone/>
            </a:pPr>
            <a:r>
              <a:rPr lang="ru-RU" dirty="0" smtClean="0"/>
              <a:t>    Такой алгоритм работы позволяет активизировать мыслительную деятельность, побуждает детей к самостоятельным исследованиям</a:t>
            </a:r>
          </a:p>
          <a:p>
            <a:pPr>
              <a:buNone/>
            </a:pPr>
            <a:r>
              <a:rPr lang="ru-RU" dirty="0" smtClean="0">
                <a:hlinkClick r:id="rId2" action="ppaction://hlinkfile"/>
              </a:rPr>
              <a:t>Матвеева  Неделя </a:t>
            </a:r>
            <a:r>
              <a:rPr lang="ru-RU" dirty="0" err="1" smtClean="0">
                <a:hlinkClick r:id="rId2" action="ppaction://hlinkfile"/>
              </a:rPr>
              <a:t>экспериментов\правила</a:t>
            </a:r>
            <a:r>
              <a:rPr lang="ru-RU" dirty="0" smtClean="0">
                <a:hlinkClick r:id="rId2" action="ppaction://hlinkfile"/>
              </a:rPr>
              <a:t> безопасности.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3" action="ppaction://hlinkfile"/>
              </a:rPr>
              <a:t>Матвеева  Неделя </a:t>
            </a:r>
            <a:r>
              <a:rPr lang="ru-RU" dirty="0" err="1" smtClean="0">
                <a:hlinkClick r:id="rId3" action="ppaction://hlinkfile"/>
              </a:rPr>
              <a:t>экспериментов\фиксация</a:t>
            </a:r>
            <a:r>
              <a:rPr lang="ru-RU" dirty="0" smtClean="0">
                <a:hlinkClick r:id="rId3" action="ppaction://hlinkfile"/>
              </a:rPr>
              <a:t> результатов.</a:t>
            </a:r>
            <a:r>
              <a:rPr lang="en-US" dirty="0" err="1" smtClean="0">
                <a:hlinkClick r:id="rId3" action="ppaction://hlinkfile"/>
              </a:rPr>
              <a:t>docx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4" action="ppaction://hlinkfile"/>
              </a:rPr>
              <a:t>Матвеева  Неделя </a:t>
            </a:r>
            <a:r>
              <a:rPr lang="ru-RU" dirty="0" err="1" smtClean="0">
                <a:hlinkClick r:id="rId4" action="ppaction://hlinkfile"/>
              </a:rPr>
              <a:t>экспериментов\оборудов</a:t>
            </a:r>
            <a:r>
              <a:rPr lang="ru-RU" dirty="0" smtClean="0">
                <a:hlinkClick r:id="rId4" action="ppaction://hlinkfile"/>
              </a:rPr>
              <a:t>.</a:t>
            </a:r>
            <a:r>
              <a:rPr lang="en-US" dirty="0" err="1" smtClean="0">
                <a:hlinkClick r:id="rId4" action="ppaction://hlinkfile"/>
              </a:rPr>
              <a:t>docx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Hp1\Desktop\эксперимент\DSC07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079875" cy="3001963"/>
          </a:xfrm>
          <a:prstGeom prst="rect">
            <a:avLst/>
          </a:prstGeom>
          <a:noFill/>
        </p:spPr>
      </p:pic>
      <p:pic>
        <p:nvPicPr>
          <p:cNvPr id="4099" name="Picture 3" descr="C:\Users\Hp1\Desktop\эксперимент\DSC076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2800"/>
            <a:ext cx="4200525" cy="310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04800"/>
            <a:ext cx="77724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Чтобы у ребёнка поддерживался интерес, стремление узнать новое, желание вникнуть в сущность предметов, явлений были подобраны:</a:t>
            </a:r>
          </a:p>
          <a:p>
            <a:r>
              <a:rPr lang="ru-RU" dirty="0" smtClean="0"/>
              <a:t> рекомендации для родителей по проведению опытов и экспериментов в домашних условиях «Как помочь маленькому исследователю» </a:t>
            </a:r>
            <a:r>
              <a:rPr lang="ru-RU" dirty="0" smtClean="0">
                <a:hlinkClick r:id="rId2" action="ppaction://hlinkfile"/>
              </a:rPr>
              <a:t>Матвеева  Неделя </a:t>
            </a:r>
            <a:r>
              <a:rPr lang="ru-RU" dirty="0" err="1" smtClean="0">
                <a:hlinkClick r:id="rId2" action="ppaction://hlinkfile"/>
              </a:rPr>
              <a:t>экспериментов\Как</a:t>
            </a:r>
            <a:r>
              <a:rPr lang="ru-RU" dirty="0" smtClean="0">
                <a:hlinkClick r:id="rId2" action="ppaction://hlinkfile"/>
              </a:rPr>
              <a:t> помочь маленькому </a:t>
            </a:r>
            <a:r>
              <a:rPr lang="ru-RU" dirty="0" err="1" smtClean="0">
                <a:hlinkClick r:id="rId2" action="ppaction://hlinkfile"/>
              </a:rPr>
              <a:t>исследователю.docx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 smtClean="0"/>
              <a:t>игры</a:t>
            </a:r>
            <a:r>
              <a:rPr lang="ru-RU" dirty="0" err="1" smtClean="0">
                <a:hlinkClick r:id="rId3" action="ppaction://hlinkfile"/>
              </a:rPr>
              <a:t>Матвеева</a:t>
            </a:r>
            <a:r>
              <a:rPr lang="ru-RU" dirty="0" smtClean="0">
                <a:hlinkClick r:id="rId3" action="ppaction://hlinkfile"/>
              </a:rPr>
              <a:t>  Неделя </a:t>
            </a:r>
            <a:r>
              <a:rPr lang="ru-RU" dirty="0" err="1" smtClean="0">
                <a:hlinkClick r:id="rId3" action="ppaction://hlinkfile"/>
              </a:rPr>
              <a:t>экспериментов\игры</a:t>
            </a:r>
            <a:r>
              <a:rPr lang="ru-RU" dirty="0" smtClean="0">
                <a:hlinkClick r:id="rId3" action="ppaction://hlinkfile"/>
              </a:rPr>
              <a:t> с </a:t>
            </a:r>
            <a:r>
              <a:rPr lang="ru-RU" dirty="0" err="1" smtClean="0">
                <a:hlinkClick r:id="rId3" action="ppaction://hlinkfile"/>
              </a:rPr>
              <a:t>магнитами.docx</a:t>
            </a:r>
            <a:endParaRPr lang="ru-RU" dirty="0" smtClean="0"/>
          </a:p>
          <a:p>
            <a:r>
              <a:rPr lang="ru-RU" dirty="0" smtClean="0"/>
              <a:t>методика  определения  устойчивости детских интересов в исследовательской  </a:t>
            </a:r>
            <a:r>
              <a:rPr lang="ru-RU" dirty="0" err="1" smtClean="0"/>
              <a:t>деят-ти</a:t>
            </a:r>
            <a:r>
              <a:rPr lang="ru-RU" dirty="0" smtClean="0"/>
              <a:t> </a:t>
            </a:r>
            <a:r>
              <a:rPr lang="ru-RU" dirty="0" smtClean="0">
                <a:hlinkClick r:id="rId4" action="ppaction://hlinkfile"/>
              </a:rPr>
              <a:t>Методика Маленький исследователь.</a:t>
            </a:r>
            <a:r>
              <a:rPr lang="en-US" dirty="0" err="1" smtClean="0">
                <a:hlinkClick r:id="rId4" action="ppaction://hlinkfile"/>
              </a:rPr>
              <a:t>docx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8229600" cy="6324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i="1" dirty="0" smtClean="0"/>
              <a:t>В результате проведенной работы у детей сформированы следующие интегративные качества:</a:t>
            </a:r>
          </a:p>
          <a:p>
            <a:pPr>
              <a:buNone/>
            </a:pPr>
            <a:r>
              <a:rPr lang="ru-RU" sz="1800" b="1" dirty="0" smtClean="0"/>
              <a:t>1. «Любознательный, активный»: и</a:t>
            </a:r>
            <a:r>
              <a:rPr lang="ru-RU" sz="1800" dirty="0" smtClean="0"/>
              <a:t>нтересуется новым, неизвестным в окружающем мире; задает вопросы взрослому, любит экспериментировать; способен самостоятельно действовать в различных видах детской деятельности; в случаях затруднения обращается за помощью; принимает живое, заинтересованное участие в образовательном процессе;</a:t>
            </a:r>
          </a:p>
          <a:p>
            <a:pPr>
              <a:buNone/>
            </a:pPr>
            <a:r>
              <a:rPr lang="ru-RU" sz="1800" b="1" dirty="0" smtClean="0"/>
              <a:t>2. «Овладевший средствами общения и способами взаимодействия со взрослыми и сверстниками» :</a:t>
            </a:r>
            <a:r>
              <a:rPr lang="ru-RU" sz="1800" dirty="0" smtClean="0"/>
              <a:t>адекватно использует вербальные и невербальные средствами общения, владеет диалогической речью и конструктивными способами взаимодействия с детьми и взрослыми;</a:t>
            </a:r>
          </a:p>
          <a:p>
            <a:pPr>
              <a:buNone/>
            </a:pPr>
            <a:r>
              <a:rPr lang="ru-RU" sz="1800" b="1" dirty="0" smtClean="0"/>
              <a:t>3. «Способный решать интеллектуальные и личностные задачи (проблемы, адекватные возрасту»: м</a:t>
            </a:r>
            <a:r>
              <a:rPr lang="ru-RU" sz="1800" dirty="0" smtClean="0"/>
              <a:t>ожет применять самостоятельно усвоенные знания и способы действия для решения новых задач, поставленных, как взрослым, так и им самим; в зависимости от ситуации может преобразовывать способы решения задач (проблем) ;</a:t>
            </a:r>
          </a:p>
          <a:p>
            <a:pPr>
              <a:buNone/>
            </a:pPr>
            <a:r>
              <a:rPr lang="ru-RU" sz="1800" b="1" dirty="0" smtClean="0"/>
              <a:t>4. «Овладевший универсальными предпосылками учебной деятельности»: у</a:t>
            </a:r>
            <a:r>
              <a:rPr lang="ru-RU" sz="1800" dirty="0" smtClean="0"/>
              <a:t>меет работать по правилу и образцу, слушать взрослого и выполнять его инструкции; </a:t>
            </a:r>
          </a:p>
          <a:p>
            <a:pPr algn="ctr">
              <a:buNone/>
            </a:pPr>
            <a:r>
              <a:rPr lang="ru-RU" sz="1800" i="1" dirty="0" smtClean="0"/>
              <a:t>Положительную динамику работы над проектом подтвердили результаты  диагностики</a:t>
            </a:r>
            <a:r>
              <a:rPr lang="ru-RU" sz="1500" dirty="0" smtClean="0"/>
              <a:t>.</a:t>
            </a:r>
            <a:endParaRPr lang="ru-RU" sz="15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Hp1\Desktop\исслед деят\DSC08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4110038" cy="3124200"/>
          </a:xfrm>
          <a:prstGeom prst="rect">
            <a:avLst/>
          </a:prstGeom>
          <a:noFill/>
        </p:spPr>
      </p:pic>
      <p:pic>
        <p:nvPicPr>
          <p:cNvPr id="8195" name="Picture 3" descr="C:\Users\Hp1\Desktop\работа\фотографии\рммр\DSC08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352800"/>
            <a:ext cx="4232275" cy="318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500872" cy="6248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                              Расскажи и я забуду,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покажи и я запомню, </a:t>
            </a:r>
          </a:p>
          <a:p>
            <a:pPr>
              <a:buNone/>
            </a:pPr>
            <a:r>
              <a:rPr lang="ru-RU" dirty="0" smtClean="0"/>
              <a:t>                                                  дай попробовать – и я пойму.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Китайская пословица </a:t>
            </a:r>
          </a:p>
          <a:p>
            <a:pPr>
              <a:buNone/>
            </a:pPr>
            <a:r>
              <a:rPr lang="ru-RU" smtClean="0"/>
              <a:t>   </a:t>
            </a:r>
            <a:r>
              <a:rPr lang="ru-RU" smtClean="0"/>
              <a:t>         </a:t>
            </a:r>
            <a:r>
              <a:rPr lang="ru-RU" dirty="0" smtClean="0"/>
              <a:t>В </a:t>
            </a:r>
            <a:r>
              <a:rPr lang="ru-RU" dirty="0" smtClean="0"/>
              <a:t>настоящее время мы являемся свидетелями того, как в системе дошкольного образования формируется ещё один эффективный метод познания закономерностей и явлений окружающего мира – метод </a:t>
            </a:r>
            <a:r>
              <a:rPr lang="ru-RU" dirty="0" smtClean="0"/>
              <a:t>экспериментирования.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/>
              <a:t>        Главное </a:t>
            </a:r>
            <a:r>
              <a:rPr lang="ru-RU" dirty="0" smtClean="0"/>
              <a:t>достоинство метода экспериментирования заключается в том, что он даёт детям реальные представления о различных сторонах изучаемого объекта, о его взаимоотношениях с другими объектами и со средой обитания.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28600"/>
            <a:ext cx="7772400" cy="5791200"/>
          </a:xfrm>
        </p:spPr>
        <p:txBody>
          <a:bodyPr>
            <a:normAutofit/>
          </a:bodyPr>
          <a:lstStyle/>
          <a:p>
            <a:r>
              <a:rPr lang="ru-RU" dirty="0" smtClean="0"/>
              <a:t>В рамках распространения положительного опыта работы над проектом "Опытно – экспериментальная деятельность с детьми дошкольного возраста"  был реализован краткосрочный проект  -  тематическая неделя: «Неделя экспериментов».</a:t>
            </a:r>
          </a:p>
          <a:p>
            <a:r>
              <a:rPr lang="ru-RU" dirty="0" smtClean="0"/>
              <a:t> Подводя итог работы  над проектом я постаралась  собрать воедино весь практический материал, который поможет всем желающим организовать работу с детьми по опытно – экспериментальной деятельности</a:t>
            </a:r>
          </a:p>
          <a:p>
            <a:r>
              <a:rPr lang="ru-RU" smtClean="0">
                <a:hlinkClick r:id="rId2" action="ppaction://hlinkfile"/>
              </a:rPr>
              <a:t>Занятия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04800"/>
            <a:ext cx="7772400" cy="5715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                                </a:t>
            </a:r>
          </a:p>
          <a:p>
            <a:pPr>
              <a:buNone/>
            </a:pPr>
            <a:r>
              <a:rPr lang="ru-RU" b="1" dirty="0" smtClean="0"/>
              <a:t>       Литература</a:t>
            </a:r>
            <a:r>
              <a:rPr lang="ru-RU" dirty="0" smtClean="0"/>
              <a:t>:</a:t>
            </a:r>
          </a:p>
          <a:p>
            <a:pPr lvl="0"/>
            <a:r>
              <a:rPr lang="ru-RU" dirty="0" err="1" smtClean="0"/>
              <a:t>Дыбина</a:t>
            </a:r>
            <a:r>
              <a:rPr lang="ru-RU" dirty="0" smtClean="0"/>
              <a:t> О.В. и др. Неизведанное рядом. Занимательные опыты и  эксперименты для детей дошкольников. - М.: ТЦ Сфера, 2004</a:t>
            </a:r>
          </a:p>
          <a:p>
            <a:pPr lvl="0"/>
            <a:r>
              <a:rPr lang="ru-RU" dirty="0" err="1" smtClean="0"/>
              <a:t>Дыбина</a:t>
            </a:r>
            <a:r>
              <a:rPr lang="ru-RU" dirty="0" smtClean="0"/>
              <a:t> О.В. Из чего сделаны предметы. Сценарии игр – занятий для   детей дошкольного возраста. – М.: ТЦ Сфера, 2004</a:t>
            </a:r>
          </a:p>
          <a:p>
            <a:pPr lvl="0"/>
            <a:r>
              <a:rPr lang="ru-RU" dirty="0" err="1" smtClean="0"/>
              <a:t>Дыбина</a:t>
            </a:r>
            <a:r>
              <a:rPr lang="ru-RU" dirty="0" smtClean="0"/>
              <a:t> О.В. Рукотворный мир. Сценарии игр – занятий для    дошкольников. – М.: ТЦ Сфера, 2002.</a:t>
            </a:r>
          </a:p>
          <a:p>
            <a:pPr lvl="0"/>
            <a:r>
              <a:rPr lang="ru-RU" dirty="0" err="1" smtClean="0"/>
              <a:t>Зенина</a:t>
            </a:r>
            <a:r>
              <a:rPr lang="ru-RU" dirty="0" smtClean="0"/>
              <a:t> Т.Н. Ознакомление детей с природой. – М.: Педагогическое   общество России, 2006.</a:t>
            </a:r>
          </a:p>
          <a:p>
            <a:pPr lvl="0"/>
            <a:r>
              <a:rPr lang="ru-RU" dirty="0" smtClean="0"/>
              <a:t>Иванова А.И. Методика организации экологических наблюдений и  экспериментов в детском саду: Пособие для работников дошкольных   учреждений. – М.: ТЦ Сфера, 2004.</a:t>
            </a:r>
          </a:p>
          <a:p>
            <a:pPr lvl="0"/>
            <a:r>
              <a:rPr lang="ru-RU" dirty="0" smtClean="0"/>
              <a:t>Мартынова Е.А.  Организация опытно- экспериментальной   деятельности детей 2-7лет. – Волгоград:Учитель,2012.</a:t>
            </a:r>
          </a:p>
          <a:p>
            <a:pPr lvl="0"/>
            <a:r>
              <a:rPr lang="ru-RU" dirty="0" smtClean="0"/>
              <a:t>Организация экспериментальной деятельности дошкольников. / Под  ред. Л.Н. Прохоровой М., 2004 </a:t>
            </a:r>
          </a:p>
          <a:p>
            <a:pPr lvl="0"/>
            <a:r>
              <a:rPr lang="ru-RU" dirty="0" smtClean="0"/>
              <a:t>Потапова Л.М. Детям о природе. Экология в игре. – Ярославль:  Академия Холдинг, 2002.</a:t>
            </a:r>
          </a:p>
          <a:p>
            <a:pPr lvl="0"/>
            <a:r>
              <a:rPr lang="ru-RU" dirty="0" smtClean="0"/>
              <a:t>Тихомирова Л.Ф. Развитие познавательных способностей детей. – Ярославль, 1997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   Спасибо за внимание !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304800"/>
            <a:ext cx="7924800" cy="6019800"/>
          </a:xfrm>
        </p:spPr>
        <p:txBody>
          <a:bodyPr>
            <a:normAutofit/>
          </a:bodyPr>
          <a:lstStyle/>
          <a:p>
            <a:r>
              <a:rPr lang="ru-RU" sz="3000" dirty="0" smtClean="0"/>
              <a:t>Современные дошкольники – пытливые исследователи окружающего мира, они готовы к усвоению различного вида опытов, экспериментов, воспринимают их с большим интересом и эмоциональным откликом</a:t>
            </a:r>
          </a:p>
          <a:p>
            <a:r>
              <a:rPr lang="ru-RU" sz="3000" dirty="0" smtClean="0"/>
              <a:t> В процессе экспериментирования дошкольник получает возможность удовлетворить присущую ему любознательность, почувствовать себя учёным, исследователем, первооткрывателем</a:t>
            </a:r>
            <a:endParaRPr lang="ru-RU" sz="3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p1\Desktop\эксперимент\DSC07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4114800" cy="3124200"/>
          </a:xfrm>
          <a:prstGeom prst="rect">
            <a:avLst/>
          </a:prstGeom>
          <a:noFill/>
        </p:spPr>
      </p:pic>
      <p:pic>
        <p:nvPicPr>
          <p:cNvPr id="1027" name="Picture 3" descr="C:\Users\Hp1\Desktop\эксперимент\DSC076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05200"/>
            <a:ext cx="4094162" cy="3032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348472" cy="5715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500" dirty="0" smtClean="0"/>
              <a:t>    </a:t>
            </a:r>
            <a:r>
              <a:rPr lang="ru-RU" sz="12000" dirty="0" smtClean="0"/>
              <a:t>Мир вокруг ребенка разнообразен, поэтому у  </a:t>
            </a:r>
          </a:p>
          <a:p>
            <a:pPr>
              <a:buNone/>
            </a:pPr>
            <a:r>
              <a:rPr lang="ru-RU" sz="12000" dirty="0" smtClean="0"/>
              <a:t>    него постоянно существует потребность в </a:t>
            </a:r>
          </a:p>
          <a:p>
            <a:pPr>
              <a:buNone/>
            </a:pPr>
            <a:r>
              <a:rPr lang="ru-RU" sz="12000" dirty="0" smtClean="0"/>
              <a:t>    новых впечатлениях.</a:t>
            </a:r>
          </a:p>
          <a:p>
            <a:pPr>
              <a:buNone/>
            </a:pPr>
            <a:endParaRPr lang="ru-RU" sz="12000" dirty="0" smtClean="0"/>
          </a:p>
          <a:p>
            <a:pPr>
              <a:buNone/>
            </a:pPr>
            <a:r>
              <a:rPr lang="ru-RU" sz="12000" dirty="0" smtClean="0"/>
              <a:t>    Это объясняется прежде всего тем, что в </a:t>
            </a:r>
          </a:p>
          <a:p>
            <a:pPr>
              <a:buNone/>
            </a:pPr>
            <a:r>
              <a:rPr lang="ru-RU" sz="12000" dirty="0" smtClean="0"/>
              <a:t>    дошкольном возрасте детям присуще </a:t>
            </a:r>
          </a:p>
          <a:p>
            <a:pPr>
              <a:buNone/>
            </a:pPr>
            <a:r>
              <a:rPr lang="ru-RU" sz="12000" dirty="0" smtClean="0"/>
              <a:t>    наглядно-действенное и наглядно-образное </a:t>
            </a:r>
          </a:p>
          <a:p>
            <a:pPr>
              <a:buNone/>
            </a:pPr>
            <a:r>
              <a:rPr lang="ru-RU" sz="12000" dirty="0" smtClean="0"/>
              <a:t>    мышление.</a:t>
            </a:r>
          </a:p>
          <a:p>
            <a:pPr>
              <a:buNone/>
            </a:pPr>
            <a:endParaRPr lang="ru-RU" sz="12000" dirty="0" smtClean="0"/>
          </a:p>
          <a:p>
            <a:pPr>
              <a:buNone/>
            </a:pPr>
            <a:r>
              <a:rPr lang="ru-RU" sz="12000" dirty="0" smtClean="0"/>
              <a:t>    Экспериментирование, как ни какой другой   </a:t>
            </a:r>
          </a:p>
          <a:p>
            <a:pPr>
              <a:buNone/>
            </a:pPr>
            <a:r>
              <a:rPr lang="ru-RU" sz="12000" dirty="0" smtClean="0"/>
              <a:t>    метод, соответствует этим возрастным </a:t>
            </a:r>
          </a:p>
          <a:p>
            <a:pPr>
              <a:buNone/>
            </a:pPr>
            <a:r>
              <a:rPr lang="ru-RU" sz="12000" dirty="0" smtClean="0"/>
              <a:t>    особенностям. </a:t>
            </a:r>
          </a:p>
          <a:p>
            <a:pPr>
              <a:buNone/>
            </a:pPr>
            <a:endParaRPr lang="ru-RU" sz="12000" dirty="0" smtClean="0"/>
          </a:p>
          <a:p>
            <a:pPr>
              <a:buNone/>
            </a:pPr>
            <a:r>
              <a:rPr lang="ru-RU" sz="12000" dirty="0" smtClean="0"/>
              <a:t>  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 </a:t>
            </a:r>
            <a:endParaRPr lang="ru-RU" sz="3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381000"/>
            <a:ext cx="7848600" cy="5638800"/>
          </a:xfrm>
        </p:spPr>
        <p:txBody>
          <a:bodyPr/>
          <a:lstStyle/>
          <a:p>
            <a:pPr>
              <a:buNone/>
            </a:pPr>
            <a:r>
              <a:rPr lang="ru-RU" sz="3000" dirty="0" smtClean="0"/>
              <a:t>   Изучив имеющуюся методическую литературу по детской </a:t>
            </a:r>
            <a:r>
              <a:rPr lang="ru-RU" sz="3000" b="1" dirty="0" smtClean="0"/>
              <a:t>поисково-познавательной деятельности</a:t>
            </a:r>
            <a:r>
              <a:rPr lang="ru-RU" sz="3000" dirty="0" smtClean="0"/>
              <a:t>,  я решила адаптировать практический материал к условиям нашего детского  </a:t>
            </a:r>
            <a:r>
              <a:rPr lang="ru-RU" sz="3000" dirty="0" err="1" smtClean="0"/>
              <a:t>сада.</a:t>
            </a:r>
            <a:r>
              <a:rPr lang="ru-RU" dirty="0" err="1" smtClean="0">
                <a:hlinkClick r:id="rId2" action="ppaction://hlinkfile"/>
              </a:rPr>
              <a:t>Матвеева</a:t>
            </a:r>
            <a:r>
              <a:rPr lang="ru-RU" dirty="0" smtClean="0">
                <a:hlinkClick r:id="rId2" action="ppaction://hlinkfile"/>
              </a:rPr>
              <a:t>  Неделя </a:t>
            </a:r>
            <a:r>
              <a:rPr lang="ru-RU" dirty="0" err="1" smtClean="0">
                <a:hlinkClick r:id="rId2" action="ppaction://hlinkfile"/>
              </a:rPr>
              <a:t>экспериментов\тематич</a:t>
            </a:r>
            <a:r>
              <a:rPr lang="ru-RU" dirty="0" smtClean="0">
                <a:hlinkClick r:id="rId2" action="ppaction://hlinkfile"/>
              </a:rPr>
              <a:t> </a:t>
            </a:r>
            <a:r>
              <a:rPr lang="ru-RU" dirty="0" err="1" smtClean="0">
                <a:hlinkClick r:id="rId2" action="ppaction://hlinkfile"/>
              </a:rPr>
              <a:t>планиров</a:t>
            </a:r>
            <a:r>
              <a:rPr lang="ru-RU" dirty="0" smtClean="0">
                <a:hlinkClick r:id="rId2" action="ppaction://hlinkfile"/>
              </a:rPr>
              <a:t>.</a:t>
            </a:r>
            <a:r>
              <a:rPr lang="en-US" dirty="0" err="1" smtClean="0">
                <a:hlinkClick r:id="rId2" action="ppaction://hlinkfile"/>
              </a:rPr>
              <a:t>docx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Users\Hp1\Desktop\эксперимент\DSC077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276600"/>
            <a:ext cx="41656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Hp1\Desktop\эксперимент\DSC076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352800"/>
            <a:ext cx="4124325" cy="3154362"/>
          </a:xfrm>
          <a:prstGeom prst="rect">
            <a:avLst/>
          </a:prstGeom>
          <a:noFill/>
        </p:spPr>
      </p:pic>
      <p:pic>
        <p:nvPicPr>
          <p:cNvPr id="3076" name="Picture 4" descr="C:\Users\Hp1\Desktop\эксперимент\DSC076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4156075" cy="3140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90600" y="304800"/>
            <a:ext cx="7696200" cy="6096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 Для достижения успеха в поисково-познавательной  деятельности необходимо</a:t>
            </a:r>
            <a:r>
              <a:rPr lang="ru-RU" dirty="0" smtClean="0"/>
              <a:t>: </a:t>
            </a:r>
          </a:p>
          <a:p>
            <a:r>
              <a:rPr lang="ru-RU" dirty="0" smtClean="0"/>
              <a:t>- вызвать интерес дошкольников к содержанию деятельности;</a:t>
            </a:r>
          </a:p>
          <a:p>
            <a:r>
              <a:rPr lang="ru-RU" dirty="0" smtClean="0"/>
              <a:t>- обеспечить  достаточной мотивацией (тайна, сюрприз, познавательный мотив, ситуация выбора)</a:t>
            </a:r>
          </a:p>
          <a:p>
            <a:r>
              <a:rPr lang="ru-RU" dirty="0" smtClean="0"/>
              <a:t>- предложить доступный для возраста материал (с рациональным  соотношением известного и неизвестного)</a:t>
            </a:r>
          </a:p>
          <a:p>
            <a:r>
              <a:rPr lang="ru-RU" dirty="0" smtClean="0"/>
              <a:t>- создать доброжелательную обстановку и со вниманием  и уважением относиться ко всем мыслям и гипотезам детей</a:t>
            </a:r>
          </a:p>
          <a:p>
            <a:r>
              <a:rPr lang="ru-RU" dirty="0" smtClean="0"/>
              <a:t>- дозировать степень активности взрослого (средний дошкольный возраст: взрослый – непосредственный участник;  старший дошкольный возраст: взрослый – советчик, партнер, ориентир в выборе деятельности)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228600"/>
            <a:ext cx="7848600" cy="617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Для развития интеллектуальных способностей детей был разработан долгосрочный проект "Опытно – экспериментальная деятельность с детьми старшего дошкольного возраста", направленный на </a:t>
            </a:r>
            <a:r>
              <a:rPr lang="ru-RU" u="sng" dirty="0" smtClean="0"/>
              <a:t>развитие </a:t>
            </a:r>
            <a:r>
              <a:rPr lang="ru-RU" u="sng" dirty="0" err="1" smtClean="0"/>
              <a:t>поисково</a:t>
            </a:r>
            <a:r>
              <a:rPr lang="ru-RU" u="sng" dirty="0" smtClean="0"/>
              <a:t> - познавательной деятельности детей через занимательные опыты и эксперименты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Проект разработан на основе следующих </a:t>
            </a:r>
            <a:r>
              <a:rPr lang="ru-RU" dirty="0" err="1" smtClean="0"/>
              <a:t>программ:</a:t>
            </a:r>
            <a:r>
              <a:rPr lang="ru-RU" dirty="0" err="1" smtClean="0">
                <a:hlinkClick r:id="rId2" action="ppaction://hlinkfile"/>
              </a:rPr>
              <a:t>Матвеева</a:t>
            </a:r>
            <a:r>
              <a:rPr lang="ru-RU" dirty="0" smtClean="0">
                <a:hlinkClick r:id="rId2" action="ppaction://hlinkfile"/>
              </a:rPr>
              <a:t>  Неделя </a:t>
            </a:r>
            <a:r>
              <a:rPr lang="ru-RU" dirty="0" err="1" smtClean="0">
                <a:hlinkClick r:id="rId2" action="ppaction://hlinkfile"/>
              </a:rPr>
              <a:t>экспериментов\программы</a:t>
            </a:r>
            <a:r>
              <a:rPr lang="ru-RU" dirty="0" smtClean="0">
                <a:hlinkClick r:id="rId2" action="ppaction://hlinkfile"/>
              </a:rPr>
              <a:t> и </a:t>
            </a:r>
            <a:r>
              <a:rPr lang="ru-RU" dirty="0" err="1" smtClean="0">
                <a:hlinkClick r:id="rId2" action="ppaction://hlinkfile"/>
              </a:rPr>
              <a:t>авторы.docx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Цель: развить познавательный интерес через опытно-экспериментальную деятельность детей старшего дошкольного возраста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301</TotalTime>
  <Words>1135</Words>
  <Application>Microsoft Office PowerPoint</Application>
  <PresentationFormat>Экран (4:3)</PresentationFormat>
  <Paragraphs>96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Справедливость</vt:lpstr>
      <vt:lpstr>Проект  «Опытно-экспериментальная деятельность»</vt:lpstr>
      <vt:lpstr>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«Неделя экспериментов»</dc:title>
  <dc:creator>Hp1</dc:creator>
  <cp:lastModifiedBy>Hp1</cp:lastModifiedBy>
  <cp:revision>34</cp:revision>
  <dcterms:created xsi:type="dcterms:W3CDTF">2015-05-21T12:28:44Z</dcterms:created>
  <dcterms:modified xsi:type="dcterms:W3CDTF">2016-10-31T18:24:01Z</dcterms:modified>
</cp:coreProperties>
</file>