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2" r:id="rId2"/>
    <p:sldId id="300" r:id="rId3"/>
    <p:sldId id="256" r:id="rId4"/>
    <p:sldId id="303" r:id="rId5"/>
    <p:sldId id="308" r:id="rId6"/>
    <p:sldId id="298" r:id="rId7"/>
    <p:sldId id="299" r:id="rId8"/>
    <p:sldId id="292" r:id="rId9"/>
    <p:sldId id="304" r:id="rId10"/>
    <p:sldId id="295" r:id="rId11"/>
    <p:sldId id="310" r:id="rId12"/>
    <p:sldId id="305" r:id="rId13"/>
    <p:sldId id="306" r:id="rId14"/>
    <p:sldId id="311" r:id="rId15"/>
    <p:sldId id="312" r:id="rId16"/>
    <p:sldId id="301" r:id="rId17"/>
    <p:sldId id="293" r:id="rId18"/>
    <p:sldId id="309" r:id="rId19"/>
    <p:sldId id="307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1371600" y="274638"/>
            <a:ext cx="73152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EE6F48-0437-495E-85E7-70A8479DE1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274638"/>
            <a:ext cx="73152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447800" y="1600200"/>
            <a:ext cx="35433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43500" y="1600200"/>
            <a:ext cx="35433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2D7AE7-ADAA-4208-B9F6-CDF100C0D2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5B7319-8752-43DC-9251-6FF6EC4E550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2" r:id="rId3"/>
    <p:sldLayoutId id="2147483663" r:id="rId4"/>
    <p:sldLayoutId id="2147483650" r:id="rId5"/>
    <p:sldLayoutId id="2147483661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  <p:sldLayoutId id="2147483664" r:id="rId16"/>
    <p:sldLayoutId id="2147483666" r:id="rId1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12" Type="http://schemas.openxmlformats.org/officeDocument/2006/relationships/image" Target="../media/image26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&#1056;&#1072;&#1079;&#1084;&#1085;&#1086;&#1078;&#1077;&#1085;&#1080;&#1077;.mp4" TargetMode="External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&#1041;&#1083;&#1072;&#1075;&#1086;&#1088;&#1086;&#1076;&#1085;&#1072;&#1103;%20&#1087;&#1083;&#1077;&#1089;&#1077;&#1085;&#1100;%2005-27.mpg" TargetMode="External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10" Type="http://schemas.openxmlformats.org/officeDocument/2006/relationships/image" Target="../media/image38.png"/><Relationship Id="rId4" Type="http://schemas.openxmlformats.org/officeDocument/2006/relationships/image" Target="../media/image33.png"/><Relationship Id="rId9" Type="http://schemas.openxmlformats.org/officeDocument/2006/relationships/image" Target="../media/image37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youtube.com/" TargetMode="Externa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&#1052;&#1086;&#1081;%20&#1092;&#1080;&#1083;&#1100;&#1084;.mp4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700808"/>
            <a:ext cx="8229600" cy="1872208"/>
          </a:xfrm>
        </p:spPr>
        <p:txBody>
          <a:bodyPr>
            <a:noAutofit/>
          </a:bodyPr>
          <a:lstStyle/>
          <a:p>
            <a:r>
              <a:rPr lang="ru-RU" sz="16600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ТРУД</a:t>
            </a:r>
            <a:endParaRPr lang="ru-RU" sz="16600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214414" y="-171450"/>
            <a:ext cx="6237311" cy="1431925"/>
          </a:xfrm>
        </p:spPr>
        <p:txBody>
          <a:bodyPr>
            <a:normAutofit/>
          </a:bodyPr>
          <a:lstStyle/>
          <a:p>
            <a:pPr eaLnBrk="1" hangingPunct="1"/>
            <a:r>
              <a:rPr lang="ru-RU" b="1" dirty="0" smtClean="0">
                <a:solidFill>
                  <a:srgbClr val="C00000"/>
                </a:solidFill>
              </a:rPr>
              <a:t>Дрожжи пекарские</a:t>
            </a:r>
          </a:p>
        </p:txBody>
      </p:sp>
      <p:pic>
        <p:nvPicPr>
          <p:cNvPr id="6153" name="Picture 9" descr="Дрожжи под микроскопо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350" y="908050"/>
            <a:ext cx="4546600" cy="5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4" name="Picture 10" descr="Дрожж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838" y="1412875"/>
            <a:ext cx="3162300" cy="452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5" name="Picture 11" descr="Тесто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49382" y="908051"/>
            <a:ext cx="5648517" cy="4235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Picture 2" descr="D:\BIOLOGY\Безымянный-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55576" y="260648"/>
            <a:ext cx="79208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  <a:r>
              <a:rPr lang="ru-RU" sz="3200" b="1" dirty="0">
                <a:ea typeface="Segoe UI" pitchFamily="34" charset="0"/>
                <a:cs typeface="Segoe UI" pitchFamily="34" charset="0"/>
              </a:rPr>
              <a:t>Дрожжи размножаются в результате почкования.</a:t>
            </a:r>
          </a:p>
        </p:txBody>
      </p:sp>
      <p:grpSp>
        <p:nvGrpSpPr>
          <p:cNvPr id="3" name="Группа 2"/>
          <p:cNvGrpSpPr/>
          <p:nvPr/>
        </p:nvGrpSpPr>
        <p:grpSpPr>
          <a:xfrm rot="1022768">
            <a:off x="683569" y="2539498"/>
            <a:ext cx="893843" cy="1627140"/>
            <a:chOff x="7412469" y="1779661"/>
            <a:chExt cx="893843" cy="1220355"/>
          </a:xfrm>
        </p:grpSpPr>
        <p:pic>
          <p:nvPicPr>
            <p:cNvPr id="4" name="Рисунок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 rot="373892">
              <a:off x="7412469" y="1779661"/>
              <a:ext cx="893843" cy="1220355"/>
            </a:xfrm>
            <a:prstGeom prst="rect">
              <a:avLst/>
            </a:prstGeom>
          </p:spPr>
        </p:pic>
        <p:sp>
          <p:nvSpPr>
            <p:cNvPr id="5" name="Овал 4"/>
            <p:cNvSpPr/>
            <p:nvPr/>
          </p:nvSpPr>
          <p:spPr>
            <a:xfrm rot="186835">
              <a:off x="7715373" y="2218909"/>
              <a:ext cx="288032" cy="496857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Овал 5"/>
            <p:cNvSpPr/>
            <p:nvPr/>
          </p:nvSpPr>
          <p:spPr>
            <a:xfrm rot="564803">
              <a:off x="7828857" y="2060494"/>
              <a:ext cx="129143" cy="158415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2101996" y="2331103"/>
            <a:ext cx="901979" cy="1934325"/>
            <a:chOff x="2101995" y="1748327"/>
            <a:chExt cx="901979" cy="1450744"/>
          </a:xfrm>
        </p:grpSpPr>
        <p:pic>
          <p:nvPicPr>
            <p:cNvPr id="8" name="Рисунок 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 rot="1166022">
              <a:off x="2677077" y="1748327"/>
              <a:ext cx="326897" cy="446309"/>
            </a:xfrm>
            <a:prstGeom prst="rect">
              <a:avLst/>
            </a:prstGeom>
          </p:spPr>
        </p:pic>
        <p:grpSp>
          <p:nvGrpSpPr>
            <p:cNvPr id="9" name="Группа 8"/>
            <p:cNvGrpSpPr/>
            <p:nvPr/>
          </p:nvGrpSpPr>
          <p:grpSpPr>
            <a:xfrm rot="1022768">
              <a:off x="2101995" y="1978716"/>
              <a:ext cx="893843" cy="1220355"/>
              <a:chOff x="7412469" y="1779661"/>
              <a:chExt cx="893843" cy="1220355"/>
            </a:xfrm>
          </p:grpSpPr>
          <p:pic>
            <p:nvPicPr>
              <p:cNvPr id="10" name="Рисунок 9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 rot="373892">
                <a:off x="7412469" y="1779661"/>
                <a:ext cx="893843" cy="1220355"/>
              </a:xfrm>
              <a:prstGeom prst="rect">
                <a:avLst/>
              </a:prstGeom>
            </p:spPr>
          </p:pic>
          <p:sp>
            <p:nvSpPr>
              <p:cNvPr id="11" name="Овал 10"/>
              <p:cNvSpPr/>
              <p:nvPr/>
            </p:nvSpPr>
            <p:spPr>
              <a:xfrm rot="186835">
                <a:off x="7715373" y="2218909"/>
                <a:ext cx="288032" cy="49685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" name="Овал 11"/>
              <p:cNvSpPr/>
              <p:nvPr/>
            </p:nvSpPr>
            <p:spPr>
              <a:xfrm rot="564803">
                <a:off x="7828857" y="2060494"/>
                <a:ext cx="129143" cy="158415"/>
              </a:xfrm>
              <a:prstGeom prst="ellipse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13" name="Группа 12"/>
          <p:cNvGrpSpPr/>
          <p:nvPr/>
        </p:nvGrpSpPr>
        <p:grpSpPr>
          <a:xfrm>
            <a:off x="3444068" y="2134126"/>
            <a:ext cx="1012526" cy="2307169"/>
            <a:chOff x="3444068" y="1600594"/>
            <a:chExt cx="1012526" cy="1730377"/>
          </a:xfrm>
        </p:grpSpPr>
        <p:grpSp>
          <p:nvGrpSpPr>
            <p:cNvPr id="14" name="Группа 13"/>
            <p:cNvGrpSpPr/>
            <p:nvPr/>
          </p:nvGrpSpPr>
          <p:grpSpPr>
            <a:xfrm>
              <a:off x="3444068" y="1600594"/>
              <a:ext cx="1012526" cy="1730377"/>
              <a:chOff x="2101995" y="1468694"/>
              <a:chExt cx="1012526" cy="1730377"/>
            </a:xfrm>
          </p:grpSpPr>
          <p:pic>
            <p:nvPicPr>
              <p:cNvPr id="17" name="Рисунок 16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 rot="1166022">
                <a:off x="2571211" y="1468694"/>
                <a:ext cx="543310" cy="741776"/>
              </a:xfrm>
              <a:prstGeom prst="rect">
                <a:avLst/>
              </a:prstGeom>
            </p:spPr>
          </p:pic>
          <p:grpSp>
            <p:nvGrpSpPr>
              <p:cNvPr id="18" name="Группа 17"/>
              <p:cNvGrpSpPr/>
              <p:nvPr/>
            </p:nvGrpSpPr>
            <p:grpSpPr>
              <a:xfrm rot="1022768">
                <a:off x="2101995" y="1978716"/>
                <a:ext cx="893843" cy="1220355"/>
                <a:chOff x="7412469" y="1779661"/>
                <a:chExt cx="893843" cy="1220355"/>
              </a:xfrm>
            </p:grpSpPr>
            <p:pic>
              <p:nvPicPr>
                <p:cNvPr id="19" name="Рисунок 18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xmlns="" val="0"/>
                    </a:ext>
                  </a:extLst>
                </a:blip>
                <a:stretch>
                  <a:fillRect/>
                </a:stretch>
              </p:blipFill>
              <p:spPr>
                <a:xfrm rot="373892">
                  <a:off x="7412469" y="1779661"/>
                  <a:ext cx="893843" cy="1220355"/>
                </a:xfrm>
                <a:prstGeom prst="rect">
                  <a:avLst/>
                </a:prstGeom>
              </p:spPr>
            </p:pic>
            <p:sp>
              <p:nvSpPr>
                <p:cNvPr id="20" name="Овал 19"/>
                <p:cNvSpPr/>
                <p:nvPr/>
              </p:nvSpPr>
              <p:spPr>
                <a:xfrm rot="186835">
                  <a:off x="7715373" y="2218909"/>
                  <a:ext cx="288032" cy="49685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1" name="Овал 20"/>
                <p:cNvSpPr/>
                <p:nvPr/>
              </p:nvSpPr>
              <p:spPr>
                <a:xfrm rot="564803">
                  <a:off x="7828857" y="2060494"/>
                  <a:ext cx="129143" cy="158415"/>
                </a:xfrm>
                <a:prstGeom prst="ellipse">
                  <a:avLst/>
                </a:prstGeom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sp>
          <p:nvSpPr>
            <p:cNvPr id="15" name="Овал 14"/>
            <p:cNvSpPr/>
            <p:nvPr/>
          </p:nvSpPr>
          <p:spPr>
            <a:xfrm rot="12063095">
              <a:off x="4157548" y="1767666"/>
              <a:ext cx="142193" cy="24528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Овал 15"/>
            <p:cNvSpPr/>
            <p:nvPr/>
          </p:nvSpPr>
          <p:spPr>
            <a:xfrm rot="12441063">
              <a:off x="4140685" y="2000318"/>
              <a:ext cx="63754" cy="78205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2" name="Группа 67"/>
          <p:cNvGrpSpPr/>
          <p:nvPr/>
        </p:nvGrpSpPr>
        <p:grpSpPr>
          <a:xfrm>
            <a:off x="4686482" y="1384144"/>
            <a:ext cx="1191324" cy="3351945"/>
            <a:chOff x="4686482" y="1038107"/>
            <a:chExt cx="1191324" cy="2513959"/>
          </a:xfrm>
        </p:grpSpPr>
        <p:grpSp>
          <p:nvGrpSpPr>
            <p:cNvPr id="25" name="Группа 21"/>
            <p:cNvGrpSpPr/>
            <p:nvPr/>
          </p:nvGrpSpPr>
          <p:grpSpPr>
            <a:xfrm>
              <a:off x="4686482" y="1038107"/>
              <a:ext cx="1191324" cy="2513959"/>
              <a:chOff x="4686482" y="1038107"/>
              <a:chExt cx="1191324" cy="2513959"/>
            </a:xfrm>
          </p:grpSpPr>
          <p:pic>
            <p:nvPicPr>
              <p:cNvPr id="23" name="Рисунок 22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 rot="1166022">
                <a:off x="5416802" y="1038107"/>
                <a:ext cx="461004" cy="629404"/>
              </a:xfrm>
              <a:prstGeom prst="rect">
                <a:avLst/>
              </a:prstGeom>
            </p:spPr>
          </p:pic>
          <p:pic>
            <p:nvPicPr>
              <p:cNvPr id="24" name="Рисунок 23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 rot="1166022">
                <a:off x="4711806" y="3119322"/>
                <a:ext cx="316961" cy="432744"/>
              </a:xfrm>
              <a:prstGeom prst="rect">
                <a:avLst/>
              </a:prstGeom>
            </p:spPr>
          </p:pic>
          <p:grpSp>
            <p:nvGrpSpPr>
              <p:cNvPr id="26" name="Группа 24"/>
              <p:cNvGrpSpPr/>
              <p:nvPr/>
            </p:nvGrpSpPr>
            <p:grpSpPr>
              <a:xfrm>
                <a:off x="4686482" y="1485509"/>
                <a:ext cx="1036658" cy="1871302"/>
                <a:chOff x="3444068" y="1459669"/>
                <a:chExt cx="1036658" cy="1871302"/>
              </a:xfrm>
            </p:grpSpPr>
            <p:grpSp>
              <p:nvGrpSpPr>
                <p:cNvPr id="30" name="Группа 25"/>
                <p:cNvGrpSpPr/>
                <p:nvPr/>
              </p:nvGrpSpPr>
              <p:grpSpPr>
                <a:xfrm>
                  <a:off x="3444068" y="1459669"/>
                  <a:ext cx="1036658" cy="1871302"/>
                  <a:chOff x="2101995" y="1327769"/>
                  <a:chExt cx="1036658" cy="1871302"/>
                </a:xfrm>
              </p:grpSpPr>
              <p:pic>
                <p:nvPicPr>
                  <p:cNvPr id="29" name="Рисунок 28"/>
                  <p:cNvPicPr>
                    <a:picLocks noChangeAspect="1"/>
                  </p:cNvPicPr>
                  <p:nvPr/>
                </p:nvPicPr>
                <p:blipFill>
                  <a:blip r:embed="rId8" cstate="print">
                    <a:extLst>
                      <a:ext uri="{28A0092B-C50C-407E-A947-70E740481C1C}">
                        <a14:useLocalDpi xmlns:a14="http://schemas.microsoft.com/office/drawing/2010/main" xmlns="" val="0"/>
                      </a:ext>
                    </a:extLst>
                  </a:blip>
                  <a:stretch>
                    <a:fillRect/>
                  </a:stretch>
                </p:blipFill>
                <p:spPr>
                  <a:xfrm rot="1166022">
                    <a:off x="2500937" y="1327769"/>
                    <a:ext cx="637716" cy="870667"/>
                  </a:xfrm>
                  <a:prstGeom prst="rect">
                    <a:avLst/>
                  </a:prstGeom>
                </p:spPr>
              </p:pic>
              <p:grpSp>
                <p:nvGrpSpPr>
                  <p:cNvPr id="36" name="Группа 29"/>
                  <p:cNvGrpSpPr/>
                  <p:nvPr/>
                </p:nvGrpSpPr>
                <p:grpSpPr>
                  <a:xfrm rot="1022768">
                    <a:off x="2101995" y="1978716"/>
                    <a:ext cx="893843" cy="1220355"/>
                    <a:chOff x="7412469" y="1779661"/>
                    <a:chExt cx="893843" cy="1220355"/>
                  </a:xfrm>
                </p:grpSpPr>
                <p:pic>
                  <p:nvPicPr>
                    <p:cNvPr id="31" name="Рисунок 30"/>
                    <p:cNvPicPr>
                      <a:picLocks noChangeAspect="1"/>
                    </p:cNvPicPr>
                    <p:nvPr/>
                  </p:nvPicPr>
                  <p:blipFill>
                    <a:blip r:embed="rId3" cstate="print">
                      <a:extLst>
                        <a:ext uri="{28A0092B-C50C-407E-A947-70E740481C1C}">
                          <a14:useLocalDpi xmlns:a14="http://schemas.microsoft.com/office/drawing/2010/main" xmlns="" val="0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 rot="373892">
                      <a:off x="7412469" y="1779661"/>
                      <a:ext cx="893843" cy="1220355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32" name="Овал 31"/>
                    <p:cNvSpPr/>
                    <p:nvPr/>
                  </p:nvSpPr>
                  <p:spPr>
                    <a:xfrm rot="186835">
                      <a:off x="7715373" y="2218909"/>
                      <a:ext cx="288032" cy="49685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33" name="Овал 32"/>
                    <p:cNvSpPr/>
                    <p:nvPr/>
                  </p:nvSpPr>
                  <p:spPr>
                    <a:xfrm rot="564803">
                      <a:off x="7828857" y="2060494"/>
                      <a:ext cx="129143" cy="158415"/>
                    </a:xfrm>
                    <a:prstGeom prst="ellipse">
                      <a:avLst/>
                    </a:prstGeom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</p:grpSp>
            <p:sp>
              <p:nvSpPr>
                <p:cNvPr id="27" name="Овал 26"/>
                <p:cNvSpPr/>
                <p:nvPr/>
              </p:nvSpPr>
              <p:spPr>
                <a:xfrm rot="12063095">
                  <a:off x="4088762" y="1635476"/>
                  <a:ext cx="220811" cy="38090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8" name="Овал 27"/>
                <p:cNvSpPr/>
                <p:nvPr/>
              </p:nvSpPr>
              <p:spPr>
                <a:xfrm rot="12441063">
                  <a:off x="4071483" y="1984052"/>
                  <a:ext cx="99003" cy="121444"/>
                </a:xfrm>
                <a:prstGeom prst="ellipse">
                  <a:avLst/>
                </a:prstGeom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sp>
          <p:nvSpPr>
            <p:cNvPr id="34" name="Овал 33"/>
            <p:cNvSpPr/>
            <p:nvPr/>
          </p:nvSpPr>
          <p:spPr>
            <a:xfrm rot="12063095">
              <a:off x="5592265" y="1277046"/>
              <a:ext cx="120652" cy="20812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Овал 34"/>
            <p:cNvSpPr/>
            <p:nvPr/>
          </p:nvSpPr>
          <p:spPr>
            <a:xfrm rot="12441063">
              <a:off x="5641411" y="1191191"/>
              <a:ext cx="76339" cy="93643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7" name="Группа 35"/>
          <p:cNvGrpSpPr/>
          <p:nvPr/>
        </p:nvGrpSpPr>
        <p:grpSpPr>
          <a:xfrm>
            <a:off x="6124477" y="1268423"/>
            <a:ext cx="1746539" cy="4016116"/>
            <a:chOff x="6124476" y="951317"/>
            <a:chExt cx="1746539" cy="3012087"/>
          </a:xfrm>
        </p:grpSpPr>
        <p:grpSp>
          <p:nvGrpSpPr>
            <p:cNvPr id="38" name="Группа 36"/>
            <p:cNvGrpSpPr/>
            <p:nvPr/>
          </p:nvGrpSpPr>
          <p:grpSpPr>
            <a:xfrm>
              <a:off x="6548678" y="1304528"/>
              <a:ext cx="472733" cy="645418"/>
              <a:chOff x="6561203" y="1337695"/>
              <a:chExt cx="472733" cy="645418"/>
            </a:xfrm>
          </p:grpSpPr>
          <p:pic>
            <p:nvPicPr>
              <p:cNvPr id="65" name="Рисунок 64"/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 rot="21382592">
                <a:off x="6561203" y="1337695"/>
                <a:ext cx="472733" cy="645418"/>
              </a:xfrm>
              <a:prstGeom prst="rect">
                <a:avLst/>
              </a:prstGeom>
            </p:spPr>
          </p:pic>
          <p:sp>
            <p:nvSpPr>
              <p:cNvPr id="66" name="Овал 65"/>
              <p:cNvSpPr/>
              <p:nvPr/>
            </p:nvSpPr>
            <p:spPr>
              <a:xfrm rot="10679665">
                <a:off x="6693851" y="1391202"/>
                <a:ext cx="163686" cy="28235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7" name="Овал 66"/>
              <p:cNvSpPr/>
              <p:nvPr/>
            </p:nvSpPr>
            <p:spPr>
              <a:xfrm rot="11057633">
                <a:off x="6642141" y="1674600"/>
                <a:ext cx="73390" cy="90025"/>
              </a:xfrm>
              <a:prstGeom prst="ellipse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39" name="Группа 37"/>
            <p:cNvGrpSpPr/>
            <p:nvPr/>
          </p:nvGrpSpPr>
          <p:grpSpPr>
            <a:xfrm rot="2665410">
              <a:off x="7000602" y="1454321"/>
              <a:ext cx="472733" cy="645418"/>
              <a:chOff x="6561203" y="1337695"/>
              <a:chExt cx="472733" cy="645418"/>
            </a:xfrm>
          </p:grpSpPr>
          <p:pic>
            <p:nvPicPr>
              <p:cNvPr id="62" name="Рисунок 61"/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 rot="21382592">
                <a:off x="6561203" y="1337695"/>
                <a:ext cx="472733" cy="645418"/>
              </a:xfrm>
              <a:prstGeom prst="rect">
                <a:avLst/>
              </a:prstGeom>
            </p:spPr>
          </p:pic>
          <p:sp>
            <p:nvSpPr>
              <p:cNvPr id="63" name="Овал 62"/>
              <p:cNvSpPr/>
              <p:nvPr/>
            </p:nvSpPr>
            <p:spPr>
              <a:xfrm rot="10679665">
                <a:off x="6693851" y="1391202"/>
                <a:ext cx="163686" cy="28235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4" name="Овал 63"/>
              <p:cNvSpPr/>
              <p:nvPr/>
            </p:nvSpPr>
            <p:spPr>
              <a:xfrm rot="11057633">
                <a:off x="6642141" y="1674600"/>
                <a:ext cx="73390" cy="90025"/>
              </a:xfrm>
              <a:prstGeom prst="ellipse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40" name="Группа 38"/>
            <p:cNvGrpSpPr/>
            <p:nvPr/>
          </p:nvGrpSpPr>
          <p:grpSpPr>
            <a:xfrm rot="2665410">
              <a:off x="7415008" y="1204799"/>
              <a:ext cx="330136" cy="450731"/>
              <a:chOff x="6561203" y="1337695"/>
              <a:chExt cx="472733" cy="645418"/>
            </a:xfrm>
          </p:grpSpPr>
          <p:pic>
            <p:nvPicPr>
              <p:cNvPr id="59" name="Рисунок 58"/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 rot="21382592">
                <a:off x="6561203" y="1337695"/>
                <a:ext cx="472733" cy="645418"/>
              </a:xfrm>
              <a:prstGeom prst="rect">
                <a:avLst/>
              </a:prstGeom>
            </p:spPr>
          </p:pic>
          <p:sp>
            <p:nvSpPr>
              <p:cNvPr id="60" name="Овал 59"/>
              <p:cNvSpPr/>
              <p:nvPr/>
            </p:nvSpPr>
            <p:spPr>
              <a:xfrm rot="10679665">
                <a:off x="6693851" y="1391202"/>
                <a:ext cx="163686" cy="28235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1" name="Овал 60"/>
              <p:cNvSpPr/>
              <p:nvPr/>
            </p:nvSpPr>
            <p:spPr>
              <a:xfrm rot="11057633">
                <a:off x="6642141" y="1674600"/>
                <a:ext cx="73390" cy="90025"/>
              </a:xfrm>
              <a:prstGeom prst="ellipse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42" name="Группа 39"/>
            <p:cNvGrpSpPr/>
            <p:nvPr/>
          </p:nvGrpSpPr>
          <p:grpSpPr>
            <a:xfrm rot="21279139">
              <a:off x="6571397" y="951317"/>
              <a:ext cx="300552" cy="410341"/>
              <a:chOff x="6561203" y="1337695"/>
              <a:chExt cx="472733" cy="645418"/>
            </a:xfrm>
          </p:grpSpPr>
          <p:pic>
            <p:nvPicPr>
              <p:cNvPr id="56" name="Рисунок 55"/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 rot="21382592">
                <a:off x="6561203" y="1337695"/>
                <a:ext cx="472733" cy="645418"/>
              </a:xfrm>
              <a:prstGeom prst="rect">
                <a:avLst/>
              </a:prstGeom>
            </p:spPr>
          </p:pic>
          <p:sp>
            <p:nvSpPr>
              <p:cNvPr id="57" name="Овал 56"/>
              <p:cNvSpPr/>
              <p:nvPr/>
            </p:nvSpPr>
            <p:spPr>
              <a:xfrm rot="10679665">
                <a:off x="6693851" y="1391202"/>
                <a:ext cx="163686" cy="28235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8" name="Овал 57"/>
              <p:cNvSpPr/>
              <p:nvPr/>
            </p:nvSpPr>
            <p:spPr>
              <a:xfrm rot="11057633">
                <a:off x="6642141" y="1674600"/>
                <a:ext cx="73390" cy="90025"/>
              </a:xfrm>
              <a:prstGeom prst="ellipse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pic>
          <p:nvPicPr>
            <p:cNvPr id="41" name="Рисунок 40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 rot="5182592">
              <a:off x="7577737" y="2032760"/>
              <a:ext cx="247985" cy="338571"/>
            </a:xfrm>
            <a:prstGeom prst="rect">
              <a:avLst/>
            </a:prstGeom>
          </p:spPr>
        </p:pic>
        <p:grpSp>
          <p:nvGrpSpPr>
            <p:cNvPr id="44" name="Группа 41"/>
            <p:cNvGrpSpPr/>
            <p:nvPr/>
          </p:nvGrpSpPr>
          <p:grpSpPr>
            <a:xfrm rot="5400000">
              <a:off x="7204923" y="1935605"/>
              <a:ext cx="330136" cy="450731"/>
              <a:chOff x="6561203" y="1337695"/>
              <a:chExt cx="472733" cy="645418"/>
            </a:xfrm>
          </p:grpSpPr>
          <p:pic>
            <p:nvPicPr>
              <p:cNvPr id="53" name="Рисунок 52"/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 rot="21382592">
                <a:off x="6561203" y="1337695"/>
                <a:ext cx="472733" cy="645418"/>
              </a:xfrm>
              <a:prstGeom prst="rect">
                <a:avLst/>
              </a:prstGeom>
            </p:spPr>
          </p:pic>
          <p:sp>
            <p:nvSpPr>
              <p:cNvPr id="54" name="Овал 53"/>
              <p:cNvSpPr/>
              <p:nvPr/>
            </p:nvSpPr>
            <p:spPr>
              <a:xfrm rot="10679665">
                <a:off x="6693851" y="1391202"/>
                <a:ext cx="163686" cy="28235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5" name="Овал 54"/>
              <p:cNvSpPr/>
              <p:nvPr/>
            </p:nvSpPr>
            <p:spPr>
              <a:xfrm rot="11057633">
                <a:off x="6642141" y="1674600"/>
                <a:ext cx="73390" cy="90025"/>
              </a:xfrm>
              <a:prstGeom prst="ellipse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pic>
          <p:nvPicPr>
            <p:cNvPr id="43" name="Рисунок 42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 rot="1586599">
              <a:off x="6204688" y="3624833"/>
              <a:ext cx="247985" cy="338571"/>
            </a:xfrm>
            <a:prstGeom prst="rect">
              <a:avLst/>
            </a:prstGeom>
          </p:spPr>
        </p:pic>
        <p:grpSp>
          <p:nvGrpSpPr>
            <p:cNvPr id="45" name="Группа 43"/>
            <p:cNvGrpSpPr/>
            <p:nvPr/>
          </p:nvGrpSpPr>
          <p:grpSpPr>
            <a:xfrm>
              <a:off x="6124476" y="1858973"/>
              <a:ext cx="1036658" cy="1871302"/>
              <a:chOff x="3444068" y="1459669"/>
              <a:chExt cx="1036658" cy="1871302"/>
            </a:xfrm>
          </p:grpSpPr>
          <p:grpSp>
            <p:nvGrpSpPr>
              <p:cNvPr id="49" name="Группа 44"/>
              <p:cNvGrpSpPr/>
              <p:nvPr/>
            </p:nvGrpSpPr>
            <p:grpSpPr>
              <a:xfrm>
                <a:off x="3444068" y="1459669"/>
                <a:ext cx="1036658" cy="1871302"/>
                <a:chOff x="2101995" y="1327769"/>
                <a:chExt cx="1036658" cy="1871302"/>
              </a:xfrm>
            </p:grpSpPr>
            <p:pic>
              <p:nvPicPr>
                <p:cNvPr id="48" name="Рисунок 47"/>
                <p:cNvPicPr>
                  <a:picLocks noChangeAspect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xmlns="" val="0"/>
                    </a:ext>
                  </a:extLst>
                </a:blip>
                <a:stretch>
                  <a:fillRect/>
                </a:stretch>
              </p:blipFill>
              <p:spPr>
                <a:xfrm rot="1166022">
                  <a:off x="2500937" y="1327769"/>
                  <a:ext cx="637716" cy="870667"/>
                </a:xfrm>
                <a:prstGeom prst="rect">
                  <a:avLst/>
                </a:prstGeom>
              </p:spPr>
            </p:pic>
            <p:grpSp>
              <p:nvGrpSpPr>
                <p:cNvPr id="68" name="Группа 48"/>
                <p:cNvGrpSpPr/>
                <p:nvPr/>
              </p:nvGrpSpPr>
              <p:grpSpPr>
                <a:xfrm rot="1022768">
                  <a:off x="2101995" y="1978716"/>
                  <a:ext cx="893843" cy="1220355"/>
                  <a:chOff x="7412469" y="1779661"/>
                  <a:chExt cx="893843" cy="1220355"/>
                </a:xfrm>
              </p:grpSpPr>
              <p:pic>
                <p:nvPicPr>
                  <p:cNvPr id="50" name="Рисунок 49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xmlns="" val="0"/>
                      </a:ext>
                    </a:extLst>
                  </a:blip>
                  <a:stretch>
                    <a:fillRect/>
                  </a:stretch>
                </p:blipFill>
                <p:spPr>
                  <a:xfrm rot="373892">
                    <a:off x="7412469" y="1779661"/>
                    <a:ext cx="893843" cy="1220355"/>
                  </a:xfrm>
                  <a:prstGeom prst="rect">
                    <a:avLst/>
                  </a:prstGeom>
                </p:spPr>
              </p:pic>
              <p:sp>
                <p:nvSpPr>
                  <p:cNvPr id="51" name="Овал 50"/>
                  <p:cNvSpPr/>
                  <p:nvPr/>
                </p:nvSpPr>
                <p:spPr>
                  <a:xfrm rot="186835">
                    <a:off x="7715373" y="2218909"/>
                    <a:ext cx="288032" cy="496857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52" name="Овал 51"/>
                  <p:cNvSpPr/>
                  <p:nvPr/>
                </p:nvSpPr>
                <p:spPr>
                  <a:xfrm rot="564803">
                    <a:off x="7828857" y="2060494"/>
                    <a:ext cx="129143" cy="158415"/>
                  </a:xfrm>
                  <a:prstGeom prst="ellipse">
                    <a:avLst/>
                  </a:prstGeom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</p:grpSp>
          </p:grpSp>
          <p:sp>
            <p:nvSpPr>
              <p:cNvPr id="46" name="Овал 45"/>
              <p:cNvSpPr/>
              <p:nvPr/>
            </p:nvSpPr>
            <p:spPr>
              <a:xfrm rot="12063095">
                <a:off x="4088762" y="1635476"/>
                <a:ext cx="220811" cy="38090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7" name="Овал 46"/>
              <p:cNvSpPr/>
              <p:nvPr/>
            </p:nvSpPr>
            <p:spPr>
              <a:xfrm rot="12441063">
                <a:off x="4071483" y="1984052"/>
                <a:ext cx="99003" cy="121444"/>
              </a:xfrm>
              <a:prstGeom prst="ellipse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2936601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Сравни ответ!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/>
              <a:t>Правильные ответы: </a:t>
            </a:r>
          </a:p>
          <a:p>
            <a:pPr>
              <a:buNone/>
            </a:pPr>
            <a:r>
              <a:rPr lang="ru-RU" sz="4400" b="1" dirty="0" smtClean="0"/>
              <a:t>                     А В Г Е Ж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Лабораторная работа №6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340768"/>
            <a:ext cx="8686800" cy="4525963"/>
          </a:xfrm>
        </p:spPr>
        <p:txBody>
          <a:bodyPr/>
          <a:lstStyle/>
          <a:p>
            <a:r>
              <a:rPr lang="ru-RU" b="1" dirty="0" smtClean="0"/>
              <a:t>На тему </a:t>
            </a:r>
          </a:p>
          <a:p>
            <a:pPr>
              <a:buNone/>
            </a:pPr>
            <a:r>
              <a:rPr lang="ru-RU" b="1" dirty="0" smtClean="0"/>
              <a:t>«Особенности строения </a:t>
            </a:r>
            <a:r>
              <a:rPr lang="ru-RU" b="1" dirty="0" err="1" smtClean="0"/>
              <a:t>мукора</a:t>
            </a:r>
            <a:r>
              <a:rPr lang="ru-RU" b="1" dirty="0" smtClean="0"/>
              <a:t> и дрожжей»</a:t>
            </a:r>
            <a:endParaRPr lang="ru-RU" dirty="0" smtClean="0"/>
          </a:p>
          <a:p>
            <a:r>
              <a:rPr lang="ru-RU" b="1" dirty="0" smtClean="0"/>
              <a:t>Цель:</a:t>
            </a:r>
            <a:r>
              <a:rPr lang="ru-RU" dirty="0" smtClean="0"/>
              <a:t> познакомиться со строением плесневого гриба - </a:t>
            </a:r>
            <a:r>
              <a:rPr lang="ru-RU" dirty="0" err="1" smtClean="0"/>
              <a:t>мукора</a:t>
            </a:r>
            <a:r>
              <a:rPr lang="ru-RU" dirty="0" smtClean="0"/>
              <a:t>, дрожжей, научиться  делать выводы.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Мукор - Muco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928802"/>
            <a:ext cx="3621692" cy="4624398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</p:pic>
      <p:sp>
        <p:nvSpPr>
          <p:cNvPr id="9" name="AutoShape 8"/>
          <p:cNvSpPr>
            <a:spLocks noChangeArrowheads="1"/>
          </p:cNvSpPr>
          <p:nvPr/>
        </p:nvSpPr>
        <p:spPr bwMode="auto">
          <a:xfrm>
            <a:off x="5786446" y="4143380"/>
            <a:ext cx="2411438" cy="51077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спорангии</a:t>
            </a:r>
          </a:p>
        </p:txBody>
      </p:sp>
      <p:sp>
        <p:nvSpPr>
          <p:cNvPr id="10" name="AutoShape 5"/>
          <p:cNvSpPr>
            <a:spLocks noChangeArrowheads="1"/>
          </p:cNvSpPr>
          <p:nvPr/>
        </p:nvSpPr>
        <p:spPr bwMode="auto">
          <a:xfrm>
            <a:off x="6143636" y="5357826"/>
            <a:ext cx="1711325" cy="51077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гифы</a:t>
            </a:r>
          </a:p>
        </p:txBody>
      </p:sp>
      <p:cxnSp>
        <p:nvCxnSpPr>
          <p:cNvPr id="12" name="Прямая со стрелкой 11"/>
          <p:cNvCxnSpPr/>
          <p:nvPr/>
        </p:nvCxnSpPr>
        <p:spPr>
          <a:xfrm rot="10800000">
            <a:off x="3286116" y="3857628"/>
            <a:ext cx="2357454" cy="35719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10800000">
            <a:off x="3571868" y="5464140"/>
            <a:ext cx="2428892" cy="108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14" name="Picture 6" descr="Мукор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330204"/>
            <a:ext cx="3598863" cy="3598862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1285852" y="785794"/>
            <a:ext cx="28575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Мукор</a:t>
            </a: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Дрожжи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Picture 2" descr="дрожжи пекарск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1500174"/>
            <a:ext cx="6718300" cy="5038725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</p:pic>
      <p:pic>
        <p:nvPicPr>
          <p:cNvPr id="6" name="Picture 5" descr="Клетка одноклеточного дрожжевого гриб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1428736"/>
            <a:ext cx="3556000" cy="5038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/>
        <p:txBody>
          <a:bodyPr>
            <a:normAutofit/>
          </a:bodyPr>
          <a:lstStyle/>
          <a:p>
            <a:endParaRPr lang="ru-RU" sz="4400" dirty="0" smtClean="0">
              <a:hlinkClick r:id="rId2" action="ppaction://hlinkfile"/>
            </a:endParaRPr>
          </a:p>
          <a:p>
            <a:endParaRPr lang="ru-RU" sz="4400" dirty="0">
              <a:hlinkClick r:id="rId2" action="ppaction://hlinkfile"/>
            </a:endParaRPr>
          </a:p>
          <a:p>
            <a:r>
              <a:rPr lang="ru-RU" sz="4400" dirty="0" smtClean="0">
                <a:hlinkClick r:id="rId2" action="ppaction://hlinkfile"/>
              </a:rPr>
              <a:t>Дрожжи под микроскопом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xmlns="" val="2068218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Сравни!</a:t>
            </a:r>
            <a:endParaRPr lang="ru-RU" dirty="0"/>
          </a:p>
        </p:txBody>
      </p:sp>
      <p:pic>
        <p:nvPicPr>
          <p:cNvPr id="4" name="Рисунок 3" descr="Рисунок1 копия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55976" y="1268760"/>
            <a:ext cx="1260475" cy="16430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Рисунок4 копия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87624" y="1340768"/>
            <a:ext cx="1166812" cy="1504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Рисунок6 копия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948264" y="1268760"/>
            <a:ext cx="1238250" cy="1600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Рисунок5 копия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403648" y="3212976"/>
            <a:ext cx="1228725" cy="1600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Рисунок3 копия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860032" y="3212976"/>
            <a:ext cx="1071563" cy="1397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I:\урок грибы\пеницилл.bmp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43808" y="1340768"/>
            <a:ext cx="1220146" cy="155909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Picture 2" descr="Мукор">
            <a:hlinkClick r:id="rId8" action="ppaction://hlinkfile"/>
          </p:cNvPr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5DFFFF"/>
              </a:clrFrom>
              <a:clrTo>
                <a:srgbClr val="5DFFFF">
                  <a:alpha val="0"/>
                </a:srgbClr>
              </a:clrTo>
            </a:clrChange>
            <a:duotone>
              <a:prstClr val="black"/>
              <a:schemeClr val="accent2">
                <a:lumMod val="50000"/>
                <a:tint val="45000"/>
                <a:satMod val="400000"/>
              </a:schemeClr>
            </a:duotone>
            <a:lum bright="-10000" contrast="30000"/>
          </a:blip>
          <a:srcRect/>
          <a:stretch>
            <a:fillRect/>
          </a:stretch>
        </p:blipFill>
        <p:spPr bwMode="auto">
          <a:xfrm>
            <a:off x="5940152" y="3356992"/>
            <a:ext cx="2024666" cy="2304256"/>
          </a:xfrm>
          <a:prstGeom prst="rect">
            <a:avLst/>
          </a:prstGeom>
          <a:noFill/>
        </p:spPr>
      </p:pic>
      <p:sp>
        <p:nvSpPr>
          <p:cNvPr id="14" name="Содержимое 13"/>
          <p:cNvSpPr>
            <a:spLocks noGrp="1"/>
          </p:cNvSpPr>
          <p:nvPr>
            <p:ph idx="1"/>
          </p:nvPr>
        </p:nvSpPr>
        <p:spPr>
          <a:xfrm>
            <a:off x="457200" y="6021288"/>
            <a:ext cx="8229600" cy="104875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15" name="Picture 6" descr="4"/>
          <p:cNvPicPr>
            <a:picLocks noChangeAspect="1" noChangeArrowheads="1"/>
          </p:cNvPicPr>
          <p:nvPr/>
        </p:nvPicPr>
        <p:blipFill>
          <a:blip r:embed="rId10" cstate="print">
            <a:lum bright="-20000" contrast="30000"/>
          </a:blip>
          <a:srcRect/>
          <a:stretch>
            <a:fillRect/>
          </a:stretch>
        </p:blipFill>
        <p:spPr bwMode="auto">
          <a:xfrm>
            <a:off x="2915816" y="3573016"/>
            <a:ext cx="1392573" cy="2088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«Знаю – Не знаю»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39552" y="1412777"/>
          <a:ext cx="8229600" cy="3672407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040560"/>
                <a:gridCol w="1584176"/>
                <a:gridCol w="1604864"/>
              </a:tblGrid>
              <a:tr h="506779">
                <a:tc>
                  <a:txBody>
                    <a:bodyPr/>
                    <a:lstStyle/>
                    <a:p>
                      <a:pPr>
                        <a:lnSpc>
                          <a:spcPts val="138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2000" kern="50" dirty="0">
                          <a:solidFill>
                            <a:schemeClr val="tx1"/>
                          </a:solidFill>
                        </a:rPr>
                        <a:t>                                  </a:t>
                      </a:r>
                      <a:endParaRPr lang="ru-RU" sz="2000" kern="50" dirty="0" smtClean="0">
                        <a:solidFill>
                          <a:schemeClr val="tx1"/>
                        </a:solidFill>
                      </a:endParaRPr>
                    </a:p>
                    <a:p>
                      <a:pPr>
                        <a:lnSpc>
                          <a:spcPts val="138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2000" kern="50" dirty="0" smtClean="0">
                          <a:solidFill>
                            <a:schemeClr val="tx1"/>
                          </a:solidFill>
                        </a:rPr>
                        <a:t>                       Утверждения </a:t>
                      </a:r>
                      <a:endParaRPr lang="ru-RU" sz="1800" kern="50" dirty="0">
                        <a:solidFill>
                          <a:schemeClr val="tx1"/>
                        </a:solidFill>
                        <a:latin typeface="Calibri"/>
                        <a:ea typeface="DejaVu Sans"/>
                        <a:cs typeface="DejaVu San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38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endParaRPr lang="ru-RU" sz="2000" kern="50" dirty="0" smtClean="0">
                        <a:solidFill>
                          <a:schemeClr val="tx1"/>
                        </a:solidFill>
                      </a:endParaRPr>
                    </a:p>
                    <a:p>
                      <a:pPr>
                        <a:lnSpc>
                          <a:spcPts val="138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2000" kern="50" dirty="0" smtClean="0">
                          <a:solidFill>
                            <a:schemeClr val="tx1"/>
                          </a:solidFill>
                        </a:rPr>
                        <a:t>     Знаю </a:t>
                      </a:r>
                      <a:endParaRPr lang="ru-RU" sz="1800" kern="50" dirty="0">
                        <a:solidFill>
                          <a:schemeClr val="tx1"/>
                        </a:solidFill>
                        <a:latin typeface="Calibri"/>
                        <a:ea typeface="DejaVu Sans"/>
                        <a:cs typeface="DejaVu San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38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endParaRPr lang="ru-RU" sz="2000" kern="50" dirty="0" smtClean="0">
                        <a:solidFill>
                          <a:schemeClr val="tx1"/>
                        </a:solidFill>
                      </a:endParaRPr>
                    </a:p>
                    <a:p>
                      <a:pPr>
                        <a:lnSpc>
                          <a:spcPts val="138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2000" kern="50" dirty="0" smtClean="0">
                          <a:solidFill>
                            <a:schemeClr val="tx1"/>
                          </a:solidFill>
                        </a:rPr>
                        <a:t>   Не </a:t>
                      </a:r>
                      <a:r>
                        <a:rPr lang="ru-RU" sz="2000" kern="50" dirty="0">
                          <a:solidFill>
                            <a:schemeClr val="tx1"/>
                          </a:solidFill>
                        </a:rPr>
                        <a:t>знаю</a:t>
                      </a:r>
                      <a:endParaRPr lang="ru-RU" sz="1800" kern="50" dirty="0">
                        <a:solidFill>
                          <a:schemeClr val="tx1"/>
                        </a:solidFill>
                        <a:latin typeface="Calibri"/>
                        <a:ea typeface="DejaVu Sans"/>
                        <a:cs typeface="DejaVu Sans"/>
                      </a:endParaRPr>
                    </a:p>
                  </a:txBody>
                  <a:tcPr marL="68580" marR="68580" marT="0" marB="0"/>
                </a:tc>
              </a:tr>
              <a:tr h="791407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ts val="138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  <a:tabLst>
                          <a:tab pos="450215" algn="l"/>
                          <a:tab pos="355600" algn="l"/>
                          <a:tab pos="450215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endParaRPr lang="ru-RU" sz="2000" b="1" kern="5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342900" lvl="0" indent="-342900">
                        <a:lnSpc>
                          <a:spcPts val="138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  <a:tabLst>
                          <a:tab pos="450215" algn="l"/>
                          <a:tab pos="355600" algn="l"/>
                          <a:tab pos="450215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ru-RU" sz="2000" b="1" kern="50" dirty="0" smtClean="0">
                          <a:solidFill>
                            <a:schemeClr val="tx1"/>
                          </a:solidFill>
                        </a:rPr>
                        <a:t>Строение </a:t>
                      </a:r>
                      <a:r>
                        <a:rPr lang="ru-RU" sz="2000" b="1" kern="50" dirty="0">
                          <a:solidFill>
                            <a:schemeClr val="tx1"/>
                          </a:solidFill>
                        </a:rPr>
                        <a:t>шляпочных грибов</a:t>
                      </a:r>
                      <a:endParaRPr lang="ru-RU" sz="1800" b="1" kern="50" dirty="0">
                        <a:solidFill>
                          <a:schemeClr val="tx1"/>
                        </a:solidFill>
                        <a:latin typeface="Calibri"/>
                        <a:ea typeface="DejaVu Sans"/>
                        <a:cs typeface="DejaVu San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91407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ts val="138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  <a:tabLst>
                          <a:tab pos="450215" algn="l"/>
                          <a:tab pos="355600" algn="l"/>
                          <a:tab pos="450215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endParaRPr lang="ru-RU" sz="2000" b="1" kern="5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342900" lvl="0" indent="-342900">
                        <a:lnSpc>
                          <a:spcPts val="138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  <a:tabLst>
                          <a:tab pos="450215" algn="l"/>
                          <a:tab pos="355600" algn="l"/>
                          <a:tab pos="450215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ru-RU" sz="2000" b="1" kern="50" dirty="0" smtClean="0">
                          <a:solidFill>
                            <a:schemeClr val="tx1"/>
                          </a:solidFill>
                        </a:rPr>
                        <a:t>Особенности </a:t>
                      </a:r>
                      <a:r>
                        <a:rPr lang="ru-RU" sz="2000" b="1" kern="50" dirty="0">
                          <a:solidFill>
                            <a:schemeClr val="tx1"/>
                          </a:solidFill>
                        </a:rPr>
                        <a:t>строения плесневых грибов и дрожжей</a:t>
                      </a:r>
                      <a:endParaRPr lang="ru-RU" sz="1800" b="1" kern="50" dirty="0">
                        <a:solidFill>
                          <a:schemeClr val="tx1"/>
                        </a:solidFill>
                        <a:latin typeface="Calibri"/>
                        <a:ea typeface="DejaVu Sans"/>
                        <a:cs typeface="DejaVu San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91407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ts val="138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  <a:tabLst>
                          <a:tab pos="450215" algn="l"/>
                          <a:tab pos="450215" algn="l"/>
                        </a:tabLst>
                      </a:pPr>
                      <a:endParaRPr lang="ru-RU" sz="2000" b="1" kern="5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342900" lvl="0" indent="-342900">
                        <a:lnSpc>
                          <a:spcPts val="138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  <a:tabLst>
                          <a:tab pos="450215" algn="l"/>
                          <a:tab pos="450215" algn="l"/>
                        </a:tabLst>
                      </a:pPr>
                      <a:r>
                        <a:rPr lang="ru-RU" sz="2000" b="1" kern="50" dirty="0" smtClean="0">
                          <a:solidFill>
                            <a:schemeClr val="tx1"/>
                          </a:solidFill>
                        </a:rPr>
                        <a:t>Общую </a:t>
                      </a:r>
                      <a:r>
                        <a:rPr lang="ru-RU" sz="2000" b="1" kern="50" dirty="0">
                          <a:solidFill>
                            <a:schemeClr val="tx1"/>
                          </a:solidFill>
                        </a:rPr>
                        <a:t>характеристику грибов</a:t>
                      </a:r>
                      <a:endParaRPr lang="ru-RU" sz="1800" b="1" kern="50" dirty="0">
                        <a:solidFill>
                          <a:schemeClr val="tx1"/>
                        </a:solidFill>
                        <a:latin typeface="Calibri"/>
                        <a:ea typeface="DejaVu Sans"/>
                        <a:cs typeface="DejaVu San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91407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ts val="138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  <a:tabLst>
                          <a:tab pos="450215" algn="l"/>
                          <a:tab pos="450215" algn="l"/>
                        </a:tabLst>
                      </a:pPr>
                      <a:endParaRPr lang="ru-RU" sz="2000" b="1" kern="5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342900" lvl="0" indent="-342900">
                        <a:lnSpc>
                          <a:spcPts val="138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  <a:tabLst>
                          <a:tab pos="450215" algn="l"/>
                          <a:tab pos="450215" algn="l"/>
                        </a:tabLst>
                      </a:pPr>
                      <a:r>
                        <a:rPr lang="ru-RU" sz="2000" b="1" kern="50" dirty="0" smtClean="0">
                          <a:solidFill>
                            <a:schemeClr val="tx1"/>
                          </a:solidFill>
                        </a:rPr>
                        <a:t>Роль </a:t>
                      </a:r>
                      <a:r>
                        <a:rPr lang="ru-RU" sz="2000" b="1" kern="50" dirty="0">
                          <a:solidFill>
                            <a:schemeClr val="tx1"/>
                          </a:solidFill>
                        </a:rPr>
                        <a:t>плесневых грибов и дрожжей в природе</a:t>
                      </a:r>
                      <a:endParaRPr lang="ru-RU" sz="1800" b="1" kern="50" dirty="0">
                        <a:solidFill>
                          <a:schemeClr val="tx1"/>
                        </a:solidFill>
                        <a:latin typeface="Calibri"/>
                        <a:ea typeface="DejaVu Sans"/>
                        <a:cs typeface="DejaVu San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 descr="0068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1352550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Домашнее </a:t>
            </a:r>
            <a:r>
              <a:rPr lang="ru-RU" b="1" dirty="0" smtClean="0">
                <a:solidFill>
                  <a:srgbClr val="C00000"/>
                </a:solidFill>
              </a:rPr>
              <a:t>задание: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267744" y="1268760"/>
          <a:ext cx="6275040" cy="51830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8792"/>
                <a:gridCol w="5136248"/>
              </a:tblGrid>
              <a:tr h="936104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На «3»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800" b="1" dirty="0" smtClean="0">
                          <a:solidFill>
                            <a:schemeClr val="tx1"/>
                          </a:solidFill>
                        </a:rPr>
                        <a:t>§15</a:t>
                      </a:r>
                      <a:r>
                        <a:rPr lang="ru-RU" sz="48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ru-RU" sz="4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656184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На «4»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ru-RU" sz="2400" b="1" dirty="0" smtClean="0"/>
                        <a:t>§15</a:t>
                      </a:r>
                      <a:r>
                        <a:rPr lang="ru-RU" sz="2400" dirty="0" smtClean="0"/>
                        <a:t> + творческое задание</a:t>
                      </a:r>
                    </a:p>
                    <a:p>
                      <a:pPr>
                        <a:buNone/>
                      </a:pPr>
                      <a:r>
                        <a:rPr lang="ru-RU" sz="2400" b="1" u="sng" dirty="0" smtClean="0"/>
                        <a:t>Творческое задание</a:t>
                      </a:r>
                      <a:endParaRPr lang="ru-RU" sz="2400" dirty="0" smtClean="0"/>
                    </a:p>
                    <a:p>
                      <a:pPr lvl="0"/>
                      <a:r>
                        <a:rPr lang="ru-RU" sz="2400" dirty="0" smtClean="0"/>
                        <a:t>Собрать пословицы, стихи и поговорки о грибах.</a:t>
                      </a:r>
                    </a:p>
                  </a:txBody>
                  <a:tcPr/>
                </a:tc>
              </a:tr>
              <a:tr h="1296144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На «5»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ru-RU" sz="2400" b="1" dirty="0" smtClean="0"/>
                        <a:t>§15</a:t>
                      </a:r>
                      <a:r>
                        <a:rPr lang="ru-RU" sz="2400" dirty="0" smtClean="0"/>
                        <a:t> +</a:t>
                      </a:r>
                      <a:r>
                        <a:rPr lang="ru-RU" sz="2400" baseline="0" dirty="0" smtClean="0"/>
                        <a:t> </a:t>
                      </a:r>
                      <a:r>
                        <a:rPr lang="ru-RU" sz="2400" dirty="0" smtClean="0"/>
                        <a:t>творческое задание</a:t>
                      </a:r>
                    </a:p>
                    <a:p>
                      <a:pPr>
                        <a:buNone/>
                      </a:pPr>
                      <a:r>
                        <a:rPr lang="ru-RU" sz="2000" b="1" u="sng" dirty="0" smtClean="0"/>
                        <a:t>Творческое задание</a:t>
                      </a:r>
                      <a:endParaRPr lang="ru-RU" sz="2000" dirty="0" smtClean="0"/>
                    </a:p>
                    <a:p>
                      <a:pPr lvl="0"/>
                      <a:r>
                        <a:rPr lang="ru-RU" sz="2000" dirty="0" smtClean="0"/>
                        <a:t>Написать статью или сказку на тему: «В царстве Грибов».</a:t>
                      </a:r>
                    </a:p>
                    <a:p>
                      <a:pPr>
                        <a:buNone/>
                      </a:pPr>
                      <a:r>
                        <a:rPr lang="ru-RU" sz="2000" b="1" u="sng" dirty="0" smtClean="0"/>
                        <a:t> Для любознательных</a:t>
                      </a:r>
                      <a:r>
                        <a:rPr lang="ru-RU" sz="2000" u="sng" dirty="0" smtClean="0"/>
                        <a:t>: </a:t>
                      </a:r>
                      <a:endParaRPr lang="ru-RU" sz="2000" dirty="0" smtClean="0"/>
                    </a:p>
                    <a:p>
                      <a:r>
                        <a:rPr lang="en-US" sz="2000" u="sng" dirty="0" smtClean="0">
                          <a:hlinkClick r:id="rId2"/>
                        </a:rPr>
                        <a:t>www</a:t>
                      </a:r>
                      <a:r>
                        <a:rPr lang="ru-RU" sz="2000" u="sng" dirty="0" smtClean="0">
                          <a:hlinkClick r:id="rId2"/>
                        </a:rPr>
                        <a:t>.</a:t>
                      </a:r>
                      <a:r>
                        <a:rPr lang="en-US" sz="2000" u="sng" dirty="0" err="1" smtClean="0">
                          <a:hlinkClick r:id="rId2"/>
                        </a:rPr>
                        <a:t>youtube</a:t>
                      </a:r>
                      <a:r>
                        <a:rPr lang="ru-RU" sz="2000" u="sng" dirty="0" smtClean="0">
                          <a:hlinkClick r:id="rId2"/>
                        </a:rPr>
                        <a:t>.</a:t>
                      </a:r>
                      <a:r>
                        <a:rPr lang="en-US" sz="2000" u="sng" dirty="0" smtClean="0">
                          <a:hlinkClick r:id="rId2"/>
                        </a:rPr>
                        <a:t>com</a:t>
                      </a:r>
                      <a:r>
                        <a:rPr lang="ru-RU" sz="2000" dirty="0" smtClean="0"/>
                        <a:t> – документальные фильмы «Плесень», «Плесень опасный гриб»</a:t>
                      </a:r>
                      <a:endParaRPr lang="ru-RU" sz="2000" b="1" dirty="0" smtClean="0"/>
                    </a:p>
                    <a:p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Содержимое 6" descr="0068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412776"/>
            <a:ext cx="1494497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hlinkClick r:id="rId2" action="ppaction://hlinkfile"/>
              </a:rPr>
              <a:t>Фильм 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31494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pt4web.ru/images/23/1240/640/img2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500042"/>
            <a:ext cx="5583235" cy="4000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63888" y="4221088"/>
            <a:ext cx="3960440" cy="1512168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endParaRPr lang="ru-RU" sz="24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23528" y="548680"/>
            <a:ext cx="6408712" cy="209450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5400" dirty="0" smtClean="0">
                <a:solidFill>
                  <a:srgbClr val="C00000"/>
                </a:solidFill>
                <a:ea typeface="+mj-ea"/>
                <a:cs typeface="+mj-cs"/>
              </a:rPr>
              <a:t>Плесневые грибы и дрожжи</a:t>
            </a:r>
            <a:endParaRPr kumimoji="0" lang="ru-RU" sz="5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«Знаю – Не знаю»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39552" y="1412777"/>
          <a:ext cx="8229600" cy="3672407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040560"/>
                <a:gridCol w="1584176"/>
                <a:gridCol w="1604864"/>
              </a:tblGrid>
              <a:tr h="506779">
                <a:tc>
                  <a:txBody>
                    <a:bodyPr/>
                    <a:lstStyle/>
                    <a:p>
                      <a:pPr>
                        <a:lnSpc>
                          <a:spcPts val="138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2000" kern="50" dirty="0">
                          <a:solidFill>
                            <a:schemeClr val="tx1"/>
                          </a:solidFill>
                        </a:rPr>
                        <a:t>                                  </a:t>
                      </a:r>
                      <a:endParaRPr lang="ru-RU" sz="2000" kern="50" dirty="0" smtClean="0">
                        <a:solidFill>
                          <a:schemeClr val="tx1"/>
                        </a:solidFill>
                      </a:endParaRPr>
                    </a:p>
                    <a:p>
                      <a:pPr>
                        <a:lnSpc>
                          <a:spcPts val="138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2000" kern="50" dirty="0" smtClean="0">
                          <a:solidFill>
                            <a:schemeClr val="tx1"/>
                          </a:solidFill>
                        </a:rPr>
                        <a:t>                       Утверждения </a:t>
                      </a:r>
                      <a:endParaRPr lang="ru-RU" sz="1800" kern="50" dirty="0">
                        <a:solidFill>
                          <a:schemeClr val="tx1"/>
                        </a:solidFill>
                        <a:latin typeface="Calibri"/>
                        <a:ea typeface="DejaVu Sans"/>
                        <a:cs typeface="DejaVu San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38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endParaRPr lang="ru-RU" sz="2000" kern="50" dirty="0" smtClean="0">
                        <a:solidFill>
                          <a:schemeClr val="tx1"/>
                        </a:solidFill>
                      </a:endParaRPr>
                    </a:p>
                    <a:p>
                      <a:pPr>
                        <a:lnSpc>
                          <a:spcPts val="138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2000" kern="50" dirty="0" smtClean="0">
                          <a:solidFill>
                            <a:schemeClr val="tx1"/>
                          </a:solidFill>
                        </a:rPr>
                        <a:t>     Знаю </a:t>
                      </a:r>
                      <a:endParaRPr lang="ru-RU" sz="1800" kern="50" dirty="0">
                        <a:solidFill>
                          <a:schemeClr val="tx1"/>
                        </a:solidFill>
                        <a:latin typeface="Calibri"/>
                        <a:ea typeface="DejaVu Sans"/>
                        <a:cs typeface="DejaVu San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38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endParaRPr lang="ru-RU" sz="2000" kern="50" dirty="0" smtClean="0">
                        <a:solidFill>
                          <a:schemeClr val="tx1"/>
                        </a:solidFill>
                      </a:endParaRPr>
                    </a:p>
                    <a:p>
                      <a:pPr>
                        <a:lnSpc>
                          <a:spcPts val="138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2000" kern="50" dirty="0" smtClean="0">
                          <a:solidFill>
                            <a:schemeClr val="tx1"/>
                          </a:solidFill>
                        </a:rPr>
                        <a:t>   Не </a:t>
                      </a:r>
                      <a:r>
                        <a:rPr lang="ru-RU" sz="2000" kern="50" dirty="0">
                          <a:solidFill>
                            <a:schemeClr val="tx1"/>
                          </a:solidFill>
                        </a:rPr>
                        <a:t>знаю</a:t>
                      </a:r>
                      <a:endParaRPr lang="ru-RU" sz="1800" kern="50" dirty="0">
                        <a:solidFill>
                          <a:schemeClr val="tx1"/>
                        </a:solidFill>
                        <a:latin typeface="Calibri"/>
                        <a:ea typeface="DejaVu Sans"/>
                        <a:cs typeface="DejaVu Sans"/>
                      </a:endParaRPr>
                    </a:p>
                  </a:txBody>
                  <a:tcPr marL="68580" marR="68580" marT="0" marB="0"/>
                </a:tc>
              </a:tr>
              <a:tr h="791407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ts val="138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  <a:tabLst>
                          <a:tab pos="450215" algn="l"/>
                          <a:tab pos="355600" algn="l"/>
                          <a:tab pos="450215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endParaRPr lang="ru-RU" sz="2000" b="1" kern="5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342900" lvl="0" indent="-342900">
                        <a:lnSpc>
                          <a:spcPts val="138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  <a:tabLst>
                          <a:tab pos="450215" algn="l"/>
                          <a:tab pos="355600" algn="l"/>
                          <a:tab pos="450215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ru-RU" sz="2000" b="1" kern="50" dirty="0" smtClean="0">
                          <a:solidFill>
                            <a:schemeClr val="tx1"/>
                          </a:solidFill>
                        </a:rPr>
                        <a:t>Строение </a:t>
                      </a:r>
                      <a:r>
                        <a:rPr lang="ru-RU" sz="2000" b="1" kern="50" dirty="0">
                          <a:solidFill>
                            <a:schemeClr val="tx1"/>
                          </a:solidFill>
                        </a:rPr>
                        <a:t>шляпочных грибов</a:t>
                      </a:r>
                      <a:endParaRPr lang="ru-RU" sz="1800" b="1" kern="50" dirty="0">
                        <a:solidFill>
                          <a:schemeClr val="tx1"/>
                        </a:solidFill>
                        <a:latin typeface="Calibri"/>
                        <a:ea typeface="DejaVu Sans"/>
                        <a:cs typeface="DejaVu San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91407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ts val="138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  <a:tabLst>
                          <a:tab pos="450215" algn="l"/>
                          <a:tab pos="355600" algn="l"/>
                          <a:tab pos="450215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endParaRPr lang="ru-RU" sz="2000" b="1" kern="5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342900" lvl="0" indent="-342900">
                        <a:lnSpc>
                          <a:spcPts val="138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  <a:tabLst>
                          <a:tab pos="450215" algn="l"/>
                          <a:tab pos="355600" algn="l"/>
                          <a:tab pos="450215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ru-RU" sz="2000" b="1" kern="50" dirty="0" smtClean="0">
                          <a:solidFill>
                            <a:schemeClr val="tx1"/>
                          </a:solidFill>
                        </a:rPr>
                        <a:t>Особенности </a:t>
                      </a:r>
                      <a:r>
                        <a:rPr lang="ru-RU" sz="2000" b="1" kern="50" dirty="0">
                          <a:solidFill>
                            <a:schemeClr val="tx1"/>
                          </a:solidFill>
                        </a:rPr>
                        <a:t>строения плесневых грибов и дрожжей</a:t>
                      </a:r>
                      <a:endParaRPr lang="ru-RU" sz="1800" b="1" kern="50" dirty="0">
                        <a:solidFill>
                          <a:schemeClr val="tx1"/>
                        </a:solidFill>
                        <a:latin typeface="Calibri"/>
                        <a:ea typeface="DejaVu Sans"/>
                        <a:cs typeface="DejaVu San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91407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ts val="138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  <a:tabLst>
                          <a:tab pos="450215" algn="l"/>
                          <a:tab pos="450215" algn="l"/>
                        </a:tabLst>
                      </a:pPr>
                      <a:endParaRPr lang="ru-RU" sz="2000" b="1" kern="5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342900" lvl="0" indent="-342900">
                        <a:lnSpc>
                          <a:spcPts val="138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  <a:tabLst>
                          <a:tab pos="450215" algn="l"/>
                          <a:tab pos="450215" algn="l"/>
                        </a:tabLst>
                      </a:pPr>
                      <a:r>
                        <a:rPr lang="ru-RU" sz="2000" b="1" kern="50" dirty="0" smtClean="0">
                          <a:solidFill>
                            <a:schemeClr val="tx1"/>
                          </a:solidFill>
                        </a:rPr>
                        <a:t>Общую </a:t>
                      </a:r>
                      <a:r>
                        <a:rPr lang="ru-RU" sz="2000" b="1" kern="50" dirty="0">
                          <a:solidFill>
                            <a:schemeClr val="tx1"/>
                          </a:solidFill>
                        </a:rPr>
                        <a:t>характеристику грибов</a:t>
                      </a:r>
                      <a:endParaRPr lang="ru-RU" sz="1800" b="1" kern="50" dirty="0">
                        <a:solidFill>
                          <a:schemeClr val="tx1"/>
                        </a:solidFill>
                        <a:latin typeface="Calibri"/>
                        <a:ea typeface="DejaVu Sans"/>
                        <a:cs typeface="DejaVu San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91407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ts val="138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  <a:tabLst>
                          <a:tab pos="450215" algn="l"/>
                          <a:tab pos="450215" algn="l"/>
                        </a:tabLst>
                      </a:pPr>
                      <a:endParaRPr lang="ru-RU" sz="2000" b="1" kern="5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342900" lvl="0" indent="-342900">
                        <a:lnSpc>
                          <a:spcPts val="138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  <a:tabLst>
                          <a:tab pos="450215" algn="l"/>
                          <a:tab pos="450215" algn="l"/>
                        </a:tabLst>
                      </a:pPr>
                      <a:r>
                        <a:rPr lang="ru-RU" sz="2000" b="1" kern="50" dirty="0" smtClean="0">
                          <a:solidFill>
                            <a:schemeClr val="tx1"/>
                          </a:solidFill>
                        </a:rPr>
                        <a:t>Роль </a:t>
                      </a:r>
                      <a:r>
                        <a:rPr lang="ru-RU" sz="2000" b="1" kern="50" dirty="0">
                          <a:solidFill>
                            <a:schemeClr val="tx1"/>
                          </a:solidFill>
                        </a:rPr>
                        <a:t>плесневых грибов и дрожжей в природе</a:t>
                      </a:r>
                      <a:endParaRPr lang="ru-RU" sz="1800" b="1" kern="50" dirty="0">
                        <a:solidFill>
                          <a:schemeClr val="tx1"/>
                        </a:solidFill>
                        <a:latin typeface="Calibri"/>
                        <a:ea typeface="DejaVu Sans"/>
                        <a:cs typeface="DejaVu San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 descr="0068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1352550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764704"/>
            <a:ext cx="8229600" cy="3059832"/>
          </a:xfrm>
        </p:spPr>
        <p:txBody>
          <a:bodyPr>
            <a:normAutofit fontScale="90000"/>
          </a:bodyPr>
          <a:lstStyle/>
          <a:p>
            <a:r>
              <a:rPr lang="ru-RU" b="1" kern="50" dirty="0" smtClean="0"/>
              <a:t/>
            </a:r>
            <a:br>
              <a:rPr lang="ru-RU" b="1" kern="50" dirty="0" smtClean="0"/>
            </a:br>
            <a:r>
              <a:rPr lang="ru-RU" b="1" kern="50" dirty="0" smtClean="0"/>
              <a:t>- </a:t>
            </a:r>
            <a:r>
              <a:rPr lang="ru-RU" sz="4900" b="1" kern="50" dirty="0" smtClean="0">
                <a:latin typeface="+mn-lt"/>
              </a:rPr>
              <a:t>Особенности строения плесневых грибов и дрожжей</a:t>
            </a:r>
            <a:br>
              <a:rPr lang="ru-RU" sz="4900" b="1" kern="50" dirty="0" smtClean="0">
                <a:latin typeface="+mn-lt"/>
              </a:rPr>
            </a:br>
            <a:r>
              <a:rPr lang="ru-RU" sz="4900" b="1" kern="50" dirty="0" smtClean="0">
                <a:latin typeface="+mn-lt"/>
              </a:rPr>
              <a:t/>
            </a:r>
            <a:br>
              <a:rPr lang="ru-RU" sz="4900" b="1" kern="50" dirty="0" smtClean="0">
                <a:latin typeface="+mn-lt"/>
              </a:rPr>
            </a:br>
            <a:r>
              <a:rPr lang="ru-RU" sz="4900" b="1" kern="50" dirty="0" smtClean="0">
                <a:latin typeface="+mn-lt"/>
              </a:rPr>
              <a:t>- Роль плесневых грибов и дрожжей в природе</a:t>
            </a:r>
            <a:r>
              <a:rPr lang="ru-RU" b="1" kern="50" dirty="0" smtClean="0">
                <a:latin typeface="Calibri"/>
                <a:ea typeface="DejaVu Sans"/>
                <a:cs typeface="DejaVu Sans"/>
              </a:rPr>
              <a:t/>
            </a:r>
            <a:br>
              <a:rPr lang="ru-RU" b="1" kern="50" dirty="0" smtClean="0">
                <a:latin typeface="Calibri"/>
                <a:ea typeface="DejaVu Sans"/>
                <a:cs typeface="DejaVu Sans"/>
              </a:rPr>
            </a:br>
            <a:r>
              <a:rPr lang="ru-RU" sz="4000" b="1" kern="50" dirty="0" smtClean="0">
                <a:latin typeface="Calibri"/>
                <a:ea typeface="DejaVu Sans"/>
                <a:cs typeface="DejaVu Sans"/>
              </a:rPr>
              <a:t/>
            </a:r>
            <a:br>
              <a:rPr lang="ru-RU" sz="4000" b="1" kern="50" dirty="0" smtClean="0">
                <a:latin typeface="Calibri"/>
                <a:ea typeface="DejaVu Sans"/>
                <a:cs typeface="DejaVu Sans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10"/>
          <p:cNvSpPr txBox="1">
            <a:spLocks noChangeArrowheads="1"/>
          </p:cNvSpPr>
          <p:nvPr/>
        </p:nvSpPr>
        <p:spPr bwMode="auto">
          <a:xfrm>
            <a:off x="1054100" y="188913"/>
            <a:ext cx="7981950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ru-RU" altLang="ko-KR"/>
              <a:t>В 1928 году Александр Флеминг проводил рядовой эксперимент в ходе 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ru-RU" altLang="ko-KR"/>
              <a:t>многолетнего исследования, посвященного изучению борьбы 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ru-RU" altLang="ko-KR"/>
              <a:t>человеческого организма с бактериальными инфекциями. Вырастив 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ru-RU" altLang="ko-KR"/>
              <a:t>колонии культуры Staphylococcus, он обнаружил, что некоторые из 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ru-RU" altLang="ko-KR"/>
              <a:t>чашек для культивирования заражены обыкновенной плесенью 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ru-RU" altLang="ko-KR"/>
              <a:t>Penicillium — веществом, из-за которого хлеб при долгом лежании 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ru-RU" altLang="ko-KR"/>
              <a:t>становится зеленым. Вокруг каждого пятна плесени Флеминг заметил 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ru-RU" altLang="ko-KR"/>
              <a:t>область, в которой бактерий не было. Из этого он сделал вывод, что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ru-RU" altLang="ko-KR"/>
              <a:t> плесень вырабатывает вещество, убивающее бактерии. В последствии 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ru-RU" altLang="ko-KR"/>
              <a:t>он выделил молекулу, ныне известную как «пенициллин». Это и был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ru-RU" altLang="ko-KR"/>
              <a:t> первый современный антибиотик.</a:t>
            </a:r>
            <a:endParaRPr lang="ru-RU"/>
          </a:p>
        </p:txBody>
      </p:sp>
      <p:pic>
        <p:nvPicPr>
          <p:cNvPr id="8206" name="Picture 14" descr="Флеминг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450" y="2636838"/>
            <a:ext cx="4876800" cy="390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7" name="Picture 15" descr="Флеминг марк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0200" y="2565400"/>
            <a:ext cx="4668838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4"/>
          <p:cNvSpPr txBox="1">
            <a:spLocks noChangeArrowheads="1"/>
          </p:cNvSpPr>
          <p:nvPr/>
        </p:nvSpPr>
        <p:spPr bwMode="auto">
          <a:xfrm>
            <a:off x="1187450" y="44450"/>
            <a:ext cx="7743825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В СССР первые образцы пенициллина получили в 1942 году </a:t>
            </a:r>
          </a:p>
          <a:p>
            <a:r>
              <a:rPr lang="ru-RU"/>
              <a:t>микробиологи З. В. Ермольева и Т. И. Балезина. Зинаида </a:t>
            </a:r>
          </a:p>
          <a:p>
            <a:r>
              <a:rPr lang="ru-RU"/>
              <a:t>Виссарионовна Ермольева активно участвовала в организации </a:t>
            </a:r>
          </a:p>
          <a:p>
            <a:r>
              <a:rPr lang="ru-RU"/>
              <a:t>промышленного производства пенициллина. Созданный ею</a:t>
            </a:r>
          </a:p>
          <a:p>
            <a:r>
              <a:rPr lang="ru-RU"/>
              <a:t>препарат </a:t>
            </a:r>
            <a:r>
              <a:rPr lang="ru-RU" i="1"/>
              <a:t>пенициллин-крустозин ВИ ЭМ</a:t>
            </a:r>
            <a:r>
              <a:rPr lang="ru-RU"/>
              <a:t>, превосходивший</a:t>
            </a:r>
          </a:p>
          <a:p>
            <a:r>
              <a:rPr lang="ru-RU"/>
              <a:t>недоступный зарубежный аналог, был получен из штамма грибков</a:t>
            </a:r>
          </a:p>
          <a:p>
            <a:r>
              <a:rPr lang="ru-RU"/>
              <a:t>Penicillium Crustosum. Он спас жизни многих бойцов Советской Армии.</a:t>
            </a:r>
          </a:p>
        </p:txBody>
      </p:sp>
      <p:pic>
        <p:nvPicPr>
          <p:cNvPr id="23555" name="Picture 5" descr="Ермольев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350" y="2205038"/>
            <a:ext cx="2540000" cy="397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7" descr="пеницилл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638" y="2205038"/>
            <a:ext cx="4144962" cy="414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568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8888" y="2205038"/>
            <a:ext cx="4402137" cy="396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569" name="Picture 9" descr="пенициллин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56100" y="2205038"/>
            <a:ext cx="4394200" cy="422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570" name="Picture 10" descr="пенициллин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11413" y="2276475"/>
            <a:ext cx="4149725" cy="414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65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65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65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65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65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65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Сравни ответ!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4525963"/>
          </a:xfrm>
        </p:spPr>
        <p:txBody>
          <a:bodyPr>
            <a:normAutofit/>
          </a:bodyPr>
          <a:lstStyle/>
          <a:p>
            <a:pPr algn="ctr"/>
            <a:endParaRPr lang="ru-RU" sz="4000" b="1" dirty="0" smtClean="0"/>
          </a:p>
          <a:p>
            <a:pPr algn="ctr"/>
            <a:r>
              <a:rPr lang="ru-RU" sz="4000" b="1" dirty="0" smtClean="0"/>
              <a:t>В радиационных условиях</a:t>
            </a:r>
          </a:p>
          <a:p>
            <a:pPr algn="ctr"/>
            <a:r>
              <a:rPr lang="ru-RU" sz="4000" b="1" dirty="0" smtClean="0"/>
              <a:t>В космосе </a:t>
            </a:r>
          </a:p>
          <a:p>
            <a:pPr algn="ctr"/>
            <a:r>
              <a:rPr lang="ru-RU" sz="4000" b="1" dirty="0" smtClean="0"/>
              <a:t>На продуктах питания</a:t>
            </a:r>
          </a:p>
          <a:p>
            <a:pPr algn="ctr"/>
            <a:r>
              <a:rPr lang="ru-RU" sz="4000" b="1" dirty="0" smtClean="0"/>
              <a:t>В помещениях</a:t>
            </a:r>
          </a:p>
          <a:p>
            <a:pPr algn="ctr"/>
            <a:r>
              <a:rPr lang="ru-RU" sz="4000" b="1" dirty="0" smtClean="0"/>
              <a:t>Во льдах </a:t>
            </a:r>
          </a:p>
        </p:txBody>
      </p:sp>
      <p:pic>
        <p:nvPicPr>
          <p:cNvPr id="4" name="Рисунок 3" descr="002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68344" y="3717032"/>
            <a:ext cx="10096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Ins09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000108"/>
            <a:ext cx="2219325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792088"/>
          </a:xfrm>
        </p:spPr>
        <p:txBody>
          <a:bodyPr/>
          <a:lstStyle/>
          <a:p>
            <a:r>
              <a:rPr lang="ru-RU" dirty="0" smtClean="0"/>
              <a:t>Сравни ответ!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980728"/>
            <a:ext cx="8712968" cy="4525963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Грибница </a:t>
            </a:r>
            <a:r>
              <a:rPr lang="ru-RU" dirty="0" err="1" smtClean="0"/>
              <a:t>мукора</a:t>
            </a:r>
            <a:r>
              <a:rPr lang="ru-RU" dirty="0" smtClean="0"/>
              <a:t> состоит из одной сильно разросшейся и разветвленной </a:t>
            </a:r>
            <a:r>
              <a:rPr lang="ru-RU" i="1" u="sng" dirty="0" smtClean="0"/>
              <a:t>клетки с </a:t>
            </a:r>
            <a:r>
              <a:rPr lang="ru-RU" dirty="0" smtClean="0"/>
              <a:t>множеством</a:t>
            </a:r>
            <a:r>
              <a:rPr lang="ru-RU" i="1" u="sng" dirty="0" smtClean="0"/>
              <a:t> ядер </a:t>
            </a:r>
            <a:r>
              <a:rPr lang="ru-RU" dirty="0" smtClean="0"/>
              <a:t>в цитоплазме. Головки </a:t>
            </a:r>
            <a:r>
              <a:rPr lang="ru-RU" dirty="0" err="1" smtClean="0"/>
              <a:t>мукора</a:t>
            </a:r>
            <a:r>
              <a:rPr lang="ru-RU" dirty="0" smtClean="0"/>
              <a:t> содержат </a:t>
            </a:r>
            <a:r>
              <a:rPr lang="ru-RU" i="1" u="sng" dirty="0" smtClean="0"/>
              <a:t>споры. </a:t>
            </a:r>
            <a:r>
              <a:rPr lang="ru-RU" dirty="0" smtClean="0"/>
              <a:t>Эти головки называют</a:t>
            </a:r>
            <a:r>
              <a:rPr lang="ru-RU" i="1" u="sng" dirty="0" smtClean="0"/>
              <a:t> спорангиями. </a:t>
            </a:r>
            <a:endParaRPr lang="ru-RU" dirty="0" smtClean="0"/>
          </a:p>
          <a:p>
            <a:r>
              <a:rPr lang="ru-RU" dirty="0" smtClean="0"/>
              <a:t>Грибница </a:t>
            </a:r>
            <a:r>
              <a:rPr lang="ru-RU" dirty="0" err="1" smtClean="0"/>
              <a:t>пеницилла</a:t>
            </a:r>
            <a:r>
              <a:rPr lang="ru-RU" dirty="0" smtClean="0"/>
              <a:t> состоит из ветвящихся нитей,</a:t>
            </a:r>
            <a:r>
              <a:rPr lang="ru-RU" i="1" u="sng" dirty="0" smtClean="0"/>
              <a:t> </a:t>
            </a:r>
            <a:r>
              <a:rPr lang="ru-RU" dirty="0" smtClean="0"/>
              <a:t>разделенных</a:t>
            </a:r>
            <a:r>
              <a:rPr lang="ru-RU" i="1" u="sng" dirty="0" smtClean="0"/>
              <a:t> перегородками </a:t>
            </a:r>
            <a:r>
              <a:rPr lang="ru-RU" dirty="0" smtClean="0"/>
              <a:t>на клетки. Споры </a:t>
            </a:r>
            <a:r>
              <a:rPr lang="ru-RU" dirty="0" err="1" smtClean="0"/>
              <a:t>пеницилла</a:t>
            </a:r>
            <a:r>
              <a:rPr lang="ru-RU" dirty="0" smtClean="0"/>
              <a:t> расположены на концах нитей грибницы в виде </a:t>
            </a:r>
            <a:r>
              <a:rPr lang="ru-RU" i="1" u="sng" dirty="0" smtClean="0"/>
              <a:t>кисточек.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800000"/>
      </a:hlink>
      <a:folHlink>
        <a:srgbClr val="D99694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325</TotalTime>
  <Words>386</Words>
  <Application>Microsoft Office PowerPoint</Application>
  <PresentationFormat>Экран (4:3)</PresentationFormat>
  <Paragraphs>92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ТРУД</vt:lpstr>
      <vt:lpstr>Фильм 1</vt:lpstr>
      <vt:lpstr>Слайд 3</vt:lpstr>
      <vt:lpstr>«Знаю – Не знаю»</vt:lpstr>
      <vt:lpstr> - Особенности строения плесневых грибов и дрожжей  - Роль плесневых грибов и дрожжей в природе  </vt:lpstr>
      <vt:lpstr>Слайд 6</vt:lpstr>
      <vt:lpstr>Слайд 7</vt:lpstr>
      <vt:lpstr>Сравни ответ!</vt:lpstr>
      <vt:lpstr>Сравни ответ! </vt:lpstr>
      <vt:lpstr>Дрожжи пекарские</vt:lpstr>
      <vt:lpstr>Слайд 11</vt:lpstr>
      <vt:lpstr>Сравни ответ!</vt:lpstr>
      <vt:lpstr>Лабораторная работа №6</vt:lpstr>
      <vt:lpstr>Слайд 14</vt:lpstr>
      <vt:lpstr>Дрожжи</vt:lpstr>
      <vt:lpstr>Слайд 16</vt:lpstr>
      <vt:lpstr>Сравни!</vt:lpstr>
      <vt:lpstr>«Знаю – Не знаю»</vt:lpstr>
      <vt:lpstr>Домашнее задание:</vt:lpstr>
      <vt:lpstr>Слайд 20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Елена</dc:creator>
  <cp:lastModifiedBy>Windows User</cp:lastModifiedBy>
  <cp:revision>34</cp:revision>
  <dcterms:created xsi:type="dcterms:W3CDTF">2013-07-29T17:42:42Z</dcterms:created>
  <dcterms:modified xsi:type="dcterms:W3CDTF">2017-02-06T10:35:26Z</dcterms:modified>
</cp:coreProperties>
</file>