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8" r:id="rId7"/>
    <p:sldId id="261" r:id="rId8"/>
    <p:sldId id="267" r:id="rId9"/>
    <p:sldId id="262" r:id="rId10"/>
    <p:sldId id="269" r:id="rId11"/>
    <p:sldId id="263" r:id="rId12"/>
    <p:sldId id="270" r:id="rId13"/>
    <p:sldId id="265" r:id="rId14"/>
    <p:sldId id="264" r:id="rId15"/>
    <p:sldId id="271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754D860-804B-4883-B113-80C0E0554CA0}">
          <p14:sldIdLst>
            <p14:sldId id="257"/>
            <p14:sldId id="256"/>
            <p14:sldId id="258"/>
            <p14:sldId id="259"/>
            <p14:sldId id="260"/>
            <p14:sldId id="268"/>
            <p14:sldId id="261"/>
            <p14:sldId id="267"/>
            <p14:sldId id="262"/>
            <p14:sldId id="269"/>
            <p14:sldId id="263"/>
            <p14:sldId id="270"/>
            <p14:sldId id="265"/>
            <p14:sldId id="264"/>
            <p14:sldId id="271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5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0355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92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784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928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43089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8638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563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895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07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8256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235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D336502-2C0A-4E6B-87F4-8C5A8196534F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A651F70-0A67-41F8-B84B-0DDA52D565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413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Признаки государства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611845"/>
              </p:ext>
            </p:extLst>
          </p:nvPr>
        </p:nvGraphicFramePr>
        <p:xfrm>
          <a:off x="2155874" y="1712741"/>
          <a:ext cx="8451166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5583">
                  <a:extLst>
                    <a:ext uri="{9D8B030D-6E8A-4147-A177-3AD203B41FA5}">
                      <a16:colId xmlns:a16="http://schemas.microsoft.com/office/drawing/2014/main" xmlns="" val="685545377"/>
                    </a:ext>
                  </a:extLst>
                </a:gridCol>
                <a:gridCol w="4225583">
                  <a:extLst>
                    <a:ext uri="{9D8B030D-6E8A-4147-A177-3AD203B41FA5}">
                      <a16:colId xmlns:a16="http://schemas.microsoft.com/office/drawing/2014/main" xmlns="" val="3578625118"/>
                    </a:ext>
                  </a:extLst>
                </a:gridCol>
              </a:tblGrid>
              <a:tr h="56823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Признаки государства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Ваши выводы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21423405"/>
                  </a:ext>
                </a:extLst>
              </a:tr>
              <a:tr h="568234">
                <a:tc>
                  <a:txBody>
                    <a:bodyPr/>
                    <a:lstStyle/>
                    <a:p>
                      <a:r>
                        <a:rPr lang="ru-RU" sz="32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Да</a:t>
                      </a:r>
                      <a:r>
                        <a:rPr lang="en-US" sz="3200" dirty="0"/>
                        <a:t>/</a:t>
                      </a:r>
                      <a:r>
                        <a:rPr lang="ru-RU" sz="3200" dirty="0"/>
                        <a:t>нет, потому что…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02186292"/>
                  </a:ext>
                </a:extLst>
              </a:tr>
              <a:tr h="568234">
                <a:tc>
                  <a:txBody>
                    <a:bodyPr/>
                    <a:lstStyle/>
                    <a:p>
                      <a:r>
                        <a:rPr lang="ru-RU" sz="32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643409"/>
                  </a:ext>
                </a:extLst>
              </a:tr>
              <a:tr h="568234">
                <a:tc>
                  <a:txBody>
                    <a:bodyPr/>
                    <a:lstStyle/>
                    <a:p>
                      <a:r>
                        <a:rPr lang="ru-RU" sz="32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39936838"/>
                  </a:ext>
                </a:extLst>
              </a:tr>
              <a:tr h="568234">
                <a:tc>
                  <a:txBody>
                    <a:bodyPr/>
                    <a:lstStyle/>
                    <a:p>
                      <a:r>
                        <a:rPr lang="ru-RU" sz="32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04146849"/>
                  </a:ext>
                </a:extLst>
              </a:tr>
              <a:tr h="568234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1338302"/>
                  </a:ext>
                </a:extLst>
              </a:tr>
              <a:tr h="568234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197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8878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09191245"/>
              </p:ext>
            </p:extLst>
          </p:nvPr>
        </p:nvGraphicFramePr>
        <p:xfrm>
          <a:off x="805376" y="313005"/>
          <a:ext cx="10237762" cy="615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8881">
                  <a:extLst>
                    <a:ext uri="{9D8B030D-6E8A-4147-A177-3AD203B41FA5}">
                      <a16:colId xmlns:a16="http://schemas.microsoft.com/office/drawing/2014/main" xmlns="" val="1117049591"/>
                    </a:ext>
                  </a:extLst>
                </a:gridCol>
                <a:gridCol w="5118881">
                  <a:extLst>
                    <a:ext uri="{9D8B030D-6E8A-4147-A177-3AD203B41FA5}">
                      <a16:colId xmlns:a16="http://schemas.microsoft.com/office/drawing/2014/main" xmlns="" val="48756374"/>
                    </a:ext>
                  </a:extLst>
                </a:gridCol>
              </a:tblGrid>
              <a:tr h="7095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Внутренняя политика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Внешняя</a:t>
                      </a:r>
                      <a:r>
                        <a:rPr lang="ru-RU" sz="2800" baseline="0" dirty="0" smtClean="0"/>
                        <a:t> политика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0737541"/>
                  </a:ext>
                </a:extLst>
              </a:tr>
              <a:tr h="332433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Покорил тиверцев и </a:t>
                      </a:r>
                      <a:r>
                        <a:rPr lang="ru-RU" sz="2800" dirty="0" err="1"/>
                        <a:t>уличей</a:t>
                      </a:r>
                      <a:r>
                        <a:rPr lang="ru-RU" sz="2800" dirty="0"/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Подавление бунта древлян.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Введение полюдья.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Заключение союза с печенегами.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Походы на Царьград в 941, 945 гг.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Заключение военно-торгового договора с Византией.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Основание русских поселений рядом с Византийскими колониями в Крыму и Северном Причерноморье.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3089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111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153" y="1172307"/>
            <a:ext cx="4209757" cy="4539175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/>
              <a:t>Ольга</a:t>
            </a:r>
            <a:br>
              <a:rPr lang="ru-RU" sz="6600" b="1" dirty="0"/>
            </a:br>
            <a:r>
              <a:rPr lang="ru-RU" sz="6600" b="1" dirty="0"/>
              <a:t>(945-964)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2476" y="1594837"/>
            <a:ext cx="5488860" cy="41166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639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2542225"/>
              </p:ext>
            </p:extLst>
          </p:nvPr>
        </p:nvGraphicFramePr>
        <p:xfrm>
          <a:off x="1128933" y="1438420"/>
          <a:ext cx="10237762" cy="4269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8881">
                  <a:extLst>
                    <a:ext uri="{9D8B030D-6E8A-4147-A177-3AD203B41FA5}">
                      <a16:colId xmlns:a16="http://schemas.microsoft.com/office/drawing/2014/main" xmlns="" val="1117049591"/>
                    </a:ext>
                  </a:extLst>
                </a:gridCol>
                <a:gridCol w="5118881">
                  <a:extLst>
                    <a:ext uri="{9D8B030D-6E8A-4147-A177-3AD203B41FA5}">
                      <a16:colId xmlns:a16="http://schemas.microsoft.com/office/drawing/2014/main" xmlns="" val="48756374"/>
                    </a:ext>
                  </a:extLst>
                </a:gridCol>
              </a:tblGrid>
              <a:tr h="7095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Внутренняя политика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Внешняя политика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0737541"/>
                  </a:ext>
                </a:extLst>
              </a:tr>
              <a:tr h="332433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Окончательное покорение древлян.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Установление уроков и погостов.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Стремление сделать христианство государственной религией.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Курс на сближение с Византией.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Война против Хазарии в союзе с печенегами.</a:t>
                      </a:r>
                    </a:p>
                    <a:p>
                      <a:pPr marL="0" indent="0">
                        <a:buNone/>
                      </a:pP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3089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145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4934243" cy="3610708"/>
          </a:xfrm>
        </p:spPr>
        <p:txBody>
          <a:bodyPr>
            <a:normAutofit/>
          </a:bodyPr>
          <a:lstStyle/>
          <a:p>
            <a:r>
              <a:rPr lang="ru-RU" sz="4800" dirty="0"/>
              <a:t>Троицкий собор</a:t>
            </a:r>
            <a:br>
              <a:rPr lang="ru-RU" sz="4800" dirty="0"/>
            </a:br>
            <a:r>
              <a:rPr lang="ru-RU" sz="4800" dirty="0"/>
              <a:t> в Пскове</a:t>
            </a:r>
          </a:p>
        </p:txBody>
      </p:sp>
      <p:pic>
        <p:nvPicPr>
          <p:cNvPr id="2052" name="Picture 4" descr="http://pskovskie.ru/media/W1siZiIsIjIwMTUvMDcvMDMvZTd5ODRvejUyX3NvYm9yXzIuanBnIl0sWyJwIiwidGh1bWIiLCI1MDB4NjAwIyJdXQ/sobor_2.jpg?sha=fa1fbafdf22422c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7243" y="351692"/>
            <a:ext cx="5110905" cy="6133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325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864" y="1186374"/>
            <a:ext cx="4498145" cy="4412567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Святослав</a:t>
            </a: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/>
              <a:t>(964-972)</a:t>
            </a:r>
          </a:p>
        </p:txBody>
      </p:sp>
      <p:pic>
        <p:nvPicPr>
          <p:cNvPr id="4" name="Picture 4" descr="https://i.arts.in.ua/i/14879/kak-jil-ukrainskiy-narod-m-grushevskiy-knyaz-svyatoslav_shtanko_aleksey_13715110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4529" y="731520"/>
            <a:ext cx="4856277" cy="5553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605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6645734"/>
              </p:ext>
            </p:extLst>
          </p:nvPr>
        </p:nvGraphicFramePr>
        <p:xfrm>
          <a:off x="988257" y="1058593"/>
          <a:ext cx="10533184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6592">
                  <a:extLst>
                    <a:ext uri="{9D8B030D-6E8A-4147-A177-3AD203B41FA5}">
                      <a16:colId xmlns:a16="http://schemas.microsoft.com/office/drawing/2014/main" xmlns="" val="1117049591"/>
                    </a:ext>
                  </a:extLst>
                </a:gridCol>
                <a:gridCol w="5266592">
                  <a:extLst>
                    <a:ext uri="{9D8B030D-6E8A-4147-A177-3AD203B41FA5}">
                      <a16:colId xmlns:a16="http://schemas.microsoft.com/office/drawing/2014/main" xmlns="" val="48756374"/>
                    </a:ext>
                  </a:extLst>
                </a:gridCol>
              </a:tblGrid>
              <a:tr h="7095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Внутренняя политика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Внешняя политика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0737541"/>
                  </a:ext>
                </a:extLst>
              </a:tr>
              <a:tr h="332433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Покорение вятичей.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Завершение процесса объединения восточно-славянских племен.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Разгром Волжской </a:t>
                      </a:r>
                      <a:r>
                        <a:rPr lang="ru-RU" sz="2800" dirty="0" err="1"/>
                        <a:t>Булгарии</a:t>
                      </a:r>
                      <a:r>
                        <a:rPr lang="ru-RU" sz="2800" dirty="0"/>
                        <a:t> и Хазарского каганата.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Покорение Дунайской Болгарии.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Поражение в русско-византийской войне 970-971 гг.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Расширение и укрепление границ Киевской Руси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3089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9477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Домашнее задание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3200" dirty="0"/>
              <a:t>1. Прочитать параграф 5.</a:t>
            </a:r>
          </a:p>
          <a:p>
            <a:pPr marL="45720" indent="0">
              <a:buNone/>
            </a:pPr>
            <a:r>
              <a:rPr lang="ru-RU" sz="3200" dirty="0"/>
              <a:t>2. Задания на выбор: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выполнить (письменно) одно из заданий рубрики «Думаем, сравниваем, размышляем» на стр. 49 учебника.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/>
              <a:t>написать мини-сочинение на тему «Святослав – Александр Македонский Восточной Европы»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938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1844" y="812037"/>
            <a:ext cx="9966960" cy="2926080"/>
          </a:xfrm>
        </p:spPr>
        <p:txBody>
          <a:bodyPr/>
          <a:lstStyle/>
          <a:p>
            <a:r>
              <a:rPr lang="ru-RU" dirty="0"/>
              <a:t>Становление Древнерусского государства</a:t>
            </a:r>
          </a:p>
        </p:txBody>
      </p:sp>
    </p:spTree>
    <p:extLst>
      <p:ext uri="{BB962C8B-B14F-4D97-AF65-F5344CB8AC3E}">
        <p14:creationId xmlns:p14="http://schemas.microsoft.com/office/powerpoint/2010/main" xmlns="" val="18571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3961" y="667703"/>
            <a:ext cx="2223135" cy="29827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865" y="792980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https://im3-tub-ru.yandex.net/i?id=8f656057433a2b3b738d0dc39b178871&amp;n=33&amp;h=215&amp;w=28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5975" y="4135241"/>
            <a:ext cx="2743200" cy="2047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arts.in.ua/i/14879/kak-jil-ukrainskiy-narod-m-grushevskiy-knyaz-svyatoslav_shtanko_aleksey_13715110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8437" y="2926080"/>
            <a:ext cx="2938129" cy="33596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808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понятия: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b="1" dirty="0"/>
              <a:t> Князь</a:t>
            </a:r>
            <a:endParaRPr lang="ru-RU" sz="3600" dirty="0"/>
          </a:p>
          <a:p>
            <a:pPr>
              <a:buFont typeface="Wingdings" panose="05000000000000000000" pitchFamily="2" charset="2"/>
              <a:buChar char="q"/>
            </a:pPr>
            <a:r>
              <a:rPr lang="ru-RU" sz="3600" b="1" dirty="0"/>
              <a:t> Дружина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b="1" dirty="0"/>
              <a:t> Дань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b="1" dirty="0"/>
              <a:t> Полюдье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b="1" dirty="0"/>
              <a:t> Уроки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b="1" dirty="0"/>
              <a:t> Погосты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29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урока: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322169" cy="4038600"/>
          </a:xfrm>
        </p:spPr>
        <p:txBody>
          <a:bodyPr/>
          <a:lstStyle/>
          <a:p>
            <a:pPr marL="502920" indent="-457200">
              <a:buAutoNum type="arabicPeriod"/>
            </a:pPr>
            <a:r>
              <a:rPr lang="ru-RU" sz="4000" dirty="0"/>
              <a:t>Олег и Игорь – первые князья Древнерусского государства.</a:t>
            </a:r>
          </a:p>
          <a:p>
            <a:pPr marL="502920" indent="-457200">
              <a:buAutoNum type="arabicPeriod"/>
            </a:pPr>
            <a:r>
              <a:rPr lang="ru-RU" sz="4000" dirty="0"/>
              <a:t>Борьба с древлянами и реформы Ольги</a:t>
            </a:r>
          </a:p>
          <a:p>
            <a:pPr marL="502920" indent="-457200">
              <a:buAutoNum type="arabicPeriod"/>
            </a:pPr>
            <a:r>
              <a:rPr lang="ru-RU" sz="4000" dirty="0"/>
              <a:t>Походы Святослава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4869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3683" y="5613008"/>
            <a:ext cx="9224889" cy="1023425"/>
          </a:xfrm>
        </p:spPr>
        <p:txBody>
          <a:bodyPr/>
          <a:lstStyle/>
          <a:p>
            <a:r>
              <a:rPr lang="ru-RU" b="1" dirty="0"/>
              <a:t>Вывод: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34149581"/>
              </p:ext>
            </p:extLst>
          </p:nvPr>
        </p:nvGraphicFramePr>
        <p:xfrm>
          <a:off x="1213338" y="448760"/>
          <a:ext cx="9873622" cy="516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8463">
                  <a:extLst>
                    <a:ext uri="{9D8B030D-6E8A-4147-A177-3AD203B41FA5}">
                      <a16:colId xmlns:a16="http://schemas.microsoft.com/office/drawing/2014/main" xmlns="" val="2577358154"/>
                    </a:ext>
                  </a:extLst>
                </a:gridCol>
                <a:gridCol w="1854524">
                  <a:extLst>
                    <a:ext uri="{9D8B030D-6E8A-4147-A177-3AD203B41FA5}">
                      <a16:colId xmlns:a16="http://schemas.microsoft.com/office/drawing/2014/main" xmlns="" val="3943079547"/>
                    </a:ext>
                  </a:extLst>
                </a:gridCol>
                <a:gridCol w="3141115">
                  <a:extLst>
                    <a:ext uri="{9D8B030D-6E8A-4147-A177-3AD203B41FA5}">
                      <a16:colId xmlns:a16="http://schemas.microsoft.com/office/drawing/2014/main" xmlns="" val="3116741320"/>
                    </a:ext>
                  </a:extLst>
                </a:gridCol>
                <a:gridCol w="2889520">
                  <a:extLst>
                    <a:ext uri="{9D8B030D-6E8A-4147-A177-3AD203B41FA5}">
                      <a16:colId xmlns:a16="http://schemas.microsoft.com/office/drawing/2014/main" xmlns="" val="1853828972"/>
                    </a:ext>
                  </a:extLst>
                </a:gridCol>
              </a:tblGrid>
              <a:tr h="105015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Правитель</a:t>
                      </a:r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Годы правления</a:t>
                      </a:r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Внутренняя политика</a:t>
                      </a:r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Внешняя политика</a:t>
                      </a:r>
                    </a:p>
                  </a:txBody>
                  <a:tcPr marL="81471" marR="81471"/>
                </a:tc>
                <a:extLst>
                  <a:ext uri="{0D108BD9-81ED-4DB2-BD59-A6C34878D82A}">
                    <a16:rowId xmlns:a16="http://schemas.microsoft.com/office/drawing/2014/main" xmlns="" val="3469739150"/>
                  </a:ext>
                </a:extLst>
              </a:tr>
              <a:tr h="948162"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marL="81471" marR="81471"/>
                </a:tc>
                <a:extLst>
                  <a:ext uri="{0D108BD9-81ED-4DB2-BD59-A6C34878D82A}">
                    <a16:rowId xmlns:a16="http://schemas.microsoft.com/office/drawing/2014/main" xmlns="" val="4288230662"/>
                  </a:ext>
                </a:extLst>
              </a:tr>
              <a:tr h="948162"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marL="81471" marR="81471"/>
                </a:tc>
                <a:extLst>
                  <a:ext uri="{0D108BD9-81ED-4DB2-BD59-A6C34878D82A}">
                    <a16:rowId xmlns:a16="http://schemas.microsoft.com/office/drawing/2014/main" xmlns="" val="2451039489"/>
                  </a:ext>
                </a:extLst>
              </a:tr>
              <a:tr h="948162"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marL="81471" marR="81471"/>
                </a:tc>
                <a:extLst>
                  <a:ext uri="{0D108BD9-81ED-4DB2-BD59-A6C34878D82A}">
                    <a16:rowId xmlns:a16="http://schemas.microsoft.com/office/drawing/2014/main" xmlns="" val="1596753622"/>
                  </a:ext>
                </a:extLst>
              </a:tr>
              <a:tr h="948162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 marL="81471" marR="81471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marL="81471" marR="81471"/>
                </a:tc>
                <a:extLst>
                  <a:ext uri="{0D108BD9-81ED-4DB2-BD59-A6C34878D82A}">
                    <a16:rowId xmlns:a16="http://schemas.microsoft.com/office/drawing/2014/main" xmlns="" val="721672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255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3169" y="1253810"/>
            <a:ext cx="3938954" cy="3712086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/>
              <a:t>Олег </a:t>
            </a:r>
            <a:br>
              <a:rPr lang="ru-RU" sz="7200" b="1" dirty="0"/>
            </a:br>
            <a:r>
              <a:rPr lang="ru-RU" sz="7200" b="1" dirty="0"/>
              <a:t>(882-912)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2452" y="267285"/>
            <a:ext cx="4884908" cy="633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277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7836086"/>
              </p:ext>
            </p:extLst>
          </p:nvPr>
        </p:nvGraphicFramePr>
        <p:xfrm>
          <a:off x="1213339" y="1241473"/>
          <a:ext cx="9872664" cy="421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6332">
                  <a:extLst>
                    <a:ext uri="{9D8B030D-6E8A-4147-A177-3AD203B41FA5}">
                      <a16:colId xmlns:a16="http://schemas.microsoft.com/office/drawing/2014/main" xmlns="" val="1117049591"/>
                    </a:ext>
                  </a:extLst>
                </a:gridCol>
                <a:gridCol w="4936332">
                  <a:extLst>
                    <a:ext uri="{9D8B030D-6E8A-4147-A177-3AD203B41FA5}">
                      <a16:colId xmlns:a16="http://schemas.microsoft.com/office/drawing/2014/main" xmlns="" val="48756374"/>
                    </a:ext>
                  </a:extLst>
                </a:gridCol>
              </a:tblGrid>
              <a:tr h="70958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Внутренняя </a:t>
                      </a:r>
                      <a:r>
                        <a:rPr lang="ru-RU" sz="2800" dirty="0"/>
                        <a:t>политика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Внешняя </a:t>
                      </a:r>
                      <a:r>
                        <a:rPr lang="ru-RU" sz="2800" dirty="0"/>
                        <a:t>политика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0737541"/>
                  </a:ext>
                </a:extLst>
              </a:tr>
              <a:tr h="332433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Захват Киева в 882 г.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Объединение двух центров восточных славян – Новгорода и Киева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Расширение границ государства (подчинил северян, древлян, радимичей)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Военные походы на Византию в 907-911 гг. Заключение выгодных для Руси мирных договоров.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/>
                        <a:t>Русские купцы получили право на беспошлинную торговлю на византийских рынках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3089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46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194" y="2056225"/>
            <a:ext cx="4821702" cy="289325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Игорь</a:t>
            </a:r>
            <a:br>
              <a:rPr lang="ru-RU" sz="6000" b="1" dirty="0"/>
            </a:br>
            <a:r>
              <a:rPr lang="ru-RU" sz="6000" b="1" dirty="0"/>
              <a:t>(912-945)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6432" y="815389"/>
            <a:ext cx="6954160" cy="537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854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148</TotalTime>
  <Words>295</Words>
  <Application>Microsoft Office PowerPoint</Application>
  <PresentationFormat>Произвольный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Базис</vt:lpstr>
      <vt:lpstr>Признаки государства</vt:lpstr>
      <vt:lpstr>Становление Древнерусского государства</vt:lpstr>
      <vt:lpstr>Слайд 3</vt:lpstr>
      <vt:lpstr>Основные понятия:</vt:lpstr>
      <vt:lpstr>План урока: </vt:lpstr>
      <vt:lpstr>Вывод:</vt:lpstr>
      <vt:lpstr>Олег  (882-912)</vt:lpstr>
      <vt:lpstr>Слайд 8</vt:lpstr>
      <vt:lpstr>Игорь (912-945)</vt:lpstr>
      <vt:lpstr>Слайд 10</vt:lpstr>
      <vt:lpstr>Ольга (945-964)</vt:lpstr>
      <vt:lpstr>Слайд 12</vt:lpstr>
      <vt:lpstr>Троицкий собор  в Пскове</vt:lpstr>
      <vt:lpstr>Святослав (964-972)</vt:lpstr>
      <vt:lpstr>Слайд 15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государства</dc:title>
  <dc:creator>Anton</dc:creator>
  <cp:lastModifiedBy>User</cp:lastModifiedBy>
  <cp:revision>7</cp:revision>
  <dcterms:created xsi:type="dcterms:W3CDTF">2017-02-06T20:51:53Z</dcterms:created>
  <dcterms:modified xsi:type="dcterms:W3CDTF">2017-02-07T08:06:14Z</dcterms:modified>
</cp:coreProperties>
</file>