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3" r:id="rId2"/>
    <p:sldId id="256" r:id="rId3"/>
    <p:sldId id="258" r:id="rId4"/>
    <p:sldId id="264" r:id="rId5"/>
    <p:sldId id="259" r:id="rId6"/>
    <p:sldId id="271" r:id="rId7"/>
    <p:sldId id="262" r:id="rId8"/>
    <p:sldId id="269" r:id="rId9"/>
    <p:sldId id="267" r:id="rId10"/>
    <p:sldId id="268" r:id="rId11"/>
    <p:sldId id="261" r:id="rId12"/>
    <p:sldId id="266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574" autoAdjust="0"/>
  </p:normalViewPr>
  <p:slideViewPr>
    <p:cSldViewPr>
      <p:cViewPr>
        <p:scale>
          <a:sx n="49" d="100"/>
          <a:sy n="49" d="100"/>
        </p:scale>
        <p:origin x="-1890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740B6-9101-4F91-AB8C-D8A13D4AEE9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6F03B-FCBA-45F0-A784-5829A4D42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6F03B-FCBA-45F0-A784-5829A4D4212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990600"/>
            <a:ext cx="6172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-Кто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будет разговаривать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-Мы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будем разговаривать!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-Кто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будет выговаривать?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-Мы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будем выговаривать!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-Всё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правильно и внятно?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правильно и внятно!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-Чтоб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было всем понятно?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-Чтоб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было всем понятно!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Омонимы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2800" b="1" i="1" u="sng" dirty="0" smtClean="0"/>
              <a:t>Упражнение </a:t>
            </a:r>
            <a:r>
              <a:rPr lang="ru-RU" sz="2800" b="1" i="1" u="sng" dirty="0" smtClean="0">
                <a:latin typeface="Arial Black" pitchFamily="34" charset="0"/>
              </a:rPr>
              <a:t>5 </a:t>
            </a:r>
          </a:p>
          <a:p>
            <a:pPr lvl="0" algn="ctr">
              <a:buNone/>
            </a:pPr>
            <a:r>
              <a:rPr lang="ru-RU" sz="6000" i="1" dirty="0" smtClean="0">
                <a:latin typeface="Gungsuh" pitchFamily="18" charset="-127"/>
                <a:ea typeface="Gungsuh" pitchFamily="18" charset="-127"/>
              </a:rPr>
              <a:t>Сноса –с носа</a:t>
            </a:r>
          </a:p>
          <a:p>
            <a:pPr lvl="0" algn="ctr">
              <a:buNone/>
            </a:pPr>
            <a:r>
              <a:rPr lang="ru-RU" sz="6000" i="1" dirty="0" smtClean="0">
                <a:latin typeface="Gungsuh" pitchFamily="18" charset="-127"/>
                <a:ea typeface="Gungsuh" pitchFamily="18" charset="-127"/>
              </a:rPr>
              <a:t>Мыла –</a:t>
            </a:r>
            <a:r>
              <a:rPr lang="ru-RU" sz="6000" i="1" dirty="0" err="1" smtClean="0">
                <a:latin typeface="Gungsuh" pitchFamily="18" charset="-127"/>
                <a:ea typeface="Gungsuh" pitchFamily="18" charset="-127"/>
              </a:rPr>
              <a:t>мыла</a:t>
            </a:r>
            <a:endParaRPr lang="ru-RU" sz="6000" i="1" dirty="0" smtClean="0">
              <a:latin typeface="Gungsuh" pitchFamily="18" charset="-127"/>
              <a:ea typeface="Gungsuh" pitchFamily="18" charset="-127"/>
            </a:endParaRPr>
          </a:p>
          <a:p>
            <a:pPr lvl="0" algn="ctr">
              <a:buNone/>
            </a:pPr>
            <a:r>
              <a:rPr lang="ru-RU" sz="6000" i="1" dirty="0" smtClean="0">
                <a:latin typeface="Gungsuh" pitchFamily="18" charset="-127"/>
                <a:ea typeface="Gungsuh" pitchFamily="18" charset="-127"/>
              </a:rPr>
              <a:t>От  мыла - отмыла</a:t>
            </a:r>
          </a:p>
          <a:p>
            <a:pPr>
              <a:buNone/>
            </a:pPr>
            <a:endParaRPr lang="ru-RU" sz="6000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Найди пару </a:t>
            </a:r>
            <a:endParaRPr lang="ru-RU" sz="4000" b="1" i="1" dirty="0"/>
          </a:p>
        </p:txBody>
      </p:sp>
      <p:pic>
        <p:nvPicPr>
          <p:cNvPr id="1025" name="Picture 1" descr="G:\Семинар 29 марта\i[2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287863">
            <a:off x="6823751" y="1282391"/>
            <a:ext cx="1999210" cy="2133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G:\Семинар 29 марта\1231786095_luk01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12037">
            <a:off x="1806929" y="2960274"/>
            <a:ext cx="2133600" cy="19970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2" descr="C:\Documents and Settings\USER\Рабочий стол\Семинар 29 марта\Salt%20Shaker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810000"/>
            <a:ext cx="2311054" cy="20383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Picture 3" descr="C:\Documents and Settings\USER\Рабочий стол\Семинар 29 марта\saved_876541ad084e156351487ae88f7c4fb2[1]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643050">
            <a:off x="709321" y="987606"/>
            <a:ext cx="1614488" cy="16906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-152400"/>
            <a:ext cx="8534400" cy="144780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 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i="1" u="sng" dirty="0" smtClean="0"/>
              <a:t>(выполнить любое на выбор)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Упражнение </a:t>
            </a:r>
            <a:r>
              <a:rPr lang="ru-RU" dirty="0" smtClean="0"/>
              <a:t>6, с. 71</a:t>
            </a:r>
            <a:endParaRPr lang="ru-RU" dirty="0" smtClean="0"/>
          </a:p>
          <a:p>
            <a:pPr lvl="0"/>
            <a:r>
              <a:rPr lang="ru-RU" dirty="0" smtClean="0"/>
              <a:t>В словаре найти 2 пары омонимов. Составить предложения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Сегодня на уроке я….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Удивился</a:t>
            </a:r>
            <a:endParaRPr lang="ru-RU" sz="1800" b="1" dirty="0" smtClean="0"/>
          </a:p>
          <a:p>
            <a:pPr algn="ctr">
              <a:buNone/>
            </a:pPr>
            <a:endParaRPr lang="ru-RU" sz="1100" b="1" dirty="0" smtClean="0"/>
          </a:p>
          <a:p>
            <a:pPr algn="ctr"/>
            <a:r>
              <a:rPr lang="ru-RU" sz="4400" b="1" dirty="0" smtClean="0"/>
              <a:t>Понял</a:t>
            </a:r>
          </a:p>
          <a:p>
            <a:pPr algn="ctr">
              <a:buNone/>
            </a:pPr>
            <a:endParaRPr lang="ru-RU" sz="1600" b="1" dirty="0" smtClean="0"/>
          </a:p>
          <a:p>
            <a:pPr algn="ctr"/>
            <a:r>
              <a:rPr lang="ru-RU" sz="4400" b="1" dirty="0" smtClean="0"/>
              <a:t>Узнал</a:t>
            </a:r>
          </a:p>
          <a:p>
            <a:pPr algn="ctr">
              <a:buNone/>
            </a:pPr>
            <a:endParaRPr lang="ru-RU" sz="1800" b="1" dirty="0" smtClean="0"/>
          </a:p>
          <a:p>
            <a:pPr algn="ctr"/>
            <a:r>
              <a:rPr lang="ru-RU" sz="4400" b="1" dirty="0" smtClean="0"/>
              <a:t>Научился</a:t>
            </a:r>
          </a:p>
          <a:p>
            <a:endParaRPr lang="ru-RU" dirty="0"/>
          </a:p>
        </p:txBody>
      </p:sp>
      <p:pic>
        <p:nvPicPr>
          <p:cNvPr id="4" name="Picture 4" descr="09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743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«Слова-омонимы»</a:t>
            </a:r>
            <a:endParaRPr lang="ru-RU" sz="6000" dirty="0"/>
          </a:p>
        </p:txBody>
      </p:sp>
      <p:pic>
        <p:nvPicPr>
          <p:cNvPr id="1026" name="Picture 2" descr="C:\Documents and Settings\плющев\Desktop\Новая папка\tetradi12-009b[1].gif"/>
          <p:cNvPicPr>
            <a:picLocks noChangeAspect="1" noChangeArrowheads="1"/>
          </p:cNvPicPr>
          <p:nvPr/>
        </p:nvPicPr>
        <p:blipFill>
          <a:blip r:embed="rId2" cstate="print"/>
          <a:srcRect l="28829" t="32080"/>
          <a:stretch>
            <a:fillRect/>
          </a:stretch>
        </p:blipFill>
        <p:spPr bwMode="auto">
          <a:xfrm>
            <a:off x="6248400" y="3505200"/>
            <a:ext cx="2257425" cy="2581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Слова: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нежный,  дешёвое,  коса,   жара,  грубый,  сладкая,  дети,  пекло,  ласковый,  горькая  ключ,   дорогое,   свет,  ребята.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3886200" cy="7589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СИНОНИМЫ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4800" y="1524000"/>
            <a:ext cx="3886200" cy="472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err="1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Нежный-ласковый</a:t>
            </a:r>
            <a:endParaRPr lang="ru-RU" sz="2400" b="1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жара – пекло 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дети - ребята</a:t>
            </a:r>
            <a:endParaRPr lang="ru-RU" sz="2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76800" y="1600200"/>
            <a:ext cx="3886200" cy="464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Нежный – грубый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Горькая –сладкая</a:t>
            </a:r>
          </a:p>
          <a:p>
            <a:pPr algn="ctr"/>
            <a:r>
              <a:rPr lang="ru-RU" sz="2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Дорогое –дешёвое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953000" y="228600"/>
            <a:ext cx="3886200" cy="7589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anchor="b">
            <a:norm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АНТОНИМЫ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?коса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803648"/>
          </a:xfrm>
        </p:spPr>
        <p:txBody>
          <a:bodyPr/>
          <a:lstStyle/>
          <a:p>
            <a:r>
              <a:rPr lang="ru-RU" b="1" dirty="0" smtClean="0"/>
              <a:t>1</a:t>
            </a:r>
            <a:r>
              <a:rPr lang="ru-RU" sz="2400" b="1" dirty="0" smtClean="0"/>
              <a:t>. Коса</a:t>
            </a:r>
            <a:r>
              <a:rPr lang="ru-RU" sz="2400" dirty="0" smtClean="0"/>
              <a:t> – сплетенные вместе пряди волос</a:t>
            </a:r>
          </a:p>
          <a:p>
            <a:r>
              <a:rPr lang="ru-RU" sz="2400" b="1" dirty="0" smtClean="0"/>
              <a:t>2. Коса</a:t>
            </a:r>
            <a:r>
              <a:rPr lang="ru-RU" sz="2400" dirty="0" smtClean="0"/>
              <a:t> –  изогнутый нож на длинной рукоятке для срезывания травы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Что </a:t>
            </a:r>
            <a:r>
              <a:rPr lang="ru-RU" b="1" dirty="0" smtClean="0">
                <a:solidFill>
                  <a:srgbClr val="FF0000"/>
                </a:solidFill>
              </a:rPr>
              <a:t>общее?     </a:t>
            </a:r>
            <a:r>
              <a:rPr lang="ru-RU" dirty="0" smtClean="0"/>
              <a:t>                    </a:t>
            </a:r>
            <a:r>
              <a:rPr lang="ru-RU" b="1" dirty="0" smtClean="0">
                <a:solidFill>
                  <a:srgbClr val="00B050"/>
                </a:solidFill>
              </a:rPr>
              <a:t>В чём отличие?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62000" y="3505200"/>
            <a:ext cx="28194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Слова, </a:t>
            </a:r>
            <a:r>
              <a:rPr lang="ru-RU" sz="16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одинаковые по звучанию и  (или)</a:t>
            </a:r>
          </a:p>
          <a:p>
            <a:pPr algn="ctr"/>
            <a:r>
              <a:rPr lang="ru-RU" sz="1600" b="1" i="1" u="sng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написанию,</a:t>
            </a:r>
          </a:p>
          <a:p>
            <a:pPr algn="ctr"/>
            <a:endParaRPr lang="ru-RU" sz="1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57800" y="3581400"/>
            <a:ext cx="2514600" cy="1143000"/>
          </a:xfrm>
          <a:prstGeom prst="roundRect">
            <a:avLst/>
          </a:prstGeom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 </a:t>
            </a:r>
            <a:r>
              <a:rPr lang="ru-RU" sz="2400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разные по значению</a:t>
            </a:r>
            <a:endParaRPr lang="ru-RU" sz="2400" b="1" i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flipV="1">
            <a:off x="0" y="-185781"/>
            <a:ext cx="457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62200" y="5181600"/>
            <a:ext cx="4343400" cy="10668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ОМОНИМЫ</a:t>
            </a:r>
            <a:endParaRPr lang="ru-RU" sz="28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3007114">
            <a:off x="3095365" y="4827072"/>
            <a:ext cx="1195314" cy="28513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477207">
            <a:off x="5018242" y="4408538"/>
            <a:ext cx="278410" cy="121876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13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sz="4800" dirty="0" smtClean="0"/>
              <a:t>Запереть дверь на ключ.</a:t>
            </a:r>
          </a:p>
          <a:p>
            <a:pPr algn="ctr">
              <a:buFont typeface="Wingdings" pitchFamily="2" charset="2"/>
              <a:buChar char="v"/>
            </a:pPr>
            <a:r>
              <a:rPr lang="ru-RU" sz="4800" dirty="0" smtClean="0"/>
              <a:t>Вода бьёт ключом.</a:t>
            </a:r>
          </a:p>
          <a:p>
            <a:pPr algn="ctr">
              <a:buFont typeface="Wingdings" pitchFamily="2" charset="2"/>
              <a:buChar char="v"/>
            </a:pPr>
            <a:r>
              <a:rPr lang="ru-RU" sz="4800" dirty="0" smtClean="0"/>
              <a:t>Мальчик включил свет.</a:t>
            </a:r>
          </a:p>
          <a:p>
            <a:pPr algn="ctr">
              <a:buFont typeface="Wingdings" pitchFamily="2" charset="2"/>
              <a:buChar char="v"/>
            </a:pPr>
            <a:r>
              <a:rPr lang="ru-RU" sz="4800" dirty="0" smtClean="0"/>
              <a:t>Путешествие вокруг света.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Упражнение 2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Наконец мы нашли старый замок.</a:t>
            </a:r>
            <a:endParaRPr lang="ru-RU" b="1" dirty="0"/>
          </a:p>
        </p:txBody>
      </p:sp>
      <p:pic>
        <p:nvPicPr>
          <p:cNvPr id="2050" name="Picture 2" descr="C:\Documents and Settings\плющев\Desktop\Семинар 29 марта\2UVICA35NIGZCA22LPHJCANDDCCWCAVOML3ZCA40T7VECA9HHOPGCAHVP8DECAYXWL4OCARY4IGQCAAHGNLUCAAEHD2RCA91Z13XCAJNLJ7XCA912GD1CAR0Q3ARCA7S6GKJCABPBUNECA8ACGAWCA0X02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971800"/>
            <a:ext cx="1981200" cy="2392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352800" y="2438400"/>
            <a:ext cx="2667000" cy="29854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Замок</a:t>
            </a:r>
          </a:p>
          <a:p>
            <a:pPr algn="ctr"/>
            <a:r>
              <a:rPr lang="ru-RU" sz="8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8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Замок</a:t>
            </a:r>
            <a:endParaRPr lang="en-US" sz="5400" b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плющев\Desktop\Семинар 29 марта\59K6CAT082DDCAC7M0KTCAZY080JCAOEIEMDCALUHQM1CA7RPFLNCAH9ARJMCANMZIWCCAWK2M5CCAB9LOYCCATX4BLGCAS2HJNLCAH5L4USCASA886JCAJ290TYCACSX5XSCARJYPXKCAZEZ2R3CA1ENG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047999"/>
            <a:ext cx="1752600" cy="21993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4114800" y="2514600"/>
            <a:ext cx="304800" cy="152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5143500" y="4610100"/>
            <a:ext cx="228600" cy="1524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Догадайся?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i="1" dirty="0" smtClean="0"/>
              <a:t>Старик ел хлеб сухой, откуда под столом рыбьи кости?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Сухой – с ухой.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endParaRPr lang="ru-RU" sz="3600" b="1" dirty="0"/>
          </a:p>
        </p:txBody>
      </p:sp>
      <p:pic>
        <p:nvPicPr>
          <p:cNvPr id="9" name="Рисунок 8" descr="stock-photo-black-and-white-fish-skeletons-on-white-background-7706761[1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00400" y="2971800"/>
            <a:ext cx="2834765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503920" cy="45720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90600" y="1397001"/>
          <a:ext cx="6629400" cy="4470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</a:tblGrid>
              <a:tr h="121203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Слова,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не связанные по смыслу.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527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Одинаково звучат и пишутся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Одинаково звучат, пишутся</a:t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>по-разному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Одинаково пишутся, звучат</a:t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>по - разному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300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Уж-уж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Код-кот </a:t>
                      </a:r>
                    </a:p>
                    <a:p>
                      <a:endParaRPr lang="ru-RU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 smtClean="0"/>
                        <a:t>Гвоздики-гвоздики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6743700" y="4610100"/>
            <a:ext cx="152400" cy="762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5981700" y="5067300"/>
            <a:ext cx="152400" cy="762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762</TotalTime>
  <Words>262</Words>
  <Application>Microsoft Office PowerPoint</Application>
  <PresentationFormat>Экран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Слайд 1</vt:lpstr>
      <vt:lpstr>«Слова-омонимы»</vt:lpstr>
      <vt:lpstr>Слова:</vt:lpstr>
      <vt:lpstr>     СИНОНИМЫ </vt:lpstr>
      <vt:lpstr>?коса ?</vt:lpstr>
      <vt:lpstr>Слайд 6</vt:lpstr>
      <vt:lpstr>Упражнение 2</vt:lpstr>
      <vt:lpstr>Догадайся?</vt:lpstr>
      <vt:lpstr>Проверь себя</vt:lpstr>
      <vt:lpstr>Омонимы</vt:lpstr>
      <vt:lpstr>Найди пару </vt:lpstr>
      <vt:lpstr> Домашнее задание (выполнить любое на выбор)</vt:lpstr>
      <vt:lpstr>Сегодня на уроке я….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Мишка</dc:creator>
  <cp:lastModifiedBy>Pc</cp:lastModifiedBy>
  <cp:revision>106</cp:revision>
  <dcterms:modified xsi:type="dcterms:W3CDTF">2017-03-09T18:06:03Z</dcterms:modified>
</cp:coreProperties>
</file>