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76" r:id="rId3"/>
    <p:sldId id="275" r:id="rId4"/>
    <p:sldId id="260" r:id="rId5"/>
    <p:sldId id="261" r:id="rId6"/>
    <p:sldId id="265" r:id="rId7"/>
    <p:sldId id="267" r:id="rId8"/>
    <p:sldId id="269" r:id="rId9"/>
    <p:sldId id="270" r:id="rId10"/>
    <p:sldId id="271" r:id="rId11"/>
    <p:sldId id="268" r:id="rId12"/>
    <p:sldId id="277" r:id="rId13"/>
    <p:sldId id="272" r:id="rId14"/>
    <p:sldId id="273" r:id="rId15"/>
    <p:sldId id="266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clrMru>
    <a:srgbClr val="0033CC"/>
    <a:srgbClr val="0066CC"/>
    <a:srgbClr val="3333FF"/>
    <a:srgbClr val="000066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F0EDED4-E016-40ED-B835-87F20E9251E3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02ACA3E-5AD6-4149-8C0F-F86C9A57D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9513933-3DCF-4362-B492-9A5D14A93152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84E2E-E094-4948-AD19-39F31E532BE0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35CC9-F176-4E19-B97F-80266131F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B4E21-0E73-43F0-9ADD-D9D0B6DC977B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EA1DA-143C-429A-8054-29C8740CD0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C27AF-D8DE-40DD-A9F1-228242DCE69D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AD268-8324-4E68-A43F-4EF230BB90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AE609-86CF-44AC-83DE-FCC11A2164C5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78567-1126-4682-A71B-2FCA6583B3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60167-5019-47BB-B7E2-34C952C49EF1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C8529-BD03-45DE-8CDB-4681F787C9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1CE15-8A48-4FD1-9768-845A93119520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EB430-BBD0-47EA-ACF4-90107E5A51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AA03B-E7E9-4F44-91EA-1FAD5C535388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56978-B48D-4F9C-BDEC-0D68CD7262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0C6C4-D7CD-4F89-983D-DAB82F92D509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4B8FB-123C-46AF-A065-AF491BB1CF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62348-C1A8-4D30-9D98-BAB2B9EAFFE6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BA51B-5B13-4355-A3C5-8C05BB9D08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7B334-4520-4216-A65A-25CF5F293F18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6603-200D-469A-8136-D6D2C99DAC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41250-6FCE-4128-BCDC-79A75662EDE0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C5A16-C57D-454E-945A-18296A2353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D63EDAC-36B9-4F24-B0E3-940D042D16CE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E88F623-E532-4398-894A-71E2289E24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novate.ru/files/u4755/unusual-medicine-11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vate.ru/files/u4755/unusual-medicine-3.jpg" TargetMode="External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novate.ru/files/u4755/unusual-medicine-8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novate.ru/files/u4755/unusual-medicine-8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novate.ru/files/u4755/unusual-medicine-9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novate.ru/files/u4755/unusual-medicine-7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14875" y="357188"/>
            <a:ext cx="4572000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ОБОУ СПО «Курский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базовый медицинский колледж»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57813" y="1428750"/>
            <a:ext cx="3429000" cy="15001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«Человек и информационная среда»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857875" y="3071810"/>
            <a:ext cx="3000375" cy="10715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Выполнила студентка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к 2 гр. специальности «Сестринское дело»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Потаскаева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А.И.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000750" y="4286250"/>
            <a:ext cx="2857500" cy="1285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00750" y="5572125"/>
            <a:ext cx="1928813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Курск 2016г.</a:t>
            </a: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14488"/>
            <a:ext cx="5076825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innerShdw blurRad="63500" dist="50800">
              <a:prstClr val="black">
                <a:alpha val="50000"/>
              </a:prstClr>
            </a:innerShdw>
            <a:reflection blurRad="6350" stA="50000" endA="300" endPos="55000" dir="5400000" sy="-100000" algn="bl" rotWithShape="0"/>
          </a:effectLst>
          <a:scene3d>
            <a:camera prst="perspectiveHeroicExtremeRightFacing"/>
            <a:lightRig rig="threePt" dir="t"/>
          </a:scene3d>
          <a:sp3d>
            <a:bevelT prst="angle"/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150"/>
                            </p:stCondLst>
                            <p:childTnLst>
                              <p:par>
                                <p:cTn id="28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92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92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192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192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650"/>
                            </p:stCondLst>
                            <p:childTnLst>
                              <p:par>
                                <p:cTn id="3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Робот-хирург Da Vinci">
            <a:hlinkClick r:id="rId2" tooltip="&quot;Робот-хирург Da Vinci&quot;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214554"/>
            <a:ext cx="376465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isometricOffAxis1Right"/>
            <a:lightRig rig="threePt" dir="t"/>
          </a:scene3d>
          <a:sp3d>
            <a:bevelT w="165100" prst="coolSlant"/>
          </a:sp3d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143000" y="357188"/>
            <a:ext cx="6858000" cy="785812"/>
          </a:xfrm>
          <a:prstGeom prst="rect">
            <a:avLst/>
          </a:prstGeom>
          <a:solidFill>
            <a:srgbClr val="0066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r>
              <a:rPr lang="ru-RU" sz="3600" b="1" cap="all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Технологии     будущего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429125" y="1857375"/>
            <a:ext cx="4500563" cy="4572000"/>
          </a:xfrm>
          <a:prstGeom prst="round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ru-RU" sz="2000" b="1" cap="all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u="sng" cap="all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Робот - хирург</a:t>
            </a:r>
          </a:p>
          <a:p>
            <a:pPr>
              <a:lnSpc>
                <a:spcPct val="150000"/>
              </a:lnSpc>
              <a:defRPr/>
            </a:pP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Vinci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 - робот, выполняющий                                          сложные медицинские операции под управлением человека при помощи пульта. Этот сложный  механизм позволит автоматизировать процессы и проводить максимально точно и уверенно манипуляции.</a:t>
            </a: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ChangeArrowheads="1"/>
          </p:cNvSpPr>
          <p:nvPr/>
        </p:nvSpPr>
        <p:spPr bwMode="auto">
          <a:xfrm>
            <a:off x="179388" y="1857375"/>
            <a:ext cx="4537075" cy="4429125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1571625" y="-142875"/>
            <a:ext cx="6057900" cy="11430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Технологии будущего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214313" y="571500"/>
            <a:ext cx="4643437" cy="6143625"/>
          </a:xfrm>
        </p:spPr>
        <p:txBody>
          <a:bodyPr rtlCol="0" anchor="b">
            <a:normAutofit fontScale="625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5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Lab-on-DVD</a:t>
            </a:r>
            <a:r>
              <a:rPr lang="ru-RU" sz="45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медицинская лаборатория на основе DVD</a:t>
            </a:r>
            <a:endParaRPr lang="ru-RU" sz="45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Обычный DVD-проигрыватель превращается в универсальную медицинскую лабораторию. </a:t>
            </a: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Лазер для считывания диска </a:t>
            </a: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можно использовать для:</a:t>
            </a: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анализа крови на разные составляющие, </a:t>
            </a: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проверки ДНК, </a:t>
            </a: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Arial" pitchFamily="34" charset="0"/>
              <a:buBlip>
                <a:blip r:embed="rId2"/>
              </a:buBlip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поиска вируса иммунодефицита </a:t>
            </a:r>
          </a:p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Lab-on-DVD – медицинская лаборатория на основе DVD">
            <a:hlinkClick r:id="rId3" tooltip="&quot;Lab-on-DVD – медицинская лаборатория на основе DVD&quot;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38128" y="2214554"/>
            <a:ext cx="4405872" cy="364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OffAxis2Left"/>
            <a:lightRig rig="threePt" dir="t"/>
          </a:scene3d>
          <a:sp3d>
            <a:bevelT w="139700" prst="cross"/>
          </a:sp3d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Электронное белье Smart-E-Pants">
            <a:hlinkClick r:id="rId2" tooltip="&quot;Электронное белье Smart-E-Pants&quot;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01500">
            <a:off x="4991446" y="3471403"/>
            <a:ext cx="3878791" cy="322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perspectiveRelaxed">
              <a:rot lat="19800000" lon="0" rev="0"/>
            </a:camera>
            <a:lightRig rig="threePt" dir="t"/>
          </a:scene3d>
          <a:sp3d>
            <a:bevelT w="139700" h="139700" prst="divot"/>
          </a:sp3d>
        </p:spPr>
      </p:pic>
      <p:pic>
        <p:nvPicPr>
          <p:cNvPr id="11266" name="Picture 2" descr="Картинки по запросу Электронное белье Smart-E-Pant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345208">
            <a:off x="4863520" y="1645222"/>
            <a:ext cx="4000500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Left"/>
            <a:lightRig rig="threePt" dir="t"/>
          </a:scene3d>
          <a:sp3d>
            <a:bevelT w="114300" prst="artDeco"/>
          </a:sp3d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071563" y="500063"/>
            <a:ext cx="6858000" cy="785812"/>
          </a:xfrm>
          <a:prstGeom prst="rect">
            <a:avLst/>
          </a:prstGeom>
          <a:solidFill>
            <a:srgbClr val="0066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r>
              <a:rPr lang="ru-RU" sz="3600" b="1" cap="all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Технологии     будущего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4313" y="1928813"/>
            <a:ext cx="4500562" cy="4572000"/>
          </a:xfrm>
          <a:prstGeom prst="round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ru-RU" sz="2000" b="1" cap="all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u="sng" cap="all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Электронное    белье</a:t>
            </a:r>
          </a:p>
          <a:p>
            <a:pPr>
              <a:lnSpc>
                <a:spcPct val="150000"/>
              </a:lnSpc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Создано для лежачих больных, у которых есть риск возникновения пролежней.</a:t>
            </a:r>
          </a:p>
          <a:p>
            <a:pPr>
              <a:lnSpc>
                <a:spcPct val="150000"/>
              </a:lnSpc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Каждые 10 минут оно посылает импульс, который заставит мышцу сократится и не важно, что эта часть тела  у человека давно парализована.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Электронное белье Smart-E-Pants">
            <a:hlinkClick r:id="rId2" tooltip="&quot;Электронное белье Smart-E-Pants&quot;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01500">
            <a:off x="4991446" y="3471403"/>
            <a:ext cx="3878791" cy="322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perspectiveRelaxed">
              <a:rot lat="19800000" lon="0" rev="0"/>
            </a:camera>
            <a:lightRig rig="threePt" dir="t"/>
          </a:scene3d>
          <a:sp3d>
            <a:bevelT w="139700" h="139700" prst="divot"/>
          </a:sp3d>
        </p:spPr>
      </p:pic>
      <p:pic>
        <p:nvPicPr>
          <p:cNvPr id="11266" name="Picture 2" descr="Картинки по запросу Электронное белье Smart-E-Pant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345208">
            <a:off x="4863520" y="1645222"/>
            <a:ext cx="4000500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Left"/>
            <a:lightRig rig="threePt" dir="t"/>
          </a:scene3d>
          <a:sp3d>
            <a:bevelT w="114300" prst="artDeco"/>
          </a:sp3d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071563" y="500063"/>
            <a:ext cx="6858000" cy="785812"/>
          </a:xfrm>
          <a:prstGeom prst="rect">
            <a:avLst/>
          </a:prstGeom>
          <a:solidFill>
            <a:srgbClr val="0066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r>
              <a:rPr lang="ru-RU" sz="3600" b="1" cap="all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Технологии     будущего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4313" y="1928813"/>
            <a:ext cx="4500562" cy="4572000"/>
          </a:xfrm>
          <a:prstGeom prst="round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ru-RU" sz="2000" b="1" cap="all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u="sng" cap="all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Электронное    белье</a:t>
            </a:r>
          </a:p>
          <a:p>
            <a:pPr>
              <a:lnSpc>
                <a:spcPct val="150000"/>
              </a:lnSpc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Создано для лежачих больных, у которых есть риск возникновения пролежней.</a:t>
            </a:r>
          </a:p>
          <a:p>
            <a:pPr>
              <a:lnSpc>
                <a:spcPct val="150000"/>
              </a:lnSpc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Каждые 10 минут оно посылает импульс, который заставит мышцу сократится и не важно, что эта часть тела  у человека давно парализована.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имплант мозг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42908" y="1928802"/>
            <a:ext cx="5163930" cy="38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ContrastingRightFacing"/>
            <a:lightRig rig="threePt" dir="t"/>
          </a:scene3d>
          <a:sp3d>
            <a:bevelT w="165100" prst="coolSlant"/>
          </a:sp3d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071563" y="500063"/>
            <a:ext cx="6858000" cy="785812"/>
          </a:xfrm>
          <a:prstGeom prst="rect">
            <a:avLst/>
          </a:prstGeom>
          <a:solidFill>
            <a:srgbClr val="0066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r>
              <a:rPr lang="ru-RU" sz="3600" b="1" cap="all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Технологии     будущего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429125" y="1857375"/>
            <a:ext cx="4500563" cy="4572000"/>
          </a:xfrm>
          <a:prstGeom prst="round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ru-RU" sz="2000" b="1" u="sng" cap="all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Мозговой  </a:t>
            </a:r>
            <a:r>
              <a:rPr lang="ru-RU" sz="2000" b="1" u="sng" cap="all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u="sng" cap="all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наноимплант</a:t>
            </a:r>
            <a:endParaRPr lang="ru-RU" sz="2000" b="1" u="sng" cap="all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лечения болезней, приводящих к параличу.</a:t>
            </a:r>
          </a:p>
          <a:p>
            <a:pPr>
              <a:lnSpc>
                <a:spcPct val="150000"/>
              </a:lnSpc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Электронное устройство, к которому в дальнейшем можно будет подключать 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наноустройства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lnSpc>
                <a:spcPct val="150000"/>
              </a:lnSpc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после введения его в мозг пациента.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313" y="1357313"/>
            <a:ext cx="6215062" cy="39290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357438" y="2500313"/>
            <a:ext cx="4071937" cy="2143125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Современное информационное пространство</a:t>
            </a:r>
          </a:p>
        </p:txBody>
      </p:sp>
      <p:pic>
        <p:nvPicPr>
          <p:cNvPr id="3" name="Рисунок 2" descr="Картинки по запросу электронная таблетк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1500174"/>
            <a:ext cx="23812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4" name="Рисунок 3" descr="Картинки по запросу виртуальный музей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500174"/>
            <a:ext cx="2383200" cy="238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5" name="Рисунок 4" descr="Похожее изображение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4286256"/>
            <a:ext cx="2383200" cy="238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6" name="Рисунок 5" descr="Картинки по запросу гос услуги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428604"/>
            <a:ext cx="2383200" cy="238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7" name="Рисунок 6" descr="Картинки по запросу гос услуги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4414" y="4286256"/>
            <a:ext cx="2383200" cy="238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amdtelemedicine.com/telemedicine-resources/images/school-basedtelemedicineapp_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786190"/>
            <a:ext cx="3571900" cy="2787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ight"/>
            <a:lightRig rig="threePt" dir="t"/>
          </a:scene3d>
          <a:sp3d>
            <a:bevelT w="165100" prst="coolSlant"/>
          </a:sp3d>
        </p:spPr>
      </p:pic>
      <p:sp>
        <p:nvSpPr>
          <p:cNvPr id="4099" name="AutoShape 4" descr="https://tapoc.trbo.yandex.net/tapoc_secure_proxy/92b53a800a0a80d9d9aef4fa2dda9607?url=https%3A%2F%2Fregnum.ru%2Fuploads%2Fpictures%2Fnews%2F2015%2F10%2F20%2Fregnum_picture_1445330416_big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0" name="AutoShape 6" descr="https://tapoc.trbo.yandex.net/tapoc_secure_proxy/92b53a800a0a80d9d9aef4fa2dda9607?url=https%3A%2F%2Fregnum.ru%2Fuploads%2Fpictures%2Fnews%2F2015%2F10%2F20%2Fregnum_picture_1445330416_big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9944" name="Picture 8" descr="https://tapoc.trbo.yandex.net/tapoc_secure_proxy/334fd11b108812fa75d7ce6d7cb5f467?url=http%3A%2F%2Finfocom.uz%2Fwp-content%2Ffiles%2Fuploads%2Ftel_3_2_2007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786190"/>
            <a:ext cx="3571200" cy="2786082"/>
          </a:xfrm>
          <a:prstGeom prst="rect">
            <a:avLst/>
          </a:prstGeom>
          <a:noFill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perspectiveLeft"/>
            <a:lightRig rig="threePt" dir="t"/>
          </a:scene3d>
          <a:sp3d>
            <a:bevelT w="165100" prst="coolSlant"/>
          </a:sp3d>
        </p:spPr>
      </p:pic>
      <p:sp>
        <p:nvSpPr>
          <p:cNvPr id="11" name="Скругленный прямоугольник 10"/>
          <p:cNvSpPr/>
          <p:nvPr/>
        </p:nvSpPr>
        <p:spPr>
          <a:xfrm>
            <a:off x="214313" y="714375"/>
            <a:ext cx="9144000" cy="1143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Телемедицина –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дистанционное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консультирование</a:t>
            </a:r>
          </a:p>
          <a:p>
            <a:pPr algn="ctr">
              <a:defRPr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7188" y="2643188"/>
            <a:ext cx="4071937" cy="1143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Врач-пациент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929188" y="2643188"/>
            <a:ext cx="4071937" cy="1143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Врач-врач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500063" y="714375"/>
            <a:ext cx="8072437" cy="928688"/>
          </a:xfrm>
          <a:prstGeom prst="rect">
            <a:avLst/>
          </a:prstGeom>
          <a:solidFill>
            <a:srgbClr val="0066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r>
              <a:rPr lang="ru-RU" sz="3600" b="1" cap="all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Технологии     моего    города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2" descr="http://sovets.net/photos/uploads/120/9171094-5diagnostika-sinusoidalnoy-aritmii-vyiyavlenie-otkloneniy-na-ek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214686"/>
            <a:ext cx="6643734" cy="34064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Below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428625" y="714375"/>
            <a:ext cx="8072438" cy="928688"/>
          </a:xfrm>
          <a:prstGeom prst="rect">
            <a:avLst/>
          </a:prstGeom>
          <a:solidFill>
            <a:srgbClr val="0066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r>
              <a:rPr lang="ru-RU" sz="3600" b="1" cap="all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Технологии     моего    города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00188" y="1357313"/>
            <a:ext cx="6429375" cy="164306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Высокотехнологичное оборудование  ЛПУ г.Курска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643314"/>
            <a:ext cx="6000792" cy="2945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  <a:softEdge rad="635000"/>
          </a:effectLst>
          <a:scene3d>
            <a:camera prst="perspectiveHeroicExtremeLeftFacing"/>
            <a:lightRig rig="threePt" dir="t"/>
          </a:scene3d>
          <a:sp3d>
            <a:bevelT prst="angle"/>
          </a:sp3d>
        </p:spPr>
      </p:pic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500063" y="714375"/>
            <a:ext cx="8072437" cy="928688"/>
          </a:xfrm>
          <a:prstGeom prst="rect">
            <a:avLst/>
          </a:prstGeom>
          <a:solidFill>
            <a:srgbClr val="0066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r>
              <a:rPr lang="ru-RU" sz="3600" b="1" cap="all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Технологии     моего    города</a:t>
            </a:r>
          </a:p>
        </p:txBody>
      </p:sp>
      <p:sp>
        <p:nvSpPr>
          <p:cNvPr id="6148" name="Прямоугольник 4"/>
          <p:cNvSpPr>
            <a:spLocks noChangeArrowheads="1"/>
          </p:cNvSpPr>
          <p:nvPr/>
        </p:nvSpPr>
        <p:spPr bwMode="auto">
          <a:xfrm>
            <a:off x="428625" y="2214563"/>
            <a:ext cx="807243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Times New Roman" pitchFamily="18" charset="0"/>
                <a:cs typeface="Times New Roman" pitchFamily="18" charset="0"/>
              </a:rPr>
              <a:t>Высокотехнологичное</a:t>
            </a:r>
          </a:p>
          <a:p>
            <a:pPr algn="ctr"/>
            <a:r>
              <a:rPr lang="ru-RU" sz="3200">
                <a:latin typeface="Times New Roman" pitchFamily="18" charset="0"/>
                <a:cs typeface="Times New Roman" pitchFamily="18" charset="0"/>
              </a:rPr>
              <a:t> оборудование  ЛПУ г.Курска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2" descr="http://www.infoportal.pp.ua/_nw/64/71499985.jpg"/>
          <p:cNvPicPr>
            <a:picLocks noChangeAspect="1" noChangeArrowheads="1"/>
          </p:cNvPicPr>
          <p:nvPr/>
        </p:nvPicPr>
        <p:blipFill>
          <a:blip r:embed="rId2">
            <a:lum bright="2000"/>
          </a:blip>
          <a:srcRect/>
          <a:stretch>
            <a:fillRect/>
          </a:stretch>
        </p:blipFill>
        <p:spPr bwMode="auto">
          <a:xfrm>
            <a:off x="4786314" y="2428868"/>
            <a:ext cx="373804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6350" stA="50000" endA="300" endPos="55000" dir="5400000" sy="-100000" algn="bl" rotWithShape="0"/>
          </a:effectLst>
          <a:scene3d>
            <a:camera prst="isometricLeftDown">
              <a:rot lat="896495" lon="1510527" rev="80268"/>
            </a:camera>
            <a:lightRig rig="threePt" dir="t"/>
          </a:scene3d>
          <a:sp3d>
            <a:bevelT w="165100" prst="coolSlant"/>
          </a:sp3d>
        </p:spPr>
      </p:pic>
      <p:pic>
        <p:nvPicPr>
          <p:cNvPr id="12294" name="Picture 8" descr="http://zdorov-vrn.ru/wp-content/uploads/2015/10/6c18495dcd00e667c5d9a9907d106f7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3116"/>
            <a:ext cx="4000496" cy="2845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 w="139700" h="139700" prst="divot"/>
          </a:sp3d>
        </p:spPr>
      </p:pic>
      <p:pic>
        <p:nvPicPr>
          <p:cNvPr id="12292" name="Picture 6" descr="https://okbhmao.ru/sites/default/files/files/news-image/IMG_308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4071942"/>
            <a:ext cx="3929090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000" dir="5400000" sy="-100000" algn="bl" rotWithShape="0"/>
          </a:effectLst>
          <a:scene3d>
            <a:camera prst="perspectiveRelaxedModerately">
              <a:rot lat="19800000" lon="0" rev="0"/>
            </a:camera>
            <a:lightRig rig="threePt" dir="t"/>
          </a:scene3d>
          <a:sp3d>
            <a:bevelT w="152400" h="50800" prst="softRound"/>
          </a:sp3d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00034" y="357166"/>
            <a:ext cx="8072437" cy="928688"/>
          </a:xfrm>
          <a:prstGeom prst="rect">
            <a:avLst/>
          </a:prstGeom>
          <a:solidFill>
            <a:srgbClr val="0066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r>
              <a:rPr lang="ru-RU" sz="3600" b="1" cap="all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Технологии     моего    города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AutoShape 6" descr="Картинки по запросу задыхающийся челове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200" name="Picture 8" descr="https://tapoc.trbo.yandex.net/tapoc_secure_proxy/dd5fe114fe3ac1b2b4500eb3371611a7?url=http%3A%2F%2Fwww.childrenspace.by%2Fimages%2Ffoto%2F40%2F%25D1%2582%25D1%2580%25D0%25B0%25D1%2585%25D0%25B5%25D0%25BE%25D1%2581%25D1%2582%25D0%25BE%25D0%25BC%25D0%25B0%2520%2520%25D0%25BA%25D1%2580%25D1%2583%25D0%25BF%25D0%25BD%25D1%258B%25D0%25BC%2520%2520%25D0%25BF%25D0%25BB%25D0%25B0%25D0%25BD%25D0%25BE%25D0%25B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4037967" cy="285752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isometricOffAxis1Right"/>
            <a:lightRig rig="threePt" dir="t"/>
          </a:scene3d>
          <a:sp3d prstMaterial="metal">
            <a:bevelT prst="convex"/>
            <a:bevelB w="114300" prst="hardEdge"/>
          </a:sp3d>
        </p:spPr>
      </p:pic>
      <p:pic>
        <p:nvPicPr>
          <p:cNvPr id="8199" name="Picture 10" descr="https://tapoc.trbo.yandex.net/tapoc_secure_proxy/7af93958b092e7a704661cae0496547a?url=http%3A%2F%2Fpngimg.com%2Fupload%2Fsyringe_PNG1238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4000500"/>
            <a:ext cx="2425700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4643437" y="1857364"/>
            <a:ext cx="4500563" cy="4643470"/>
          </a:xfrm>
          <a:prstGeom prst="round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ru-RU" sz="2000" b="1" cap="all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000" b="1" cap="all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2400" b="1" u="sng" cap="all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Жизнь без воздуха</a:t>
            </a:r>
            <a:r>
              <a:rPr lang="en-US" sz="2400" u="sng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u="sng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Одна инъекция – и в течении получаса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выш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организм был обеспечен кислородом.</a:t>
            </a:r>
          </a:p>
          <a:p>
            <a:pPr>
              <a:lnSpc>
                <a:spcPct val="150000"/>
              </a:lnSpc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позволит избавиться от процедуры трахеотомии и будет весьма полезно в медицине катастроф и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военно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полевыой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хирургии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213293" y="906433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143000" y="357188"/>
            <a:ext cx="6858000" cy="785812"/>
          </a:xfrm>
          <a:prstGeom prst="rect">
            <a:avLst/>
          </a:prstGeom>
          <a:solidFill>
            <a:srgbClr val="0066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r>
              <a:rPr lang="ru-RU" sz="3600" b="1" cap="all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Технологии     будущего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O2amp – очки, через которые можно увидеть настроение или болезнь">
            <a:hlinkClick r:id="rId2" tooltip="&quot;O2amp – очки, через которые можно увидеть настроение или болезнь&quot;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00240"/>
            <a:ext cx="4714876" cy="412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ContrastingRightFacing"/>
            <a:lightRig rig="threePt" dir="t"/>
          </a:scene3d>
          <a:sp3d>
            <a:bevelT w="165100" prst="coolSlant"/>
          </a:sp3d>
        </p:spPr>
      </p:pic>
      <p:sp>
        <p:nvSpPr>
          <p:cNvPr id="9" name="Скругленный прямоугольник 8"/>
          <p:cNvSpPr/>
          <p:nvPr/>
        </p:nvSpPr>
        <p:spPr>
          <a:xfrm>
            <a:off x="4500562" y="1857364"/>
            <a:ext cx="4500563" cy="4572000"/>
          </a:xfrm>
          <a:prstGeom prst="round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ru-RU" sz="2000" b="1" cap="all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000" b="1" cap="all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2000" b="1" u="sng" cap="all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очки </a:t>
            </a:r>
            <a:r>
              <a:rPr lang="en-US" sz="2000" b="1" u="sng" cap="all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000" b="1" u="sng" cap="all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u="sng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u="sng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amp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определяют</a:t>
            </a:r>
          </a:p>
          <a:p>
            <a:pPr>
              <a:lnSpc>
                <a:spcPct val="150000"/>
              </a:lnSpc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Насыщение крови кислородом,</a:t>
            </a:r>
          </a:p>
          <a:p>
            <a:pPr>
              <a:lnSpc>
                <a:spcPct val="150000"/>
              </a:lnSpc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Концентрацию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гемоглабина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крови</a:t>
            </a:r>
          </a:p>
          <a:p>
            <a:pPr>
              <a:lnSpc>
                <a:spcPct val="150000"/>
              </a:lnSpc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Частоту сердцебиения</a:t>
            </a:r>
          </a:p>
          <a:p>
            <a:pPr>
              <a:lnSpc>
                <a:spcPct val="150000"/>
              </a:lnSpc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Они так же помогут найти:</a:t>
            </a:r>
          </a:p>
          <a:p>
            <a:pPr>
              <a:lnSpc>
                <a:spcPct val="150000"/>
              </a:lnSpc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Вены под кожей</a:t>
            </a:r>
          </a:p>
          <a:p>
            <a:pPr>
              <a:lnSpc>
                <a:spcPct val="150000"/>
              </a:lnSpc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Выявить внутренние и поверхностные травмы</a:t>
            </a:r>
          </a:p>
          <a:p>
            <a:pPr>
              <a:lnSpc>
                <a:spcPct val="150000"/>
              </a:lnSpc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Выявят виды болезней.</a:t>
            </a:r>
          </a:p>
          <a:p>
            <a:pPr>
              <a:lnSpc>
                <a:spcPct val="150000"/>
              </a:lnSpc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143000" y="357188"/>
            <a:ext cx="6858000" cy="785812"/>
          </a:xfrm>
          <a:prstGeom prst="rect">
            <a:avLst/>
          </a:prstGeom>
          <a:solidFill>
            <a:srgbClr val="0066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r>
              <a:rPr lang="ru-RU" sz="3600" b="1" cap="all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Технологии     будущего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4"/>
          <p:cNvSpPr txBox="1">
            <a:spLocks/>
          </p:cNvSpPr>
          <p:nvPr/>
        </p:nvSpPr>
        <p:spPr bwMode="auto">
          <a:xfrm>
            <a:off x="1547813" y="-171450"/>
            <a:ext cx="60579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36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143000" y="357188"/>
            <a:ext cx="6858000" cy="785812"/>
          </a:xfrm>
          <a:prstGeom prst="rect">
            <a:avLst/>
          </a:prstGeom>
          <a:solidFill>
            <a:srgbClr val="0066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r>
              <a:rPr lang="ru-RU" sz="3600" b="1" cap="all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Технологии     будущего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7158" y="2143116"/>
            <a:ext cx="4143374" cy="4357697"/>
          </a:xfrm>
          <a:prstGeom prst="round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ru-RU" sz="2400" b="1" cap="all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cap="all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400" b="1" u="sng" cap="all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b="1" u="sng" cap="all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-принтеры</a:t>
            </a:r>
          </a:p>
          <a:p>
            <a:pPr>
              <a:lnSpc>
                <a:spcPct val="150000"/>
              </a:lnSpc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принтеры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применяют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медицине, создавая 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помощью  этих технологий протезы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импланты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заменяющие ампутированные части тела.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Трехмерная печать имплантатов">
            <a:hlinkClick r:id="rId2" tooltip="&quot;Трехмерная печать имплантатов&quot;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021" y="2428868"/>
            <a:ext cx="4876979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perspectiveHeroicExtremeLeftFacing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хнологии">
  <a:themeElements>
    <a:clrScheme name="Другая 2">
      <a:dk1>
        <a:srgbClr val="FFFFFF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Технологии</Template>
  <TotalTime>523</TotalTime>
  <Words>324</Words>
  <Application>Microsoft Office PowerPoint</Application>
  <PresentationFormat>Экран (4:3)</PresentationFormat>
  <Paragraphs>72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Технологии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Технологии будущего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ОБОУ СПО КБМК</dc:creator>
  <cp:lastModifiedBy>ОБОУ СПО КБМК</cp:lastModifiedBy>
  <cp:revision>68</cp:revision>
  <dcterms:created xsi:type="dcterms:W3CDTF">2016-12-08T05:18:12Z</dcterms:created>
  <dcterms:modified xsi:type="dcterms:W3CDTF">2017-09-13T04:10:14Z</dcterms:modified>
</cp:coreProperties>
</file>