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70" r:id="rId4"/>
    <p:sldId id="272" r:id="rId5"/>
    <p:sldId id="260" r:id="rId6"/>
    <p:sldId id="259" r:id="rId7"/>
    <p:sldId id="269" r:id="rId8"/>
    <p:sldId id="268" r:id="rId9"/>
    <p:sldId id="267" r:id="rId10"/>
    <p:sldId id="25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3366FF"/>
    <a:srgbClr val="FF0000"/>
    <a:srgbClr val="2E06C0"/>
    <a:srgbClr val="FF66FF"/>
    <a:srgbClr val="EEEE4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66" autoAdjust="0"/>
    <p:restoredTop sz="96472" autoAdjust="0"/>
  </p:normalViewPr>
  <p:slideViewPr>
    <p:cSldViewPr snapToGrid="0">
      <p:cViewPr varScale="1">
        <p:scale>
          <a:sx n="84" d="100"/>
          <a:sy n="84" d="100"/>
        </p:scale>
        <p:origin x="3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74B69-3E6A-41A6-A2A3-A8CE44D47071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54AAB-8558-43CA-BA60-3C836509B4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7247C-4649-4453-AF17-962EF262FE59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C72F0-D067-4EE3-8DAC-7E6D0546EE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0FD5A-9BAB-4733-A1F5-9F1B52164352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6C32E-B725-4EBB-98E7-10B5391418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3012-AF1B-466B-96BD-608F562304D6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F0B6A-C098-451E-AAF4-6E5C8EE8A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3C25D-B9A6-4B99-8C34-44C653AE2D85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E62C-CA8F-44A4-9838-2BC798683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2FDFC-88F4-4EDA-8F1E-EAA6C3C25C50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2A203-19AA-4A2F-8C31-2F65C45358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0E8D0-1A1B-4134-A6F8-E02137D0F23F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7F729-3C45-40C7-9252-DDA029CA8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808B4-84F9-4C00-9AE1-3B05E995214C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31C75-2348-401C-ACCF-E94842204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EEBC8-4874-4DC6-A923-FD59DF00B0B6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685F0-9A18-457C-B8A7-0AF61D594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31F14-9E8C-488D-841E-87437DD60D8F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0E6B9-1AB0-4BAD-A47F-83A7E81692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536F7-4085-45DC-A874-6954342E5EFB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3CAFE-A491-4118-B6A4-8B695EC7BA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2F295A-1AC9-4A4E-BC6F-8E63C9DD84ED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BF5224-0244-4F0C-8D00-0F2B5933A3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3235325" y="2540000"/>
            <a:ext cx="367823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Calibri Light"/>
              <a:buNone/>
            </a:pPr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13319" name="Picture 7" descr="9d2615946c6502b8a624097641cc79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5750" y="614363"/>
            <a:ext cx="4565650" cy="534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09563" y="0"/>
            <a:ext cx="857408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b="1">
                <a:solidFill>
                  <a:srgbClr val="2F5597"/>
                </a:solidFill>
                <a:latin typeface="Calibri" pitchFamily="34" charset="0"/>
              </a:rPr>
              <a:t>          </a:t>
            </a:r>
          </a:p>
          <a:p>
            <a:r>
              <a:rPr lang="en-US" sz="5400" b="1">
                <a:solidFill>
                  <a:srgbClr val="2F5597"/>
                </a:solidFill>
                <a:latin typeface="Calibri" pitchFamily="34" charset="0"/>
              </a:rPr>
              <a:t>     </a:t>
            </a:r>
            <a:r>
              <a:rPr lang="en-US" sz="4800" b="1">
                <a:solidFill>
                  <a:srgbClr val="2E06C0"/>
                </a:solidFill>
                <a:latin typeface="Times New Roman" pitchFamily="18" charset="0"/>
              </a:rPr>
              <a:t>Eine Reise</a:t>
            </a:r>
          </a:p>
          <a:p>
            <a:r>
              <a:rPr lang="en-US" sz="4800" b="1">
                <a:solidFill>
                  <a:srgbClr val="2E06C0"/>
                </a:solidFill>
                <a:latin typeface="Times New Roman" pitchFamily="18" charset="0"/>
              </a:rPr>
              <a:t>           durch </a:t>
            </a:r>
          </a:p>
          <a:p>
            <a:r>
              <a:rPr lang="en-US" sz="4800" b="1">
                <a:solidFill>
                  <a:srgbClr val="2E06C0"/>
                </a:solidFill>
                <a:latin typeface="Times New Roman" pitchFamily="18" charset="0"/>
              </a:rPr>
              <a:t>   Deutschland</a:t>
            </a:r>
            <a:endParaRPr lang="ru-RU" sz="4800">
              <a:solidFill>
                <a:srgbClr val="2E06C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0" name="Picture 2" descr="Goethe_(Stieler_1828)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393700" y="638175"/>
            <a:ext cx="3200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WordArt 3"/>
          <p:cNvSpPr>
            <a:spLocks noChangeArrowheads="1" noChangeShapeType="1" noTextEdit="1"/>
          </p:cNvSpPr>
          <p:nvPr/>
        </p:nvSpPr>
        <p:spPr bwMode="auto">
          <a:xfrm>
            <a:off x="4038600" y="1447800"/>
            <a:ext cx="4724400" cy="3429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b="1" kern="10" spc="48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Monotype Corsiva"/>
              </a:rPr>
              <a:t>Die beste Bildung </a:t>
            </a:r>
          </a:p>
          <a:p>
            <a:pPr algn="ctr"/>
            <a:r>
              <a:rPr lang="en-US" sz="2400" b="1" kern="10" spc="48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Monotype Corsiva"/>
              </a:rPr>
              <a:t>findet ein kluger Mensch </a:t>
            </a:r>
          </a:p>
          <a:p>
            <a:pPr algn="ctr"/>
            <a:r>
              <a:rPr lang="en-US" sz="2400" b="1" kern="10" spc="48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Monotype Corsiva"/>
              </a:rPr>
              <a:t>auf Reisen</a:t>
            </a:r>
          </a:p>
          <a:p>
            <a:pPr algn="ctr"/>
            <a:r>
              <a:rPr lang="en-US" sz="2400" b="1" kern="10" spc="48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Monotype Corsiva"/>
              </a:rPr>
              <a:t>      </a:t>
            </a:r>
            <a:endParaRPr lang="ru-RU" sz="2400" b="1" kern="10" spc="48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Monotype Corsiva"/>
            </a:endParaRPr>
          </a:p>
        </p:txBody>
      </p:sp>
      <p:sp>
        <p:nvSpPr>
          <p:cNvPr id="63492" name="WordArt 4"/>
          <p:cNvSpPr>
            <a:spLocks noChangeArrowheads="1" noChangeShapeType="1" noTextEdit="1"/>
          </p:cNvSpPr>
          <p:nvPr/>
        </p:nvSpPr>
        <p:spPr bwMode="auto">
          <a:xfrm>
            <a:off x="5338763" y="4545013"/>
            <a:ext cx="2990850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Monotype Corsiva"/>
              </a:rPr>
              <a:t>Johann Wolfgang von Goethe</a:t>
            </a:r>
            <a:endParaRPr lang="ru-RU" sz="24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Monotype Corsi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animBg="1"/>
      <p:bldP spid="6349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8113" y="936625"/>
            <a:ext cx="7092950" cy="923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Название презентации</a:t>
            </a:r>
            <a:endParaRPr lang="ru-RU" sz="5400" dirty="0">
              <a:solidFill>
                <a:schemeClr val="accent5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3235325" y="2540000"/>
            <a:ext cx="3678238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Calibri Light"/>
              <a:buAutoNum type="arabicParenR"/>
            </a:pPr>
            <a:r>
              <a:rPr lang="ru-RU">
                <a:latin typeface="Calibri" pitchFamily="34" charset="0"/>
                <a:cs typeface="Times New Roman" pitchFamily="18" charset="0"/>
              </a:rPr>
              <a:t>пункт первый презентации</a:t>
            </a:r>
          </a:p>
          <a:p>
            <a:pPr marL="342900" indent="-342900">
              <a:lnSpc>
                <a:spcPct val="150000"/>
              </a:lnSpc>
              <a:buFont typeface="Calibri Light"/>
              <a:buAutoNum type="arabicParenR"/>
            </a:pPr>
            <a:r>
              <a:rPr lang="ru-RU">
                <a:latin typeface="Calibri" pitchFamily="34" charset="0"/>
                <a:cs typeface="Times New Roman" pitchFamily="18" charset="0"/>
              </a:rPr>
              <a:t>пункт второй презентации</a:t>
            </a:r>
          </a:p>
          <a:p>
            <a:pPr marL="342900" indent="-342900">
              <a:lnSpc>
                <a:spcPct val="150000"/>
              </a:lnSpc>
              <a:buFont typeface="Calibri Light"/>
              <a:buAutoNum type="arabicParenR"/>
            </a:pPr>
            <a:r>
              <a:rPr lang="ru-RU">
                <a:latin typeface="Calibri" pitchFamily="34" charset="0"/>
                <a:cs typeface="Times New Roman" pitchFamily="18" charset="0"/>
              </a:rPr>
              <a:t>пункт третий презентации</a:t>
            </a:r>
          </a:p>
          <a:p>
            <a:pPr marL="342900" indent="-342900">
              <a:lnSpc>
                <a:spcPct val="150000"/>
              </a:lnSpc>
              <a:buFont typeface="Calibri Light"/>
              <a:buAutoNum type="arabicParenR"/>
            </a:pPr>
            <a:r>
              <a:rPr lang="ru-RU">
                <a:latin typeface="Calibri" pitchFamily="34" charset="0"/>
                <a:cs typeface="Times New Roman" pitchFamily="18" charset="0"/>
              </a:rPr>
              <a:t>пункт четвертый презентации</a:t>
            </a:r>
          </a:p>
          <a:p>
            <a:pPr marL="342900" indent="-342900">
              <a:lnSpc>
                <a:spcPct val="150000"/>
              </a:lnSpc>
              <a:buFont typeface="Calibri Light"/>
              <a:buAutoNum type="arabicParenR"/>
            </a:pPr>
            <a:r>
              <a:rPr lang="ru-RU">
                <a:latin typeface="Calibri" pitchFamily="34" charset="0"/>
                <a:cs typeface="Times New Roman" pitchFamily="18" charset="0"/>
              </a:rPr>
              <a:t>пункт пятый презентации</a:t>
            </a:r>
          </a:p>
        </p:txBody>
      </p:sp>
      <p:pic>
        <p:nvPicPr>
          <p:cNvPr id="14339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619" name="Group 139"/>
          <p:cNvGraphicFramePr>
            <a:graphicFrameLocks noGrp="1"/>
          </p:cNvGraphicFramePr>
          <p:nvPr/>
        </p:nvGraphicFramePr>
        <p:xfrm>
          <a:off x="2917825" y="1263650"/>
          <a:ext cx="5430838" cy="4572000"/>
        </p:xfrm>
        <a:graphic>
          <a:graphicData uri="http://schemas.openxmlformats.org/drawingml/2006/table">
            <a:tbl>
              <a:tblPr/>
              <a:tblGrid>
                <a:gridCol w="542925"/>
                <a:gridCol w="542925"/>
                <a:gridCol w="542925"/>
                <a:gridCol w="542925"/>
                <a:gridCol w="544513"/>
                <a:gridCol w="542925"/>
                <a:gridCol w="542925"/>
                <a:gridCol w="542925"/>
                <a:gridCol w="542925"/>
                <a:gridCol w="542925"/>
              </a:tblGrid>
              <a:tr h="338138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463" name="Rectangle 673"/>
          <p:cNvSpPr>
            <a:spLocks noGrp="1"/>
          </p:cNvSpPr>
          <p:nvPr>
            <p:ph type="title" idx="4294967295"/>
          </p:nvPr>
        </p:nvSpPr>
        <p:spPr>
          <a:xfrm>
            <a:off x="1160463" y="384175"/>
            <a:ext cx="7534275" cy="850900"/>
          </a:xfrm>
        </p:spPr>
        <p:txBody>
          <a:bodyPr/>
          <a:lstStyle/>
          <a:p>
            <a:r>
              <a:rPr lang="de-DE" sz="3200" b="1" smtClean="0">
                <a:solidFill>
                  <a:srgbClr val="2E06C0"/>
                </a:solidFill>
                <a:latin typeface="Times New Roman" pitchFamily="18" charset="0"/>
              </a:rPr>
              <a:t>Wie viele Städte könnt ihr hier finden?</a:t>
            </a:r>
            <a:r>
              <a:rPr lang="de-DE" sz="3200" b="1" smtClean="0">
                <a:solidFill>
                  <a:schemeClr val="hlink"/>
                </a:solidFill>
                <a:latin typeface="Times New Roman" pitchFamily="18" charset="0"/>
              </a:rPr>
              <a:t> </a:t>
            </a:r>
            <a:endParaRPr lang="ru-RU" sz="3200" b="1" smtClean="0">
              <a:solidFill>
                <a:schemeClr val="hlink"/>
              </a:solidFill>
              <a:latin typeface="Times New Roman" pitchFamily="18" charset="0"/>
            </a:endParaRPr>
          </a:p>
        </p:txBody>
      </p:sp>
      <p:sp>
        <p:nvSpPr>
          <p:cNvPr id="20609" name="Oval 129"/>
          <p:cNvSpPr>
            <a:spLocks noChangeArrowheads="1"/>
          </p:cNvSpPr>
          <p:nvPr/>
        </p:nvSpPr>
        <p:spPr bwMode="auto">
          <a:xfrm>
            <a:off x="3478213" y="1233488"/>
            <a:ext cx="4849812" cy="431800"/>
          </a:xfrm>
          <a:prstGeom prst="ellips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10" name="Oval 130"/>
          <p:cNvSpPr>
            <a:spLocks noChangeArrowheads="1"/>
          </p:cNvSpPr>
          <p:nvPr/>
        </p:nvSpPr>
        <p:spPr bwMode="auto">
          <a:xfrm>
            <a:off x="3968750" y="1763713"/>
            <a:ext cx="3257550" cy="400050"/>
          </a:xfrm>
          <a:prstGeom prst="ellips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11" name="Oval 131"/>
          <p:cNvSpPr>
            <a:spLocks noChangeArrowheads="1"/>
          </p:cNvSpPr>
          <p:nvPr/>
        </p:nvSpPr>
        <p:spPr bwMode="auto">
          <a:xfrm>
            <a:off x="3511550" y="3103563"/>
            <a:ext cx="3819525" cy="415925"/>
          </a:xfrm>
          <a:prstGeom prst="ellips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12" name="Oval 132"/>
          <p:cNvSpPr>
            <a:spLocks noChangeArrowheads="1"/>
          </p:cNvSpPr>
          <p:nvPr/>
        </p:nvSpPr>
        <p:spPr bwMode="auto">
          <a:xfrm>
            <a:off x="4589463" y="4433888"/>
            <a:ext cx="3248025" cy="473075"/>
          </a:xfrm>
          <a:prstGeom prst="ellips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13" name="Oval 133"/>
          <p:cNvSpPr>
            <a:spLocks noChangeArrowheads="1"/>
          </p:cNvSpPr>
          <p:nvPr/>
        </p:nvSpPr>
        <p:spPr bwMode="auto">
          <a:xfrm>
            <a:off x="3919538" y="5365750"/>
            <a:ext cx="3787775" cy="503238"/>
          </a:xfrm>
          <a:prstGeom prst="ellips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14" name="Oval 134"/>
          <p:cNvSpPr>
            <a:spLocks noChangeArrowheads="1"/>
          </p:cNvSpPr>
          <p:nvPr/>
        </p:nvSpPr>
        <p:spPr bwMode="auto">
          <a:xfrm>
            <a:off x="2911475" y="1241425"/>
            <a:ext cx="538163" cy="4106863"/>
          </a:xfrm>
          <a:prstGeom prst="ellips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15" name="Oval 135"/>
          <p:cNvSpPr>
            <a:spLocks noChangeArrowheads="1"/>
          </p:cNvSpPr>
          <p:nvPr/>
        </p:nvSpPr>
        <p:spPr bwMode="auto">
          <a:xfrm>
            <a:off x="3468688" y="1600200"/>
            <a:ext cx="531812" cy="4195763"/>
          </a:xfrm>
          <a:prstGeom prst="ellips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16" name="Oval 136"/>
          <p:cNvSpPr>
            <a:spLocks noChangeArrowheads="1"/>
          </p:cNvSpPr>
          <p:nvPr/>
        </p:nvSpPr>
        <p:spPr bwMode="auto">
          <a:xfrm>
            <a:off x="7234238" y="3133725"/>
            <a:ext cx="498475" cy="1771650"/>
          </a:xfrm>
          <a:prstGeom prst="ellips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72" name="Oval 137"/>
          <p:cNvSpPr>
            <a:spLocks noChangeArrowheads="1"/>
          </p:cNvSpPr>
          <p:nvPr/>
        </p:nvSpPr>
        <p:spPr bwMode="auto">
          <a:xfrm>
            <a:off x="7821613" y="1689100"/>
            <a:ext cx="512762" cy="3224213"/>
          </a:xfrm>
          <a:prstGeom prst="ellips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0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0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20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20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20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20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2000"/>
                                        <p:tgtEl>
                                          <p:spTgt spid="20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09" grpId="0" animBg="1"/>
      <p:bldP spid="20610" grpId="0" animBg="1"/>
      <p:bldP spid="20611" grpId="0" animBg="1"/>
      <p:bldP spid="20612" grpId="0" animBg="1"/>
      <p:bldP spid="20613" grpId="0" animBg="1"/>
      <p:bldP spid="20614" grpId="0" animBg="1"/>
      <p:bldP spid="20615" grpId="0" animBg="1"/>
      <p:bldP spid="206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762250" y="839788"/>
            <a:ext cx="50196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>
                <a:solidFill>
                  <a:srgbClr val="2E06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Wie heißen die Städte?</a:t>
            </a:r>
            <a:r>
              <a:rPr lang="ru-RU"/>
              <a:t> </a:t>
            </a:r>
            <a:endParaRPr lang="ru-RU" sz="5400" b="1">
              <a:solidFill>
                <a:srgbClr val="2F5597"/>
              </a:solidFill>
              <a:latin typeface="Calibri" pitchFamily="34" charset="0"/>
            </a:endParaRPr>
          </a:p>
        </p:txBody>
      </p:sp>
      <p:sp>
        <p:nvSpPr>
          <p:cNvPr id="90115" name="Rectangle 3"/>
          <p:cNvSpPr>
            <a:spLocks noChangeArrowheads="1"/>
          </p:cNvSpPr>
          <p:nvPr/>
        </p:nvSpPr>
        <p:spPr bwMode="auto">
          <a:xfrm>
            <a:off x="4433005" y="2231496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/>
            </a:pPr>
            <a:r>
              <a:rPr 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ramiew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</a:t>
            </a:r>
            <a:endParaRPr lang="en-US" sz="2800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/>
            </a:pPr>
            <a:r>
              <a:rPr 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gizpiel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</a:t>
            </a:r>
            <a:endParaRPr lang="en-US" sz="2800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/>
            </a:pPr>
            <a:r>
              <a:rPr 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grebnr</a:t>
            </a:r>
            <a:r>
              <a:rPr 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ahoma" pitchFamily="34" charset="0"/>
              </a:rPr>
              <a:t>ün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ahoma" pitchFamily="34" charset="0"/>
              </a:rPr>
              <a:t> </a:t>
            </a: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ahoma" pitchFamily="34" charset="0"/>
              </a:rPr>
              <a:t>            </a:t>
            </a:r>
            <a:endParaRPr lang="en-US" sz="2800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ahoma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/>
            </a:pPr>
            <a:r>
              <a:rPr 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ahoma" pitchFamily="34" charset="0"/>
              </a:rPr>
              <a:t>nedserd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ahoma" pitchFamily="34" charset="0"/>
              </a:rPr>
              <a:t> 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ahoma" pitchFamily="34" charset="0"/>
              </a:rPr>
              <a:t>                   </a:t>
            </a:r>
            <a:endParaRPr lang="en-US" sz="2800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4938" y="0"/>
            <a:ext cx="91408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Прямоугольник 3"/>
          <p:cNvSpPr>
            <a:spLocks noChangeArrowheads="1"/>
          </p:cNvSpPr>
          <p:nvPr/>
        </p:nvSpPr>
        <p:spPr bwMode="auto">
          <a:xfrm>
            <a:off x="2647950" y="936625"/>
            <a:ext cx="53181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3366FF"/>
                </a:solidFill>
                <a:latin typeface="Times New Roman" pitchFamily="18" charset="0"/>
              </a:rPr>
              <a:t>Wie nennt man diese  Städte?</a:t>
            </a:r>
            <a:endParaRPr lang="ru-RU" sz="3200" b="1">
              <a:solidFill>
                <a:srgbClr val="3366FF"/>
              </a:solidFill>
              <a:latin typeface="Times New Roman" pitchFamily="18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1825625" y="1687513"/>
            <a:ext cx="5862638" cy="328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CC0000"/>
                </a:solidFill>
                <a:latin typeface="Times New Roman" pitchFamily="18" charset="0"/>
              </a:rPr>
              <a:t>1.Man nennt Leipzig …</a:t>
            </a:r>
          </a:p>
          <a:p>
            <a:pPr>
              <a:defRPr/>
            </a:pPr>
            <a:endParaRPr lang="en-US" sz="2400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defRPr/>
            </a:pPr>
            <a:r>
              <a:rPr lang="en-US" sz="2400">
                <a:solidFill>
                  <a:srgbClr val="CC0000"/>
                </a:solidFill>
                <a:latin typeface="Times New Roman" pitchFamily="18" charset="0"/>
              </a:rPr>
              <a:t>2.Man nennt Dresden …</a:t>
            </a:r>
          </a:p>
          <a:p>
            <a:pPr>
              <a:defRPr/>
            </a:pPr>
            <a:endParaRPr lang="en-US" sz="2400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defRPr/>
            </a:pPr>
            <a:r>
              <a:rPr lang="de-DE" sz="2400">
                <a:solidFill>
                  <a:srgbClr val="CC0000"/>
                </a:solidFill>
                <a:latin typeface="Times New Roman" pitchFamily="18" charset="0"/>
              </a:rPr>
              <a:t>3.Man nennt Weimar…</a:t>
            </a:r>
          </a:p>
          <a:p>
            <a:pPr>
              <a:defRPr/>
            </a:pPr>
            <a:endParaRPr lang="de-DE" sz="2400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defRPr/>
            </a:pPr>
            <a:r>
              <a:rPr lang="de-DE" sz="2400">
                <a:solidFill>
                  <a:srgbClr val="CC0000"/>
                </a:solidFill>
                <a:latin typeface="Times New Roman" pitchFamily="18" charset="0"/>
              </a:rPr>
              <a:t>                                              </a:t>
            </a:r>
            <a:endParaRPr lang="en-US" sz="2400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defRPr/>
            </a:pPr>
            <a:endParaRPr lang="en-US" sz="240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>
              <a:defRPr/>
            </a:pPr>
            <a:endParaRPr lang="ru-RU">
              <a:solidFill>
                <a:srgbClr val="3366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3235325" y="2540000"/>
            <a:ext cx="367823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Calibri Light"/>
              <a:buNone/>
            </a:pPr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8435" name="Rectangle 5"/>
          <p:cNvSpPr>
            <a:spLocks noGrp="1"/>
          </p:cNvSpPr>
          <p:nvPr>
            <p:ph type="title" idx="4294967295"/>
          </p:nvPr>
        </p:nvSpPr>
        <p:spPr>
          <a:xfrm>
            <a:off x="1436688" y="268288"/>
            <a:ext cx="7886700" cy="1325562"/>
          </a:xfrm>
        </p:spPr>
        <p:txBody>
          <a:bodyPr/>
          <a:lstStyle/>
          <a:p>
            <a:r>
              <a:rPr lang="en-US" sz="3200" b="1" smtClean="0">
                <a:solidFill>
                  <a:srgbClr val="3366FF"/>
                </a:solidFill>
                <a:latin typeface="Times New Roman" pitchFamily="18" charset="0"/>
              </a:rPr>
              <a:t>Was geh</a:t>
            </a:r>
            <a:r>
              <a:rPr lang="en-US" sz="3200" b="1" smtClean="0">
                <a:solidFill>
                  <a:srgbClr val="3366FF"/>
                </a:solidFill>
                <a:latin typeface="Times New Roman" pitchFamily="18" charset="0"/>
                <a:cs typeface="Tahoma" pitchFamily="34" charset="0"/>
              </a:rPr>
              <a:t>ört zu </a:t>
            </a:r>
            <a:br>
              <a:rPr lang="en-US" sz="3200" b="1" smtClean="0">
                <a:solidFill>
                  <a:srgbClr val="3366FF"/>
                </a:solidFill>
                <a:latin typeface="Times New Roman" pitchFamily="18" charset="0"/>
                <a:cs typeface="Tahoma" pitchFamily="34" charset="0"/>
              </a:rPr>
            </a:br>
            <a:r>
              <a:rPr lang="en-US" sz="3200" b="1" smtClean="0">
                <a:solidFill>
                  <a:srgbClr val="3366FF"/>
                </a:solidFill>
                <a:latin typeface="Times New Roman" pitchFamily="18" charset="0"/>
                <a:cs typeface="Tahoma" pitchFamily="34" charset="0"/>
              </a:rPr>
              <a:t>den Sehenswürdigkeiten der Stadt?</a:t>
            </a:r>
            <a:endParaRPr lang="ru-RU" sz="3200" b="1" smtClean="0">
              <a:solidFill>
                <a:srgbClr val="3366FF"/>
              </a:solidFill>
              <a:latin typeface="Times New Roman" pitchFamily="18" charset="0"/>
              <a:cs typeface="Tahoma" pitchFamily="34" charset="0"/>
            </a:endParaRPr>
          </a:p>
        </p:txBody>
      </p:sp>
      <p:graphicFrame>
        <p:nvGraphicFramePr>
          <p:cNvPr id="21551" name="Group 47"/>
          <p:cNvGraphicFramePr>
            <a:graphicFrameLocks noGrp="1"/>
          </p:cNvGraphicFramePr>
          <p:nvPr/>
        </p:nvGraphicFramePr>
        <p:xfrm>
          <a:off x="2935288" y="1390650"/>
          <a:ext cx="5565775" cy="4681728"/>
        </p:xfrm>
        <a:graphic>
          <a:graphicData uri="http://schemas.openxmlformats.org/drawingml/2006/table">
            <a:tbl>
              <a:tblPr/>
              <a:tblGrid>
                <a:gridCol w="2820987"/>
                <a:gridCol w="2744788"/>
              </a:tblGrid>
              <a:tr h="338138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 всемирноизвестный памятник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a. der Palast 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 фонтан 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b. das </a:t>
                      </a:r>
                      <a:r>
                        <a:rPr kumimoji="0" 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Denkmal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 стена 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c. der Brunnen 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4. дворец 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d. der Mauer 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5. картинная галерея 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e. die Kathedrale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6. собор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f. die Gemäldegalerie 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7. исторические здания 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g. Kirchen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8. церкви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h. historische 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Gebäude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53" name="AutoShape 49"/>
          <p:cNvSpPr>
            <a:spLocks noChangeArrowheads="1"/>
          </p:cNvSpPr>
          <p:nvPr/>
        </p:nvSpPr>
        <p:spPr bwMode="auto">
          <a:xfrm rot="3071407">
            <a:off x="5247481" y="1861344"/>
            <a:ext cx="976313" cy="155575"/>
          </a:xfrm>
          <a:prstGeom prst="rightArrow">
            <a:avLst>
              <a:gd name="adj1" fmla="val 50000"/>
              <a:gd name="adj2" fmla="val 156888"/>
            </a:avLst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55" name="AutoShape 51"/>
          <p:cNvSpPr>
            <a:spLocks noChangeArrowheads="1"/>
          </p:cNvSpPr>
          <p:nvPr/>
        </p:nvSpPr>
        <p:spPr bwMode="auto">
          <a:xfrm rot="1560193">
            <a:off x="4919663" y="2419350"/>
            <a:ext cx="1139825" cy="185738"/>
          </a:xfrm>
          <a:prstGeom prst="rightArrow">
            <a:avLst>
              <a:gd name="adj1" fmla="val 50000"/>
              <a:gd name="adj2" fmla="val 153418"/>
            </a:avLst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56" name="AutoShape 52"/>
          <p:cNvSpPr>
            <a:spLocks noChangeArrowheads="1"/>
          </p:cNvSpPr>
          <p:nvPr/>
        </p:nvSpPr>
        <p:spPr bwMode="auto">
          <a:xfrm rot="1334725">
            <a:off x="4792663" y="2941638"/>
            <a:ext cx="1131887" cy="207962"/>
          </a:xfrm>
          <a:prstGeom prst="rightArrow">
            <a:avLst>
              <a:gd name="adj1" fmla="val 50000"/>
              <a:gd name="adj2" fmla="val 136069"/>
            </a:avLst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57" name="AutoShape 53"/>
          <p:cNvSpPr>
            <a:spLocks noChangeArrowheads="1"/>
          </p:cNvSpPr>
          <p:nvPr/>
        </p:nvSpPr>
        <p:spPr bwMode="auto">
          <a:xfrm rot="2476725">
            <a:off x="5100638" y="1392238"/>
            <a:ext cx="244475" cy="2371725"/>
          </a:xfrm>
          <a:prstGeom prst="upArrow">
            <a:avLst>
              <a:gd name="adj1" fmla="val 50000"/>
              <a:gd name="adj2" fmla="val 242532"/>
            </a:avLst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58" name="AutoShape 54"/>
          <p:cNvSpPr>
            <a:spLocks noChangeArrowheads="1"/>
          </p:cNvSpPr>
          <p:nvPr/>
        </p:nvSpPr>
        <p:spPr bwMode="auto">
          <a:xfrm rot="2627000">
            <a:off x="5195888" y="4149725"/>
            <a:ext cx="976312" cy="228600"/>
          </a:xfrm>
          <a:prstGeom prst="rightArrow">
            <a:avLst>
              <a:gd name="adj1" fmla="val 50000"/>
              <a:gd name="adj2" fmla="val 106771"/>
            </a:avLst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59" name="AutoShape 55"/>
          <p:cNvSpPr>
            <a:spLocks noChangeArrowheads="1"/>
          </p:cNvSpPr>
          <p:nvPr/>
        </p:nvSpPr>
        <p:spPr bwMode="auto">
          <a:xfrm rot="4161469">
            <a:off x="5149056" y="3391695"/>
            <a:ext cx="231775" cy="1604962"/>
          </a:xfrm>
          <a:prstGeom prst="upArrow">
            <a:avLst>
              <a:gd name="adj1" fmla="val 50000"/>
              <a:gd name="adj2" fmla="val 173116"/>
            </a:avLst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60" name="AutoShape 56"/>
          <p:cNvSpPr>
            <a:spLocks noChangeArrowheads="1"/>
          </p:cNvSpPr>
          <p:nvPr/>
        </p:nvSpPr>
        <p:spPr bwMode="auto">
          <a:xfrm rot="1987929">
            <a:off x="4749800" y="5475288"/>
            <a:ext cx="1460500" cy="231775"/>
          </a:xfrm>
          <a:prstGeom prst="rightArrow">
            <a:avLst>
              <a:gd name="adj1" fmla="val 50000"/>
              <a:gd name="adj2" fmla="val 157534"/>
            </a:avLst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61" name="AutoShape 57"/>
          <p:cNvSpPr>
            <a:spLocks noChangeArrowheads="1"/>
          </p:cNvSpPr>
          <p:nvPr/>
        </p:nvSpPr>
        <p:spPr bwMode="auto">
          <a:xfrm rot="4081530">
            <a:off x="5212556" y="4607719"/>
            <a:ext cx="242888" cy="2076450"/>
          </a:xfrm>
          <a:prstGeom prst="upArrow">
            <a:avLst>
              <a:gd name="adj1" fmla="val 50000"/>
              <a:gd name="adj2" fmla="val 213725"/>
            </a:avLst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53" grpId="0" animBg="1"/>
      <p:bldP spid="21555" grpId="0" animBg="1"/>
      <p:bldP spid="21556" grpId="0" animBg="1"/>
      <p:bldP spid="21557" grpId="0" animBg="1"/>
      <p:bldP spid="21558" grpId="0" animBg="1"/>
      <p:bldP spid="21559" grpId="0" animBg="1"/>
      <p:bldP spid="21560" grpId="0" animBg="1"/>
      <p:bldP spid="2156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5"/>
          <p:cNvSpPr>
            <a:spLocks/>
          </p:cNvSpPr>
          <p:nvPr/>
        </p:nvSpPr>
        <p:spPr bwMode="auto">
          <a:xfrm>
            <a:off x="2049463" y="577850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en-US" sz="3200" b="1">
                <a:solidFill>
                  <a:srgbClr val="3366FF"/>
                </a:solidFill>
                <a:latin typeface="Times New Roman" pitchFamily="18" charset="0"/>
              </a:rPr>
              <a:t>In welcher Stadt befinden sich</a:t>
            </a:r>
            <a:r>
              <a:rPr lang="en-US" sz="3200" b="1">
                <a:solidFill>
                  <a:srgbClr val="3366FF"/>
                </a:solidFill>
                <a:latin typeface="Times New Roman" pitchFamily="18" charset="0"/>
                <a:cs typeface="Tahoma" pitchFamily="34" charset="0"/>
              </a:rPr>
              <a:t> </a:t>
            </a:r>
            <a:br>
              <a:rPr lang="en-US" sz="3200" b="1">
                <a:solidFill>
                  <a:srgbClr val="3366FF"/>
                </a:solidFill>
                <a:latin typeface="Times New Roman" pitchFamily="18" charset="0"/>
                <a:cs typeface="Tahoma" pitchFamily="34" charset="0"/>
              </a:rPr>
            </a:br>
            <a:r>
              <a:rPr lang="en-US" sz="3200" b="1">
                <a:solidFill>
                  <a:srgbClr val="3366FF"/>
                </a:solidFill>
                <a:latin typeface="Times New Roman" pitchFamily="18" charset="0"/>
                <a:cs typeface="Tahoma" pitchFamily="34" charset="0"/>
              </a:rPr>
              <a:t>diese Sehenswürdigkeiten?</a:t>
            </a:r>
            <a:endParaRPr lang="ru-RU" sz="3200" b="1">
              <a:solidFill>
                <a:srgbClr val="3366FF"/>
              </a:solidFill>
              <a:latin typeface="Times New Roman" pitchFamily="18" charset="0"/>
              <a:cs typeface="Tahoma" pitchFamily="34" charset="0"/>
            </a:endParaRPr>
          </a:p>
        </p:txBody>
      </p:sp>
      <p:pic>
        <p:nvPicPr>
          <p:cNvPr id="19459" name="Picture 8" descr="91522705_676813_444pxLeipzig_Thomaskirche_1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10325" y="1531938"/>
            <a:ext cx="2409825" cy="325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9" descr="3575535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56275" y="4953000"/>
            <a:ext cx="279400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1" descr="Deutsche_Buecherei_(German_Library)_2008-Feb"/>
          <p:cNvPicPr>
            <a:picLocks noChangeAspect="1" noChangeArrowheads="1"/>
          </p:cNvPicPr>
          <p:nvPr/>
        </p:nvPicPr>
        <p:blipFill>
          <a:blip r:embed="rId5" cstate="print"/>
          <a:srcRect l="24112"/>
          <a:stretch>
            <a:fillRect/>
          </a:stretch>
        </p:blipFill>
        <p:spPr bwMode="auto">
          <a:xfrm>
            <a:off x="1941513" y="1930400"/>
            <a:ext cx="408146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7" descr="Double_M_-_Symbol_of_the_Leipzig_fai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68375" y="3344863"/>
            <a:ext cx="1768475" cy="237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0" descr="91522716_676813_3242633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22675" y="3973513"/>
            <a:ext cx="1687513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Прямоугольник 1"/>
          <p:cNvSpPr>
            <a:spLocks noChangeArrowheads="1"/>
          </p:cNvSpPr>
          <p:nvPr/>
        </p:nvSpPr>
        <p:spPr bwMode="auto">
          <a:xfrm>
            <a:off x="3652838" y="474663"/>
            <a:ext cx="3678237" cy="74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Calibri Light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Leipzig</a:t>
            </a:r>
            <a:endParaRPr lang="ru-RU" sz="3200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5" descr="denkm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" y="341313"/>
            <a:ext cx="25622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6" descr="goethehau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363" y="3751263"/>
            <a:ext cx="38481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7" descr="798px-Weimar_Theat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95800" y="2114550"/>
            <a:ext cx="4240213" cy="318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971925" y="536575"/>
            <a:ext cx="21272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CC0000"/>
                </a:solidFill>
                <a:latin typeface="Times New Roman" pitchFamily="18" charset="0"/>
              </a:rPr>
              <a:t>DRESDEN</a:t>
            </a:r>
            <a:endParaRPr lang="ru-RU" sz="3200" b="1">
              <a:solidFill>
                <a:srgbClr val="CC0000"/>
              </a:solidFill>
              <a:latin typeface="Times New Roman" pitchFamily="18" charset="0"/>
            </a:endParaRPr>
          </a:p>
        </p:txBody>
      </p:sp>
      <p:pic>
        <p:nvPicPr>
          <p:cNvPr id="21507" name="Picture 4" descr="дрезден галере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238" y="3919538"/>
            <a:ext cx="4349750" cy="262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 descr="dresden-gallery05"/>
          <p:cNvPicPr>
            <a:picLocks noChangeAspect="1" noChangeArrowheads="1"/>
          </p:cNvPicPr>
          <p:nvPr/>
        </p:nvPicPr>
        <p:blipFill>
          <a:blip r:embed="rId4"/>
          <a:srcRect t="17758"/>
          <a:stretch>
            <a:fillRect/>
          </a:stretch>
        </p:blipFill>
        <p:spPr bwMode="auto">
          <a:xfrm>
            <a:off x="4041775" y="3459163"/>
            <a:ext cx="4662488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7" descr="Dresden-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9138" y="1262063"/>
            <a:ext cx="4146550" cy="275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408113" y="936625"/>
            <a:ext cx="7092950" cy="923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Название презентации</a:t>
            </a:r>
            <a:endParaRPr lang="ru-RU" sz="5400" dirty="0">
              <a:solidFill>
                <a:schemeClr val="accent5">
                  <a:lumMod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2531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6" descr="Durerhau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" y="3630613"/>
            <a:ext cx="4262438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4" descr="железнодорожный музе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5813" y="968375"/>
            <a:ext cx="3675062" cy="232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4" descr="spielzeug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1613" y="3021013"/>
            <a:ext cx="2916237" cy="319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3302000" y="71438"/>
            <a:ext cx="19002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Nürnberg</a:t>
            </a:r>
            <a:endParaRPr lang="ru-RU" sz="32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3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400</TotalTime>
  <Words>245</Words>
  <Application>Microsoft Office PowerPoint</Application>
  <PresentationFormat>Экран (4:3)</PresentationFormat>
  <Paragraphs>151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Wie viele Städte könnt ihr hier finden? </vt:lpstr>
      <vt:lpstr>Слайд 3</vt:lpstr>
      <vt:lpstr>Слайд 4</vt:lpstr>
      <vt:lpstr>Was gehört zu  den Sehenswürdigkeiten der Stadt?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www.PHILka.RU</cp:lastModifiedBy>
  <cp:revision>25</cp:revision>
  <dcterms:created xsi:type="dcterms:W3CDTF">2013-11-19T05:52:05Z</dcterms:created>
  <dcterms:modified xsi:type="dcterms:W3CDTF">2015-12-03T06:10:46Z</dcterms:modified>
</cp:coreProperties>
</file>