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70" r:id="rId12"/>
    <p:sldId id="266" r:id="rId13"/>
    <p:sldId id="267" r:id="rId14"/>
    <p:sldId id="269"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8FEA10EF-911E-4A3D-B26C-F5789881F52C}" type="datetimeFigureOut">
              <a:rPr lang="ru-RU"/>
              <a:pPr>
                <a:defRPr/>
              </a:pPr>
              <a:t>15.09.2017</a:t>
            </a:fld>
            <a:endParaRPr lang="ru-RU"/>
          </a:p>
        </p:txBody>
      </p:sp>
      <p:sp>
        <p:nvSpPr>
          <p:cNvPr id="8" name="Номер слайда 15"/>
          <p:cNvSpPr>
            <a:spLocks noGrp="1"/>
          </p:cNvSpPr>
          <p:nvPr>
            <p:ph type="sldNum" sz="quarter" idx="11"/>
          </p:nvPr>
        </p:nvSpPr>
        <p:spPr/>
        <p:txBody>
          <a:bodyPr/>
          <a:lstStyle>
            <a:lvl1pPr>
              <a:defRPr/>
            </a:lvl1pPr>
          </a:lstStyle>
          <a:p>
            <a:pPr>
              <a:defRPr/>
            </a:pPr>
            <a:fld id="{FA2EB848-D63A-463E-9A4B-6FC498C98564}"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EC4331CD-11F7-47E0-BD81-25E56F01A470}" type="datetimeFigureOut">
              <a:rPr lang="ru-RU"/>
              <a:pPr>
                <a:defRPr/>
              </a:pPr>
              <a:t>15.09.2017</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097961BE-6D2F-40F1-A44D-0D2B8A19058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3CE6BAC4-F740-4F74-B40C-B5E2C20F27B5}" type="datetimeFigureOut">
              <a:rPr lang="ru-RU"/>
              <a:pPr>
                <a:defRPr/>
              </a:pPr>
              <a:t>15.09.2017</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F289F75D-5165-4A69-97B4-6DBEF33B3BE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5383241E-472F-4BEF-963E-D23CD16772A4}" type="datetimeFigureOut">
              <a:rPr lang="ru-RU"/>
              <a:pPr>
                <a:defRPr/>
              </a:pPr>
              <a:t>15.09.2017</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39611A7C-B1A8-46E7-A77A-D69BA225B4C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716EDC1-A2BB-42BA-AB90-F05B29B2E7D2}" type="datetimeFigureOut">
              <a:rPr lang="ru-RU"/>
              <a:pPr>
                <a:defRPr/>
              </a:pPr>
              <a:t>15.09.2017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01FFE74-4448-4B1C-A2A9-2AD1917CE89F}"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1A86FD31-CDF7-4644-B4B7-527C78CF9676}" type="datetimeFigureOut">
              <a:rPr lang="ru-RU"/>
              <a:pPr>
                <a:defRPr/>
              </a:pPr>
              <a:t>15.09.2017</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8F0F5966-166C-427E-8B84-D12E634A1FD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6902905B-952D-4D8D-9D4D-95E1D2B1AF60}"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8DF0DCCD-94F5-485B-9626-B19E60AFD7DA}" type="datetimeFigureOut">
              <a:rPr lang="ru-RU"/>
              <a:pPr>
                <a:defRPr/>
              </a:pPr>
              <a:t>15.09.2017</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FED76111-D202-4828-995B-DB2B04E93F9A}" type="datetimeFigureOut">
              <a:rPr lang="ru-RU"/>
              <a:pPr>
                <a:defRPr/>
              </a:pPr>
              <a:t>15.09.2017</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66EE41B8-5805-493B-9BE9-A776C026FB1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B581E9CC-ADA8-44A2-BD2C-0BC4705DE41C}" type="datetimeFigureOut">
              <a:rPr lang="ru-RU"/>
              <a:pPr>
                <a:defRPr/>
              </a:pPr>
              <a:t>15.09.2017</a:t>
            </a:fld>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CC2FA6A8-140A-4B03-B5FA-08B1668ECA2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7"/>
          <p:cNvSpPr>
            <a:spLocks noGrp="1"/>
          </p:cNvSpPr>
          <p:nvPr>
            <p:ph type="dt" sz="half" idx="10"/>
          </p:nvPr>
        </p:nvSpPr>
        <p:spPr/>
        <p:txBody>
          <a:bodyPr/>
          <a:lstStyle>
            <a:lvl1pPr>
              <a:defRPr/>
            </a:lvl1pPr>
          </a:lstStyle>
          <a:p>
            <a:pPr>
              <a:defRPr/>
            </a:pPr>
            <a:fld id="{382798F5-BB82-4F33-A834-D8A0396F5B41}" type="datetimeFigureOut">
              <a:rPr lang="ru-RU"/>
              <a:pPr>
                <a:defRPr/>
              </a:pPr>
              <a:t>15.09.2017</a:t>
            </a:fld>
            <a:endParaRPr lang="ru-RU"/>
          </a:p>
        </p:txBody>
      </p:sp>
      <p:sp>
        <p:nvSpPr>
          <p:cNvPr id="6" name="Номер слайда 8"/>
          <p:cNvSpPr>
            <a:spLocks noGrp="1"/>
          </p:cNvSpPr>
          <p:nvPr>
            <p:ph type="sldNum" sz="quarter" idx="11"/>
          </p:nvPr>
        </p:nvSpPr>
        <p:spPr/>
        <p:txBody>
          <a:bodyPr/>
          <a:lstStyle>
            <a:lvl1pPr>
              <a:defRPr/>
            </a:lvl1pPr>
          </a:lstStyle>
          <a:p>
            <a:pPr>
              <a:defRPr/>
            </a:pPr>
            <a:fld id="{E05F94BD-8219-4A8A-85FF-475208FE13C6}"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7"/>
          <p:cNvSpPr>
            <a:spLocks noGrp="1"/>
          </p:cNvSpPr>
          <p:nvPr>
            <p:ph type="dt" sz="half" idx="10"/>
          </p:nvPr>
        </p:nvSpPr>
        <p:spPr/>
        <p:txBody>
          <a:bodyPr/>
          <a:lstStyle>
            <a:lvl1pPr>
              <a:defRPr/>
            </a:lvl1pPr>
          </a:lstStyle>
          <a:p>
            <a:pPr>
              <a:defRPr/>
            </a:pPr>
            <a:fld id="{F44B8FA7-FB17-4402-A989-BA3F4EA77703}" type="datetimeFigureOut">
              <a:rPr lang="ru-RU"/>
              <a:pPr>
                <a:defRPr/>
              </a:pPr>
              <a:t>15.09.2017</a:t>
            </a:fld>
            <a:endParaRPr lang="ru-RU"/>
          </a:p>
        </p:txBody>
      </p:sp>
      <p:sp>
        <p:nvSpPr>
          <p:cNvPr id="6" name="Номер слайда 8"/>
          <p:cNvSpPr>
            <a:spLocks noGrp="1"/>
          </p:cNvSpPr>
          <p:nvPr>
            <p:ph type="sldNum" sz="quarter" idx="11"/>
          </p:nvPr>
        </p:nvSpPr>
        <p:spPr/>
        <p:txBody>
          <a:bodyPr/>
          <a:lstStyle>
            <a:lvl1pPr>
              <a:defRPr/>
            </a:lvl1pPr>
          </a:lstStyle>
          <a:p>
            <a:pPr>
              <a:defRPr/>
            </a:pPr>
            <a:fld id="{63264FA7-D6AA-448B-B3EC-75C7D7B5B17C}"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cs typeface="+mn-cs"/>
              </a:defRPr>
            </a:lvl1pPr>
          </a:lstStyle>
          <a:p>
            <a:pPr>
              <a:defRPr/>
            </a:pPr>
            <a:fld id="{89C115B4-928F-4813-BC52-4394F7E0D4D5}" type="datetimeFigureOut">
              <a:rPr lang="ru-RU"/>
              <a:pPr>
                <a:defRPr/>
              </a:pPr>
              <a:t>15.09.2017</a:t>
            </a:fld>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cs typeface="+mn-cs"/>
              </a:defRPr>
            </a:lvl1pPr>
          </a:lstStyle>
          <a:p>
            <a:pPr>
              <a:defRPr/>
            </a:pPr>
            <a:fld id="{B79582FA-974C-4610-963D-71AC73CE2F69}"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008ABF"/>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00729F"/>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008ABF"/>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008ABF"/>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1268413"/>
            <a:ext cx="8305800" cy="4824412"/>
          </a:xfrm>
        </p:spPr>
        <p:txBody>
          <a:bodyPr/>
          <a:lstStyle/>
          <a:p>
            <a:r>
              <a:rPr lang="ru-RU" smtClean="0">
                <a:latin typeface="Arial" charset="0"/>
              </a:rPr>
              <a:t> </a:t>
            </a:r>
            <a:r>
              <a:rPr lang="ru-RU" sz="2400" b="1" i="1" smtClean="0">
                <a:latin typeface="Arial" charset="0"/>
              </a:rPr>
              <a:t>РАЗВИТИЕ РЕЧИ </a:t>
            </a:r>
          </a:p>
          <a:p>
            <a:endParaRPr lang="ru-RU" sz="2400" b="1" i="1" smtClean="0">
              <a:latin typeface="Arial" charset="0"/>
            </a:endParaRPr>
          </a:p>
          <a:p>
            <a:r>
              <a:rPr lang="ru-RU" sz="2400" b="1" i="1" smtClean="0">
                <a:latin typeface="Arial" charset="0"/>
              </a:rPr>
              <a:t>У  детей  подготовительной группы с ТНР </a:t>
            </a:r>
          </a:p>
          <a:p>
            <a:endParaRPr lang="ru-RU" sz="2400" b="1" i="1" smtClean="0">
              <a:latin typeface="Arial" charset="0"/>
            </a:endParaRPr>
          </a:p>
          <a:p>
            <a:endParaRPr lang="ru-RU" sz="2400" b="1" i="1" smtClean="0">
              <a:latin typeface="Arial" charset="0"/>
            </a:endParaRPr>
          </a:p>
          <a:p>
            <a:r>
              <a:rPr lang="ru-RU" sz="2400" b="1" i="1" smtClean="0">
                <a:latin typeface="Arial" charset="0"/>
              </a:rPr>
              <a:t>«Летают, летают белые мухи…»</a:t>
            </a:r>
          </a:p>
          <a:p>
            <a:endParaRPr lang="ru-RU" sz="2400" b="1" i="1" smtClean="0">
              <a:latin typeface="Arial" charset="0"/>
            </a:endParaRPr>
          </a:p>
          <a:p>
            <a:endParaRPr lang="ru-RU" sz="2400" b="1" i="1" smtClean="0">
              <a:latin typeface="Arial" charset="0"/>
            </a:endParaRPr>
          </a:p>
          <a:p>
            <a:endParaRPr lang="ru-RU" sz="2400" b="1" i="1" smtClean="0">
              <a:latin typeface="Arial" charset="0"/>
            </a:endParaRPr>
          </a:p>
          <a:p>
            <a:pPr algn="r"/>
            <a:r>
              <a:rPr lang="ru-RU" sz="1800" b="1" i="1" smtClean="0">
                <a:latin typeface="Arial" charset="0"/>
              </a:rPr>
              <a:t>Выполнила : воспитатель Сивцева Е.В.</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mtClean="0">
                <a:solidFill>
                  <a:schemeClr val="bg1"/>
                </a:solidFill>
              </a:rPr>
              <a:t>А что делает зимой мишка?</a:t>
            </a:r>
            <a:endParaRPr lang="ru-RU">
              <a:solidFill>
                <a:schemeClr val="bg1"/>
              </a:solidFill>
            </a:endParaRPr>
          </a:p>
        </p:txBody>
      </p:sp>
      <p:pic>
        <p:nvPicPr>
          <p:cNvPr id="35842" name="Picture 2" descr="http://holeclub.ru/_nw/10/54358393.jpg"/>
          <p:cNvPicPr>
            <a:picLocks noChangeAspect="1" noChangeArrowheads="1"/>
          </p:cNvPicPr>
          <p:nvPr/>
        </p:nvPicPr>
        <p:blipFill>
          <a:blip r:embed="rId2"/>
          <a:srcRect/>
          <a:stretch>
            <a:fillRect/>
          </a:stretch>
        </p:blipFill>
        <p:spPr bwMode="auto">
          <a:xfrm>
            <a:off x="827088" y="1628775"/>
            <a:ext cx="6794500" cy="4794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linds(horizontal)">
                                      <p:cBhvr>
                                        <p:cTn id="7" dur="5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bwMode="auto">
          <a:xfrm>
            <a:off x="6372225" y="152400"/>
            <a:ext cx="2314575" cy="1219200"/>
          </a:xfrm>
          <a:noFill/>
          <a:ln w="9525"/>
        </p:spPr>
        <p:txBody>
          <a:bodyPr wrap="square" lIns="91440" tIns="45720" rIns="91440" bIns="45720" numCol="1" compatLnSpc="1">
            <a:prstTxWarp prst="textNoShape">
              <a:avLst/>
            </a:prstTxWarp>
          </a:bodyPr>
          <a:lstStyle/>
          <a:p>
            <a:r>
              <a:rPr lang="ru-RU" sz="3800" smtClean="0">
                <a:ln>
                  <a:noFill/>
                </a:ln>
                <a:solidFill>
                  <a:schemeClr val="bg1"/>
                </a:solidFill>
                <a:effectLst/>
              </a:rPr>
              <a:t>Спит медведь в своей берлоге,</a:t>
            </a:r>
            <a:br>
              <a:rPr lang="ru-RU" sz="3800" smtClean="0">
                <a:ln>
                  <a:noFill/>
                </a:ln>
                <a:solidFill>
                  <a:schemeClr val="bg1"/>
                </a:solidFill>
                <a:effectLst/>
              </a:rPr>
            </a:br>
            <a:r>
              <a:rPr lang="ru-RU" sz="3800" smtClean="0">
                <a:ln>
                  <a:noFill/>
                </a:ln>
                <a:solidFill>
                  <a:schemeClr val="bg1"/>
                </a:solidFill>
                <a:effectLst/>
              </a:rPr>
              <a:t>Не будите по тревоге,</a:t>
            </a:r>
            <a:br>
              <a:rPr lang="ru-RU" sz="3800" smtClean="0">
                <a:ln>
                  <a:noFill/>
                </a:ln>
                <a:solidFill>
                  <a:schemeClr val="bg1"/>
                </a:solidFill>
                <a:effectLst/>
              </a:rPr>
            </a:br>
            <a:r>
              <a:rPr lang="ru-RU" sz="3800" smtClean="0">
                <a:ln>
                  <a:noFill/>
                </a:ln>
                <a:solidFill>
                  <a:schemeClr val="bg1"/>
                </a:solidFill>
                <a:effectLst/>
              </a:rPr>
              <a:t>Коль проснется рано он,</a:t>
            </a:r>
            <a:br>
              <a:rPr lang="ru-RU" sz="3800" smtClean="0">
                <a:ln>
                  <a:noFill/>
                </a:ln>
                <a:solidFill>
                  <a:schemeClr val="bg1"/>
                </a:solidFill>
                <a:effectLst/>
              </a:rPr>
            </a:br>
            <a:r>
              <a:rPr lang="ru-RU" sz="3800" smtClean="0">
                <a:ln>
                  <a:noFill/>
                </a:ln>
                <a:solidFill>
                  <a:schemeClr val="bg1"/>
                </a:solidFill>
                <a:effectLst/>
              </a:rPr>
              <a:t>Будет очень, очень зол.</a:t>
            </a:r>
            <a:br>
              <a:rPr lang="ru-RU" sz="3800" smtClean="0">
                <a:ln>
                  <a:noFill/>
                </a:ln>
                <a:solidFill>
                  <a:schemeClr val="bg1"/>
                </a:solidFill>
                <a:effectLst/>
              </a:rPr>
            </a:br>
            <a:r>
              <a:rPr lang="ru-RU" sz="3800" smtClean="0">
                <a:ln>
                  <a:noFill/>
                </a:ln>
                <a:solidFill>
                  <a:schemeClr val="bg1"/>
                </a:solidFill>
                <a:effectLst/>
              </a:rPr>
              <a:t>Ведь зимой привык он спать,</a:t>
            </a:r>
            <a:br>
              <a:rPr lang="ru-RU" sz="3800" smtClean="0">
                <a:ln>
                  <a:noFill/>
                </a:ln>
                <a:solidFill>
                  <a:schemeClr val="bg1"/>
                </a:solidFill>
                <a:effectLst/>
              </a:rPr>
            </a:br>
            <a:r>
              <a:rPr lang="ru-RU" sz="3800" smtClean="0">
                <a:ln>
                  <a:noFill/>
                </a:ln>
                <a:solidFill>
                  <a:schemeClr val="bg1"/>
                </a:solidFill>
                <a:effectLst/>
              </a:rPr>
              <a:t>Лапу  теплую сосать,</a:t>
            </a:r>
            <a:br>
              <a:rPr lang="ru-RU" sz="3800" smtClean="0">
                <a:ln>
                  <a:noFill/>
                </a:ln>
                <a:solidFill>
                  <a:schemeClr val="bg1"/>
                </a:solidFill>
                <a:effectLst/>
              </a:rPr>
            </a:br>
            <a:r>
              <a:rPr lang="ru-RU" sz="3800" smtClean="0">
                <a:ln>
                  <a:noFill/>
                </a:ln>
                <a:solidFill>
                  <a:schemeClr val="bg1"/>
                </a:solidFill>
                <a:effectLst/>
              </a:rPr>
              <a:t>Лишь когда придет весна,</a:t>
            </a:r>
            <a:br>
              <a:rPr lang="ru-RU" sz="3800" smtClean="0">
                <a:ln>
                  <a:noFill/>
                </a:ln>
                <a:solidFill>
                  <a:schemeClr val="bg1"/>
                </a:solidFill>
                <a:effectLst/>
              </a:rPr>
            </a:br>
            <a:r>
              <a:rPr lang="ru-RU" sz="3800" smtClean="0">
                <a:ln>
                  <a:noFill/>
                </a:ln>
                <a:solidFill>
                  <a:schemeClr val="bg1"/>
                </a:solidFill>
                <a:effectLst/>
              </a:rPr>
              <a:t>Мишке будет не до сна.  </a:t>
            </a:r>
            <a:br>
              <a:rPr lang="ru-RU" sz="3800" smtClean="0">
                <a:ln>
                  <a:noFill/>
                </a:ln>
                <a:solidFill>
                  <a:schemeClr val="bg1"/>
                </a:solidFill>
                <a:effectLst/>
              </a:rPr>
            </a:br>
            <a:r>
              <a:rPr lang="ru-RU" sz="4600" smtClean="0">
                <a:ln>
                  <a:noFill/>
                </a:ln>
                <a:effectLst/>
              </a:rPr>
              <a:t/>
            </a:r>
            <a:br>
              <a:rPr lang="ru-RU" sz="4600" smtClean="0">
                <a:ln>
                  <a:noFill/>
                </a:ln>
                <a:effectLst/>
              </a:rPr>
            </a:br>
            <a:r>
              <a:rPr lang="ru-RU" sz="4600" smtClean="0">
                <a:ln>
                  <a:noFill/>
                </a:ln>
                <a:effectLst/>
              </a:rPr>
              <a:t/>
            </a:r>
            <a:br>
              <a:rPr lang="ru-RU" sz="4600" smtClean="0">
                <a:ln>
                  <a:noFill/>
                </a:ln>
                <a:effectLst/>
              </a:rPr>
            </a:br>
            <a:endParaRPr lang="ru-RU" sz="4600" smtClean="0">
              <a:ln>
                <a:noFill/>
              </a:ln>
              <a:effectLst/>
            </a:endParaRPr>
          </a:p>
        </p:txBody>
      </p:sp>
      <p:sp>
        <p:nvSpPr>
          <p:cNvPr id="32771" name="Rectangle 3"/>
          <p:cNvSpPr>
            <a:spLocks noGrp="1"/>
          </p:cNvSpPr>
          <p:nvPr>
            <p:ph type="body" idx="1"/>
          </p:nvPr>
        </p:nvSpPr>
        <p:spPr>
          <a:xfrm>
            <a:off x="4716463" y="1844675"/>
            <a:ext cx="3816350" cy="4678363"/>
          </a:xfrm>
        </p:spPr>
        <p:txBody>
          <a:bodyPr/>
          <a:lstStyle/>
          <a:p>
            <a:r>
              <a:rPr lang="ru-RU" sz="2200" smtClean="0">
                <a:solidFill>
                  <a:schemeClr val="bg1"/>
                </a:solidFill>
              </a:rPr>
              <a:t>Спит медведь в своей берлоге,</a:t>
            </a:r>
            <a:br>
              <a:rPr lang="ru-RU" sz="2200" smtClean="0">
                <a:solidFill>
                  <a:schemeClr val="bg1"/>
                </a:solidFill>
              </a:rPr>
            </a:br>
            <a:r>
              <a:rPr lang="ru-RU" sz="2200" smtClean="0">
                <a:solidFill>
                  <a:schemeClr val="bg1"/>
                </a:solidFill>
              </a:rPr>
              <a:t>Не будите по тревоге,</a:t>
            </a:r>
            <a:br>
              <a:rPr lang="ru-RU" sz="2200" smtClean="0">
                <a:solidFill>
                  <a:schemeClr val="bg1"/>
                </a:solidFill>
              </a:rPr>
            </a:br>
            <a:r>
              <a:rPr lang="ru-RU" sz="2200" smtClean="0">
                <a:solidFill>
                  <a:schemeClr val="bg1"/>
                </a:solidFill>
              </a:rPr>
              <a:t>Коль проснется рано он,</a:t>
            </a:r>
            <a:br>
              <a:rPr lang="ru-RU" sz="2200" smtClean="0">
                <a:solidFill>
                  <a:schemeClr val="bg1"/>
                </a:solidFill>
              </a:rPr>
            </a:br>
            <a:r>
              <a:rPr lang="ru-RU" sz="2200" smtClean="0">
                <a:solidFill>
                  <a:schemeClr val="bg1"/>
                </a:solidFill>
              </a:rPr>
              <a:t>Будет очень, очень зол.</a:t>
            </a:r>
            <a:br>
              <a:rPr lang="ru-RU" sz="2200" smtClean="0">
                <a:solidFill>
                  <a:schemeClr val="bg1"/>
                </a:solidFill>
              </a:rPr>
            </a:br>
            <a:r>
              <a:rPr lang="ru-RU" sz="2200" smtClean="0">
                <a:solidFill>
                  <a:schemeClr val="bg1"/>
                </a:solidFill>
              </a:rPr>
              <a:t>Ведь зимой привык он спать,</a:t>
            </a:r>
            <a:br>
              <a:rPr lang="ru-RU" sz="2200" smtClean="0">
                <a:solidFill>
                  <a:schemeClr val="bg1"/>
                </a:solidFill>
              </a:rPr>
            </a:br>
            <a:r>
              <a:rPr lang="ru-RU" sz="2200" smtClean="0">
                <a:solidFill>
                  <a:schemeClr val="bg1"/>
                </a:solidFill>
              </a:rPr>
              <a:t>Лапу  теплую сосать,</a:t>
            </a:r>
            <a:br>
              <a:rPr lang="ru-RU" sz="2200" smtClean="0">
                <a:solidFill>
                  <a:schemeClr val="bg1"/>
                </a:solidFill>
              </a:rPr>
            </a:br>
            <a:r>
              <a:rPr lang="ru-RU" sz="2200" smtClean="0">
                <a:solidFill>
                  <a:schemeClr val="bg1"/>
                </a:solidFill>
              </a:rPr>
              <a:t>Лишь когда придет весна,</a:t>
            </a:r>
            <a:br>
              <a:rPr lang="ru-RU" sz="2200" smtClean="0">
                <a:solidFill>
                  <a:schemeClr val="bg1"/>
                </a:solidFill>
              </a:rPr>
            </a:br>
            <a:r>
              <a:rPr lang="ru-RU" sz="2200" smtClean="0">
                <a:solidFill>
                  <a:schemeClr val="bg1"/>
                </a:solidFill>
              </a:rPr>
              <a:t>Мишке будет не до сна.  </a:t>
            </a:r>
          </a:p>
          <a:p>
            <a:endParaRPr lang="ru-RU" sz="2200" smtClean="0">
              <a:solidFill>
                <a:schemeClr val="bg1"/>
              </a:solidFill>
            </a:endParaRPr>
          </a:p>
          <a:p>
            <a:endParaRPr lang="ru-RU" sz="2200" smtClean="0">
              <a:solidFill>
                <a:schemeClr val="bg1"/>
              </a:solidFill>
            </a:endParaRPr>
          </a:p>
          <a:p>
            <a:endParaRPr lang="ru-RU" sz="2200" smtClean="0"/>
          </a:p>
        </p:txBody>
      </p:sp>
      <p:pic>
        <p:nvPicPr>
          <p:cNvPr id="32772" name="Picture 3" descr="C:\Users\User\Desktop\фото\лето 2012\рыбалка\201109151500_1827222_640px.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8313" y="3500438"/>
            <a:ext cx="3743325" cy="3176587"/>
          </a:xfrm>
          <a:prstGeom prst="rect">
            <a:avLst/>
          </a:prstGeom>
          <a:noFill/>
          <a:ln w="9525">
            <a:noFill/>
            <a:miter lim="800000"/>
            <a:headEnd/>
            <a:tailEnd/>
          </a:ln>
        </p:spPr>
      </p:pic>
      <p:pic>
        <p:nvPicPr>
          <p:cNvPr id="32774" name="Picture 2" descr="C:\Users\User\Desktop\фото\лето 2012\рыбалка\1299355431_boshalex09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750" y="836613"/>
            <a:ext cx="3816350" cy="2540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mtClean="0">
                <a:solidFill>
                  <a:schemeClr val="bg1"/>
                </a:solidFill>
              </a:rPr>
              <a:t>А кто еще спит всю зиму?</a:t>
            </a:r>
            <a:endParaRPr lang="ru-RU">
              <a:solidFill>
                <a:schemeClr val="bg1"/>
              </a:solidFill>
            </a:endParaRPr>
          </a:p>
        </p:txBody>
      </p:sp>
      <p:pic>
        <p:nvPicPr>
          <p:cNvPr id="34820" name="Picture 4" descr="http://www.floranimal.ru/gallery/big/161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2138" y="2781300"/>
            <a:ext cx="3127375" cy="2082800"/>
          </a:xfrm>
          <a:prstGeom prst="rect">
            <a:avLst/>
          </a:prstGeom>
          <a:noFill/>
          <a:ln w="9525">
            <a:noFill/>
            <a:miter lim="800000"/>
            <a:headEnd/>
            <a:tailEnd/>
          </a:ln>
        </p:spPr>
      </p:pic>
      <p:pic>
        <p:nvPicPr>
          <p:cNvPr id="34822" name="Picture 6" descr="http://doseng.org/uploads/posts/2009-05/1242908224_insect_7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2050" y="4581525"/>
            <a:ext cx="2708275" cy="1912938"/>
          </a:xfrm>
          <a:prstGeom prst="rect">
            <a:avLst/>
          </a:prstGeom>
          <a:noFill/>
          <a:ln w="9525">
            <a:noFill/>
            <a:miter lim="800000"/>
            <a:headEnd/>
            <a:tailEnd/>
          </a:ln>
        </p:spPr>
      </p:pic>
      <p:pic>
        <p:nvPicPr>
          <p:cNvPr id="34824" name="Picture 8" descr="http://img1.liveinternet.ru/images/attach/c/1/56/745/56745150_1269165976_TeBmtvxH.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0825" y="1557338"/>
            <a:ext cx="2881313" cy="215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824"/>
                                        </p:tgtEl>
                                        <p:attrNameLst>
                                          <p:attrName>style.visibility</p:attrName>
                                        </p:attrNameLst>
                                      </p:cBhvr>
                                      <p:to>
                                        <p:strVal val="visible"/>
                                      </p:to>
                                    </p:set>
                                    <p:animEffect transition="in" filter="blinds(horizontal)">
                                      <p:cBhvr>
                                        <p:cTn id="7" dur="500"/>
                                        <p:tgtEl>
                                          <p:spTgt spid="3482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4820"/>
                                        </p:tgtEl>
                                        <p:attrNameLst>
                                          <p:attrName>style.visibility</p:attrName>
                                        </p:attrNameLst>
                                      </p:cBhvr>
                                      <p:to>
                                        <p:strVal val="visible"/>
                                      </p:to>
                                    </p:set>
                                    <p:animEffect transition="in" filter="diamond(in)">
                                      <p:cBhvr>
                                        <p:cTn id="12" dur="2000"/>
                                        <p:tgtEl>
                                          <p:spTgt spid="3482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4822"/>
                                        </p:tgtEl>
                                        <p:attrNameLst>
                                          <p:attrName>style.visibility</p:attrName>
                                        </p:attrNameLst>
                                      </p:cBhvr>
                                      <p:to>
                                        <p:strVal val="visible"/>
                                      </p:to>
                                    </p:set>
                                    <p:animEffect transition="in" filter="checkerboard(across)">
                                      <p:cBhvr>
                                        <p:cTn id="17" dur="500"/>
                                        <p:tgtEl>
                                          <p:spTgt spid="34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sz="2800" smtClean="0">
                <a:solidFill>
                  <a:schemeClr val="bg1"/>
                </a:solidFill>
              </a:rPr>
              <a:t>Ежик спит в норке. Лягушки ныряют в воду, зарываются в густой ил. Жуки зимуют в земле, в коре деревьев. </a:t>
            </a:r>
            <a:endParaRPr lang="ru-RU" sz="2800">
              <a:solidFill>
                <a:schemeClr val="bg1"/>
              </a:solidFill>
            </a:endParaRPr>
          </a:p>
        </p:txBody>
      </p:sp>
      <p:pic>
        <p:nvPicPr>
          <p:cNvPr id="36866" name="Picture 2" descr="http://cdn-pus-4.pinme.ru/photos/a7d51c7b4314ff53060951d14e6dc4a1_m.jpg"/>
          <p:cNvPicPr>
            <a:picLocks noChangeAspect="1" noChangeArrowheads="1"/>
          </p:cNvPicPr>
          <p:nvPr/>
        </p:nvPicPr>
        <p:blipFill>
          <a:blip r:embed="rId2"/>
          <a:srcRect/>
          <a:stretch>
            <a:fillRect/>
          </a:stretch>
        </p:blipFill>
        <p:spPr bwMode="auto">
          <a:xfrm>
            <a:off x="539750" y="1628775"/>
            <a:ext cx="2947988" cy="2087563"/>
          </a:xfrm>
          <a:prstGeom prst="rect">
            <a:avLst/>
          </a:prstGeom>
          <a:noFill/>
          <a:ln w="9525">
            <a:noFill/>
            <a:miter lim="800000"/>
            <a:headEnd/>
            <a:tailEnd/>
          </a:ln>
        </p:spPr>
      </p:pic>
      <p:pic>
        <p:nvPicPr>
          <p:cNvPr id="36868" name="Picture 4" descr="http://old.mypet.by/functions/get_photo.php?size=250&amp;crop=0&amp;url=../_pet_lib/articles/48/01.jpg"/>
          <p:cNvPicPr>
            <a:picLocks noChangeAspect="1" noChangeArrowheads="1"/>
          </p:cNvPicPr>
          <p:nvPr/>
        </p:nvPicPr>
        <p:blipFill>
          <a:blip r:embed="rId3"/>
          <a:srcRect/>
          <a:stretch>
            <a:fillRect/>
          </a:stretch>
        </p:blipFill>
        <p:spPr bwMode="auto">
          <a:xfrm>
            <a:off x="3203575" y="2997200"/>
            <a:ext cx="2862263" cy="2232025"/>
          </a:xfrm>
          <a:prstGeom prst="rect">
            <a:avLst/>
          </a:prstGeom>
          <a:noFill/>
          <a:ln w="9525">
            <a:noFill/>
            <a:miter lim="800000"/>
            <a:headEnd/>
            <a:tailEnd/>
          </a:ln>
        </p:spPr>
      </p:pic>
      <p:pic>
        <p:nvPicPr>
          <p:cNvPr id="36870" name="Picture 6" descr="http://img-fotki.yandex.ru/get/4706/85457565.f/0_9c9e4_3baada12_X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84888" y="4329113"/>
            <a:ext cx="2693987" cy="20208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blinds(horizontal)">
                                      <p:cBhvr>
                                        <p:cTn id="7" dur="5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6868"/>
                                        </p:tgtEl>
                                        <p:attrNameLst>
                                          <p:attrName>style.visibility</p:attrName>
                                        </p:attrNameLst>
                                      </p:cBhvr>
                                      <p:to>
                                        <p:strVal val="visible"/>
                                      </p:to>
                                    </p:set>
                                    <p:animEffect transition="in" filter="diamond(in)">
                                      <p:cBhvr>
                                        <p:cTn id="12" dur="2000"/>
                                        <p:tgtEl>
                                          <p:spTgt spid="3686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6870"/>
                                        </p:tgtEl>
                                        <p:attrNameLst>
                                          <p:attrName>style.visibility</p:attrName>
                                        </p:attrNameLst>
                                      </p:cBhvr>
                                      <p:to>
                                        <p:strVal val="visible"/>
                                      </p:to>
                                    </p:set>
                                    <p:animEffect transition="in" filter="checkerboard(across)">
                                      <p:cBhvr>
                                        <p:cTn id="17" dur="500"/>
                                        <p:tgtEl>
                                          <p:spTgt spid="36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2348880"/>
            <a:ext cx="8229600" cy="1219200"/>
          </a:xfrm>
        </p:spPr>
        <p:txBody>
          <a:bodyPr>
            <a:noAutofit/>
          </a:bodyPr>
          <a:lstStyle/>
          <a:p>
            <a:pPr algn="ctr" fontAlgn="auto">
              <a:spcAft>
                <a:spcPts val="0"/>
              </a:spcAft>
              <a:defRPr/>
            </a:pPr>
            <a:r>
              <a:rPr lang="ru-RU" sz="9600" b="1" i="1" smtClean="0">
                <a:solidFill>
                  <a:srgbClr val="FF0000"/>
                </a:solidFill>
              </a:rPr>
              <a:t>Конец!</a:t>
            </a:r>
            <a:endParaRPr lang="ru-RU" sz="9600" b="1" i="1">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050"/>
            <a:ext cx="8229600" cy="5187950"/>
          </a:xfrm>
        </p:spPr>
        <p:txBody>
          <a:bodyPr>
            <a:normAutofit/>
          </a:bodyPr>
          <a:lstStyle/>
          <a:p>
            <a:pPr algn="ctr">
              <a:lnSpc>
                <a:spcPct val="90000"/>
              </a:lnSpc>
              <a:buFont typeface="Wingdings 2" pitchFamily="18" charset="2"/>
              <a:buNone/>
            </a:pPr>
            <a:r>
              <a:rPr lang="ru-RU" sz="3300" smtClean="0">
                <a:solidFill>
                  <a:schemeClr val="bg1"/>
                </a:solidFill>
              </a:rPr>
              <a:t>Все куда-то скрылось и подевалось. Звуки приглушены, запахи заморожены. Время тянется еле-еле. Где вы, зеленые листья?  Где вы, густые травы? Где вы, пестрые бабочки?</a:t>
            </a:r>
          </a:p>
          <a:p>
            <a:pPr algn="ctr">
              <a:lnSpc>
                <a:spcPct val="90000"/>
              </a:lnSpc>
              <a:buFont typeface="Wingdings 2" pitchFamily="18" charset="2"/>
              <a:buNone/>
            </a:pPr>
            <a:r>
              <a:rPr lang="ru-RU" sz="3300" smtClean="0">
                <a:solidFill>
                  <a:schemeClr val="bg1"/>
                </a:solidFill>
              </a:rPr>
              <a:t>Льды закрыли озера, снега укутали землю.</a:t>
            </a:r>
          </a:p>
          <a:p>
            <a:pPr>
              <a:lnSpc>
                <a:spcPct val="90000"/>
              </a:lnSpc>
            </a:pPr>
            <a:endParaRPr lang="ru-RU" sz="2400" smtClean="0"/>
          </a:p>
          <a:p>
            <a:pPr>
              <a:lnSpc>
                <a:spcPct val="90000"/>
              </a:lnSpc>
            </a:pPr>
            <a:r>
              <a:rPr lang="ru-RU" sz="2400" smtClean="0"/>
              <a:t>О каком времени года я прочитала? Когда все это бывает? Почему вы так думаете?</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ttp://img1.liveinternet.ru/images/attach/c/4/83/975/83975557_111__2_.jpg"/>
          <p:cNvPicPr>
            <a:picLocks noChangeAspect="1" noChangeArrowheads="1"/>
          </p:cNvPicPr>
          <p:nvPr/>
        </p:nvPicPr>
        <p:blipFill>
          <a:blip r:embed="rId2"/>
          <a:srcRect/>
          <a:stretch>
            <a:fillRect/>
          </a:stretch>
        </p:blipFill>
        <p:spPr bwMode="auto">
          <a:xfrm>
            <a:off x="971550" y="981075"/>
            <a:ext cx="7129463" cy="5346700"/>
          </a:xfrm>
          <a:prstGeom prst="rect">
            <a:avLst/>
          </a:prstGeom>
          <a:noFill/>
          <a:ln w="9525">
            <a:noFill/>
            <a:miter lim="800000"/>
            <a:headEnd/>
            <a:tailEnd/>
          </a:ln>
        </p:spPr>
      </p:pic>
      <p:sp>
        <p:nvSpPr>
          <p:cNvPr id="3" name="Заголовок 2"/>
          <p:cNvSpPr>
            <a:spLocks noGrp="1"/>
          </p:cNvSpPr>
          <p:nvPr>
            <p:ph type="title"/>
          </p:nvPr>
        </p:nvSpPr>
        <p:spPr>
          <a:xfrm>
            <a:off x="457200" y="152400"/>
            <a:ext cx="8229600" cy="684312"/>
          </a:xfrm>
        </p:spPr>
        <p:txBody>
          <a:bodyPr>
            <a:normAutofit fontScale="90000"/>
          </a:bodyPr>
          <a:lstStyle/>
          <a:p>
            <a:pPr fontAlgn="auto">
              <a:spcAft>
                <a:spcPts val="0"/>
              </a:spcAft>
              <a:defRPr/>
            </a:pPr>
            <a:r>
              <a:rPr lang="ru-RU" smtClean="0"/>
              <a:t>Что еще происходит зимой?</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739775"/>
          </a:xfrm>
        </p:spPr>
        <p:txBody>
          <a:bodyPr/>
          <a:lstStyle/>
          <a:p>
            <a:pPr algn="ctr" fontAlgn="auto">
              <a:spcAft>
                <a:spcPts val="0"/>
              </a:spcAft>
              <a:defRPr/>
            </a:pPr>
            <a:r>
              <a:rPr lang="ru-RU" dirty="0" smtClean="0"/>
              <a:t>Загадка</a:t>
            </a:r>
            <a:br>
              <a:rPr lang="ru-RU" dirty="0" smtClean="0"/>
            </a:br>
            <a:r>
              <a:rPr lang="ru-RU" dirty="0" smtClean="0"/>
              <a:t>Б. </a:t>
            </a:r>
            <a:r>
              <a:rPr lang="ru-RU" dirty="0" err="1" smtClean="0"/>
              <a:t>Заходер</a:t>
            </a:r>
            <a:endParaRPr lang="ru-RU" dirty="0"/>
          </a:p>
        </p:txBody>
      </p:sp>
      <p:sp>
        <p:nvSpPr>
          <p:cNvPr id="4" name="Текст 3"/>
          <p:cNvSpPr>
            <a:spLocks noGrp="1"/>
          </p:cNvSpPr>
          <p:nvPr>
            <p:ph type="body" sz="half" idx="2"/>
          </p:nvPr>
        </p:nvSpPr>
        <p:spPr>
          <a:xfrm>
            <a:off x="6629400" y="1196975"/>
            <a:ext cx="2057400" cy="4822825"/>
          </a:xfrm>
        </p:spPr>
        <p:txBody>
          <a:bodyPr>
            <a:normAutofit lnSpcReduction="10000"/>
          </a:bodyPr>
          <a:lstStyle/>
          <a:p>
            <a:pPr fontAlgn="auto">
              <a:defRPr/>
            </a:pPr>
            <a:r>
              <a:rPr lang="ru-RU" sz="1800" dirty="0" smtClean="0">
                <a:solidFill>
                  <a:schemeClr val="bg1"/>
                </a:solidFill>
              </a:rPr>
              <a:t>Нахмурилось небо</a:t>
            </a:r>
            <a:br>
              <a:rPr lang="ru-RU" sz="1800" dirty="0" smtClean="0">
                <a:solidFill>
                  <a:schemeClr val="bg1"/>
                </a:solidFill>
              </a:rPr>
            </a:br>
            <a:r>
              <a:rPr lang="ru-RU" sz="1800" dirty="0" smtClean="0">
                <a:solidFill>
                  <a:schemeClr val="bg1"/>
                </a:solidFill>
              </a:rPr>
              <a:t>(Наверно, не в духе!).</a:t>
            </a:r>
            <a:br>
              <a:rPr lang="ru-RU" sz="1800" dirty="0" smtClean="0">
                <a:solidFill>
                  <a:schemeClr val="bg1"/>
                </a:solidFill>
              </a:rPr>
            </a:br>
            <a:r>
              <a:rPr lang="ru-RU" sz="1800" dirty="0" smtClean="0">
                <a:solidFill>
                  <a:schemeClr val="bg1"/>
                </a:solidFill>
              </a:rPr>
              <a:t>Летают, летают</a:t>
            </a:r>
            <a:br>
              <a:rPr lang="ru-RU" sz="1800" dirty="0" smtClean="0">
                <a:solidFill>
                  <a:schemeClr val="bg1"/>
                </a:solidFill>
              </a:rPr>
            </a:br>
            <a:r>
              <a:rPr lang="ru-RU" sz="1800" dirty="0" smtClean="0">
                <a:solidFill>
                  <a:schemeClr val="bg1"/>
                </a:solidFill>
              </a:rPr>
              <a:t>Белые мухи!..</a:t>
            </a:r>
            <a:br>
              <a:rPr lang="ru-RU" sz="1800" dirty="0" smtClean="0">
                <a:solidFill>
                  <a:schemeClr val="bg1"/>
                </a:solidFill>
              </a:rPr>
            </a:br>
            <a:r>
              <a:rPr lang="ru-RU" sz="1800" dirty="0" smtClean="0">
                <a:solidFill>
                  <a:schemeClr val="bg1"/>
                </a:solidFill>
              </a:rPr>
              <a:t>И носятся слухи,</a:t>
            </a:r>
            <a:br>
              <a:rPr lang="ru-RU" sz="1800" dirty="0" smtClean="0">
                <a:solidFill>
                  <a:schemeClr val="bg1"/>
                </a:solidFill>
              </a:rPr>
            </a:br>
            <a:r>
              <a:rPr lang="ru-RU" sz="1800" dirty="0" smtClean="0">
                <a:solidFill>
                  <a:schemeClr val="bg1"/>
                </a:solidFill>
              </a:rPr>
              <a:t>Что белые мухи,</a:t>
            </a:r>
            <a:br>
              <a:rPr lang="ru-RU" sz="1800" dirty="0" smtClean="0">
                <a:solidFill>
                  <a:schemeClr val="bg1"/>
                </a:solidFill>
              </a:rPr>
            </a:br>
            <a:r>
              <a:rPr lang="ru-RU" sz="1800" dirty="0" smtClean="0">
                <a:solidFill>
                  <a:schemeClr val="bg1"/>
                </a:solidFill>
              </a:rPr>
              <a:t>Не только летают,</a:t>
            </a:r>
            <a:br>
              <a:rPr lang="ru-RU" sz="1800" dirty="0" smtClean="0">
                <a:solidFill>
                  <a:schemeClr val="bg1"/>
                </a:solidFill>
              </a:rPr>
            </a:br>
            <a:r>
              <a:rPr lang="ru-RU" sz="1800" dirty="0" smtClean="0">
                <a:solidFill>
                  <a:schemeClr val="bg1"/>
                </a:solidFill>
              </a:rPr>
              <a:t>Но даже - не тают!</a:t>
            </a:r>
          </a:p>
          <a:p>
            <a:pPr fontAlgn="auto">
              <a:defRPr/>
            </a:pPr>
            <a:r>
              <a:rPr lang="ru-RU" sz="1200" dirty="0" smtClean="0">
                <a:solidFill>
                  <a:schemeClr val="tx1"/>
                </a:solidFill>
              </a:rPr>
              <a:t>Как догадались, что это снег? С чем сравнивают снежинки? Расскажите, какие бывают снежинки, снег?</a:t>
            </a:r>
            <a:endParaRPr lang="ru-RU" sz="1200" dirty="0">
              <a:solidFill>
                <a:schemeClr val="tx1"/>
              </a:solidFill>
            </a:endParaRPr>
          </a:p>
        </p:txBody>
      </p:sp>
      <p:pic>
        <p:nvPicPr>
          <p:cNvPr id="18434" name="Picture 2" descr="http://img1.liveinternet.ru/images/attach/c/2/68/714/68714066_snow.jpg"/>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a:xfrm>
            <a:off x="439737" y="442912"/>
            <a:ext cx="6019800" cy="5562600"/>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amond(in)">
                                      <p:cBhvr>
                                        <p:cTn id="7"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811213"/>
          </a:xfrm>
        </p:spPr>
        <p:txBody>
          <a:bodyPr/>
          <a:lstStyle/>
          <a:p>
            <a:pPr fontAlgn="auto">
              <a:spcAft>
                <a:spcPts val="0"/>
              </a:spcAft>
              <a:defRPr/>
            </a:pPr>
            <a:r>
              <a:rPr lang="ru-RU" dirty="0" smtClean="0"/>
              <a:t>Загадка</a:t>
            </a:r>
            <a:br>
              <a:rPr lang="ru-RU" dirty="0" smtClean="0"/>
            </a:br>
            <a:r>
              <a:rPr lang="ru-RU" dirty="0" smtClean="0"/>
              <a:t>Б. </a:t>
            </a:r>
            <a:r>
              <a:rPr lang="ru-RU" dirty="0" err="1" smtClean="0"/>
              <a:t>Заходер</a:t>
            </a:r>
            <a:endParaRPr lang="ru-RU" dirty="0"/>
          </a:p>
        </p:txBody>
      </p:sp>
      <p:sp>
        <p:nvSpPr>
          <p:cNvPr id="17410" name="Текст 3"/>
          <p:cNvSpPr>
            <a:spLocks noGrp="1"/>
          </p:cNvSpPr>
          <p:nvPr>
            <p:ph type="body" sz="half" idx="2"/>
          </p:nvPr>
        </p:nvSpPr>
        <p:spPr>
          <a:xfrm>
            <a:off x="6732588" y="1412875"/>
            <a:ext cx="2057400" cy="4678363"/>
          </a:xfrm>
        </p:spPr>
        <p:txBody>
          <a:bodyPr/>
          <a:lstStyle/>
          <a:p>
            <a:r>
              <a:rPr lang="ru-RU" smtClean="0">
                <a:solidFill>
                  <a:schemeClr val="bg1"/>
                </a:solidFill>
              </a:rPr>
              <a:t>Чьи рисунки на окне, </a:t>
            </a:r>
            <a:br>
              <a:rPr lang="ru-RU" smtClean="0">
                <a:solidFill>
                  <a:schemeClr val="bg1"/>
                </a:solidFill>
              </a:rPr>
            </a:br>
            <a:r>
              <a:rPr lang="ru-RU" smtClean="0">
                <a:solidFill>
                  <a:schemeClr val="bg1"/>
                </a:solidFill>
              </a:rPr>
              <a:t>Как узор на хрустале? </a:t>
            </a:r>
            <a:br>
              <a:rPr lang="ru-RU" smtClean="0">
                <a:solidFill>
                  <a:schemeClr val="bg1"/>
                </a:solidFill>
              </a:rPr>
            </a:br>
            <a:r>
              <a:rPr lang="ru-RU" smtClean="0">
                <a:solidFill>
                  <a:schemeClr val="bg1"/>
                </a:solidFill>
              </a:rPr>
              <a:t>Щиплет всякого за нос </a:t>
            </a:r>
            <a:br>
              <a:rPr lang="ru-RU" smtClean="0">
                <a:solidFill>
                  <a:schemeClr val="bg1"/>
                </a:solidFill>
              </a:rPr>
            </a:br>
            <a:r>
              <a:rPr lang="ru-RU" smtClean="0">
                <a:solidFill>
                  <a:schemeClr val="bg1"/>
                </a:solidFill>
              </a:rPr>
              <a:t>Зимний дедушка .</a:t>
            </a:r>
          </a:p>
          <a:p>
            <a:endParaRPr lang="ru-RU" smtClean="0">
              <a:solidFill>
                <a:schemeClr val="bg1"/>
              </a:solidFill>
            </a:endParaRPr>
          </a:p>
          <a:p>
            <a:endParaRPr lang="ru-RU" smtClean="0">
              <a:solidFill>
                <a:schemeClr val="bg1"/>
              </a:solidFill>
            </a:endParaRPr>
          </a:p>
          <a:p>
            <a:r>
              <a:rPr lang="ru-RU" smtClean="0">
                <a:solidFill>
                  <a:schemeClr val="tx1"/>
                </a:solidFill>
              </a:rPr>
              <a:t>Какой бывает мороз?</a:t>
            </a:r>
          </a:p>
        </p:txBody>
      </p:sp>
      <p:pic>
        <p:nvPicPr>
          <p:cNvPr id="3" name="Picture 2" descr="http://www.bugaga.ru/uploads/posts/2010-11/1288687289_les.jpg"/>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595313"/>
          </a:xfrm>
        </p:spPr>
        <p:txBody>
          <a:bodyPr/>
          <a:lstStyle/>
          <a:p>
            <a:pPr fontAlgn="auto">
              <a:spcAft>
                <a:spcPts val="0"/>
              </a:spcAft>
              <a:defRPr/>
            </a:pPr>
            <a:r>
              <a:rPr lang="ru-RU" dirty="0" smtClean="0">
                <a:solidFill>
                  <a:schemeClr val="bg1"/>
                </a:solidFill>
              </a:rPr>
              <a:t>Загадка</a:t>
            </a:r>
            <a:endParaRPr lang="ru-RU" dirty="0">
              <a:solidFill>
                <a:schemeClr val="bg1"/>
              </a:solidFill>
            </a:endParaRPr>
          </a:p>
        </p:txBody>
      </p:sp>
      <p:sp>
        <p:nvSpPr>
          <p:cNvPr id="18434" name="Текст 3"/>
          <p:cNvSpPr>
            <a:spLocks noGrp="1"/>
          </p:cNvSpPr>
          <p:nvPr>
            <p:ph type="body" sz="half" idx="2"/>
          </p:nvPr>
        </p:nvSpPr>
        <p:spPr/>
        <p:txBody>
          <a:bodyPr/>
          <a:lstStyle/>
          <a:p>
            <a:r>
              <a:rPr lang="ru-RU" sz="2400" smtClean="0">
                <a:solidFill>
                  <a:schemeClr val="bg1"/>
                </a:solidFill>
              </a:rPr>
              <a:t>У кого скажите, нос В  огороде летом рос?</a:t>
            </a:r>
          </a:p>
          <a:p>
            <a:endParaRPr lang="ru-RU" sz="2400" smtClean="0">
              <a:solidFill>
                <a:schemeClr val="bg1"/>
              </a:solidFill>
            </a:endParaRPr>
          </a:p>
          <a:p>
            <a:r>
              <a:rPr lang="ru-RU" sz="1200" smtClean="0">
                <a:solidFill>
                  <a:schemeClr val="tx1"/>
                </a:solidFill>
              </a:rPr>
              <a:t>Как вы догадались, что это снеговик? Почему сказано, что нос рос на грядке?</a:t>
            </a:r>
          </a:p>
        </p:txBody>
      </p:sp>
      <p:pic>
        <p:nvPicPr>
          <p:cNvPr id="16388" name="Picture 4" descr="http://img11.nnm.ru/7/9/4/5/5/6469c33bfe9a7db8323e47b0c2f.jpg"/>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box(in)">
                                      <p:cBhvr>
                                        <p:cTn id="7"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mtClean="0"/>
              <a:t>Ребята, что  делают зимой? </a:t>
            </a:r>
            <a:endParaRPr lang="ru-RU"/>
          </a:p>
        </p:txBody>
      </p:sp>
      <p:pic>
        <p:nvPicPr>
          <p:cNvPr id="15362" name="Picture 2" descr="http://f4.foto.rambler.ru/preview/r/668x521/4d1c3648-a140-e6d7-277b-73279bce2837/%D1%84%D0%BE%D1%82%D0%B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850" y="1628775"/>
            <a:ext cx="3044825" cy="2376488"/>
          </a:xfrm>
          <a:prstGeom prst="rect">
            <a:avLst/>
          </a:prstGeom>
          <a:noFill/>
          <a:ln w="9525">
            <a:noFill/>
            <a:miter lim="800000"/>
            <a:headEnd/>
            <a:tailEnd/>
          </a:ln>
        </p:spPr>
      </p:pic>
      <p:pic>
        <p:nvPicPr>
          <p:cNvPr id="15364" name="Picture 4" descr="http://copypast.ru/foto5/7333/Belki/belki_04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32138" y="2852738"/>
            <a:ext cx="3095625" cy="2322512"/>
          </a:xfrm>
          <a:prstGeom prst="rect">
            <a:avLst/>
          </a:prstGeom>
          <a:noFill/>
          <a:ln w="9525">
            <a:noFill/>
            <a:miter lim="800000"/>
            <a:headEnd/>
            <a:tailEnd/>
          </a:ln>
        </p:spPr>
      </p:pic>
      <p:pic>
        <p:nvPicPr>
          <p:cNvPr id="15366" name="Picture 6" descr="http://ecocollaps.ru/wp-content/uploads/2011/12/fox.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940425" y="4076700"/>
            <a:ext cx="2768600" cy="21605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5364"/>
                                        </p:tgtEl>
                                        <p:attrNameLst>
                                          <p:attrName>style.visibility</p:attrName>
                                        </p:attrNameLst>
                                      </p:cBhvr>
                                      <p:to>
                                        <p:strVal val="visible"/>
                                      </p:to>
                                    </p:set>
                                    <p:animEffect transition="in" filter="diamond(in)">
                                      <p:cBhvr>
                                        <p:cTn id="12" dur="2000"/>
                                        <p:tgtEl>
                                          <p:spTgt spid="1536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5366"/>
                                        </p:tgtEl>
                                        <p:attrNameLst>
                                          <p:attrName>style.visibility</p:attrName>
                                        </p:attrNameLst>
                                      </p:cBhvr>
                                      <p:to>
                                        <p:strVal val="visible"/>
                                      </p:to>
                                    </p:set>
                                    <p:animEffect transition="in" filter="checkerboard(across)">
                                      <p:cBhvr>
                                        <p:cTn id="17" dur="500"/>
                                        <p:tgtEl>
                                          <p:spTgt spid="15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s017.radikal.ru/i437/1112/f7/08674e68c55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4213" y="1844675"/>
            <a:ext cx="5040312" cy="3379788"/>
          </a:xfrm>
          <a:prstGeom prst="rect">
            <a:avLst/>
          </a:prstGeom>
          <a:noFill/>
          <a:ln w="9525">
            <a:noFill/>
            <a:miter lim="800000"/>
            <a:headEnd/>
            <a:tailEnd/>
          </a:ln>
        </p:spPr>
      </p:pic>
      <p:sp>
        <p:nvSpPr>
          <p:cNvPr id="3" name="Заголовок 2"/>
          <p:cNvSpPr>
            <a:spLocks noGrp="1"/>
          </p:cNvSpPr>
          <p:nvPr>
            <p:ph type="title"/>
          </p:nvPr>
        </p:nvSpPr>
        <p:spPr/>
        <p:txBody>
          <a:bodyPr/>
          <a:lstStyle/>
          <a:p>
            <a:pPr fontAlgn="auto">
              <a:spcAft>
                <a:spcPts val="0"/>
              </a:spcAft>
              <a:defRPr/>
            </a:pPr>
            <a:r>
              <a:rPr lang="ru-RU" sz="2400" smtClean="0">
                <a:solidFill>
                  <a:schemeClr val="bg1"/>
                </a:solidFill>
              </a:rPr>
              <a:t>Зимой белочка прячется в дупле, где у нее припасены орехи, шишки, сушеные грибы</a:t>
            </a:r>
            <a:endParaRPr lang="ru-RU" sz="2400">
              <a:solidFill>
                <a:schemeClr val="bg1"/>
              </a:solidFill>
            </a:endParaRPr>
          </a:p>
        </p:txBody>
      </p:sp>
      <p:pic>
        <p:nvPicPr>
          <p:cNvPr id="20483" name="Picture 4" descr="http://www.krestomania.net/files/200/42767.jpg"/>
          <p:cNvPicPr>
            <a:picLocks noChangeAspect="1" noChangeArrowheads="1"/>
          </p:cNvPicPr>
          <p:nvPr/>
        </p:nvPicPr>
        <p:blipFill>
          <a:blip r:embed="rId3"/>
          <a:srcRect/>
          <a:stretch>
            <a:fillRect/>
          </a:stretch>
        </p:blipFill>
        <p:spPr bwMode="auto">
          <a:xfrm>
            <a:off x="5795963" y="3746500"/>
            <a:ext cx="25527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z="3200" smtClean="0">
                <a:solidFill>
                  <a:schemeClr val="bg1"/>
                </a:solidFill>
              </a:rPr>
              <a:t>Зайка бегает по лесу. Ищет, чего бы поесть. А лиса за ним охотится.</a:t>
            </a:r>
            <a:endParaRPr lang="ru-RU" sz="3200">
              <a:solidFill>
                <a:schemeClr val="bg1"/>
              </a:solidFill>
            </a:endParaRPr>
          </a:p>
        </p:txBody>
      </p:sp>
      <p:pic>
        <p:nvPicPr>
          <p:cNvPr id="21506" name="Picture 4" descr="http://de.trinixy.ru/pics3/20080228/lisa_3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4663" y="1412875"/>
            <a:ext cx="4494212" cy="3371850"/>
          </a:xfrm>
          <a:prstGeom prst="rect">
            <a:avLst/>
          </a:prstGeom>
          <a:noFill/>
          <a:ln w="9525">
            <a:noFill/>
            <a:miter lim="800000"/>
            <a:headEnd/>
            <a:tailEnd/>
          </a:ln>
        </p:spPr>
      </p:pic>
      <p:pic>
        <p:nvPicPr>
          <p:cNvPr id="21507" name="Picture 6" descr="http://www.wapos.ru/im/base/4/3/e/81/47960/wapos_ru_47960g.jpg"/>
          <p:cNvPicPr>
            <a:picLocks noChangeAspect="1" noChangeArrowheads="1"/>
          </p:cNvPicPr>
          <p:nvPr/>
        </p:nvPicPr>
        <p:blipFill>
          <a:blip r:embed="rId3"/>
          <a:srcRect/>
          <a:stretch>
            <a:fillRect/>
          </a:stretch>
        </p:blipFill>
        <p:spPr bwMode="auto">
          <a:xfrm>
            <a:off x="539750" y="2001838"/>
            <a:ext cx="3744913" cy="4421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194</TotalTime>
  <Words>213</Words>
  <Application>Microsoft Office PowerPoint</Application>
  <PresentationFormat>Экран (4:3)</PresentationFormat>
  <Paragraphs>37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Презентация PowerPoint</vt:lpstr>
      <vt:lpstr>Презентация PowerPoint</vt:lpstr>
      <vt:lpstr>Что еще происходит зимой?</vt:lpstr>
      <vt:lpstr>Загадка Б. Заходер</vt:lpstr>
      <vt:lpstr>Загадка Б. Заходер</vt:lpstr>
      <vt:lpstr>Загадка</vt:lpstr>
      <vt:lpstr>Ребята, что  делают зимой? </vt:lpstr>
      <vt:lpstr>Зимой белочка прячется в дупле, где у нее припасены орехи, шишки, сушеные грибы</vt:lpstr>
      <vt:lpstr>Зайка бегает по лесу. Ищет, чего бы поесть. А лиса за ним охотится.</vt:lpstr>
      <vt:lpstr>А что делает зимой мишка?</vt:lpstr>
      <vt:lpstr>Спит медведь в своей берлоге, Не будите по тревоге, Коль проснется рано он, Будет очень, очень зол. Ведь зимой привык он спать, Лапу  теплую сосать, Лишь когда придет весна, Мишке будет не до сна.     </vt:lpstr>
      <vt:lpstr>А кто еще спит всю зиму?</vt:lpstr>
      <vt:lpstr>Ежик спит в норке. Лягушки ныряют в воду, зарываются в густой ил. Жуки зимуют в земле, в коре деревьев. </vt:lpstr>
      <vt:lpstr>Конец!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речи «Летают, летают белые мухи»</dc:title>
  <dc:creator>нефедова</dc:creator>
  <cp:lastModifiedBy>Алексей</cp:lastModifiedBy>
  <cp:revision>16</cp:revision>
  <dcterms:created xsi:type="dcterms:W3CDTF">2012-12-03T16:38:10Z</dcterms:created>
  <dcterms:modified xsi:type="dcterms:W3CDTF">2017-09-15T06:15:20Z</dcterms:modified>
</cp:coreProperties>
</file>