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52" r:id="rId1"/>
  </p:sldMasterIdLst>
  <p:notesMasterIdLst>
    <p:notesMasterId r:id="rId17"/>
  </p:notesMasterIdLst>
  <p:sldIdLst>
    <p:sldId id="256" r:id="rId2"/>
    <p:sldId id="257" r:id="rId3"/>
    <p:sldId id="259" r:id="rId4"/>
    <p:sldId id="258" r:id="rId5"/>
    <p:sldId id="262" r:id="rId6"/>
    <p:sldId id="271" r:id="rId7"/>
    <p:sldId id="261" r:id="rId8"/>
    <p:sldId id="265" r:id="rId9"/>
    <p:sldId id="270" r:id="rId10"/>
    <p:sldId id="264" r:id="rId11"/>
    <p:sldId id="266" r:id="rId12"/>
    <p:sldId id="267" r:id="rId13"/>
    <p:sldId id="268" r:id="rId14"/>
    <p:sldId id="269" r:id="rId15"/>
    <p:sldId id="26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73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5321511-259F-4960-BCFE-61448E242FC3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D29CF3E-EBBF-4F94-858C-80F1413FBE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19661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2F5C124-7A81-405B-B7DA-D623FE4A807B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7F4E74C-0287-4A53-B46F-938937D27C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2F5C124-7A81-405B-B7DA-D623FE4A807B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7F4E74C-0287-4A53-B46F-938937D27C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2F5C124-7A81-405B-B7DA-D623FE4A807B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7F4E74C-0287-4A53-B46F-938937D27C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2F5C124-7A81-405B-B7DA-D623FE4A807B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7F4E74C-0287-4A53-B46F-938937D27C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2F5C124-7A81-405B-B7DA-D623FE4A807B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7F4E74C-0287-4A53-B46F-938937D27C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2F5C124-7A81-405B-B7DA-D623FE4A807B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7F4E74C-0287-4A53-B46F-938937D27C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2F5C124-7A81-405B-B7DA-D623FE4A807B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7F4E74C-0287-4A53-B46F-938937D27C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2F5C124-7A81-405B-B7DA-D623FE4A807B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7F4E74C-0287-4A53-B46F-938937D27C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2F5C124-7A81-405B-B7DA-D623FE4A807B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7F4E74C-0287-4A53-B46F-938937D27C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2F5C124-7A81-405B-B7DA-D623FE4A807B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7F4E74C-0287-4A53-B46F-938937D27C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2F5C124-7A81-405B-B7DA-D623FE4A807B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7F4E74C-0287-4A53-B46F-938937D27CE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82F5C124-7A81-405B-B7DA-D623FE4A807B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D7F4E74C-0287-4A53-B46F-938937D27CE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  <p:sldLayoutId id="2147483862" r:id="rId10"/>
    <p:sldLayoutId id="214748386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34131" y="548680"/>
            <a:ext cx="74168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ОБОУ СПО «Курский Базовый Медицинский Колледж»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431726" y="6089113"/>
            <a:ext cx="2036439" cy="360040"/>
          </a:xfrm>
          <a:prstGeom prst="rect">
            <a:avLst/>
          </a:prstGeom>
          <a:noFill/>
          <a:ln w="1079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Курск, 2016 г.</a:t>
            </a:r>
            <a:endParaRPr kumimoji="0" lang="ru-RU" sz="16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364088" y="5138702"/>
            <a:ext cx="338535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 smtClean="0"/>
              <a:t>Выполнила: Студентка 2к. 3м/с</a:t>
            </a:r>
          </a:p>
          <a:p>
            <a:r>
              <a:rPr lang="ru-RU" sz="1200" dirty="0" smtClean="0"/>
              <a:t>Станишевская Ольга Сергеевна</a:t>
            </a:r>
          </a:p>
          <a:p>
            <a:r>
              <a:rPr lang="ru-RU" sz="1200" dirty="0" smtClean="0"/>
              <a:t>Проверила: Преподаватель </a:t>
            </a:r>
          </a:p>
          <a:p>
            <a:r>
              <a:rPr lang="ru-RU" sz="1200" dirty="0" smtClean="0"/>
              <a:t>Евдокимова Наталья Борисовна</a:t>
            </a:r>
            <a:endParaRPr lang="ru-RU" sz="1200" dirty="0"/>
          </a:p>
        </p:txBody>
      </p:sp>
      <p:sp>
        <p:nvSpPr>
          <p:cNvPr id="7" name="TextBox 6"/>
          <p:cNvSpPr txBox="1"/>
          <p:nvPr/>
        </p:nvSpPr>
        <p:spPr>
          <a:xfrm>
            <a:off x="2622372" y="1522508"/>
            <a:ext cx="4176464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err="1" smtClean="0"/>
              <a:t>Санбюллетень</a:t>
            </a:r>
            <a:endParaRPr lang="ru-RU" sz="2400" dirty="0" smtClean="0"/>
          </a:p>
          <a:p>
            <a:pPr algn="ctr"/>
            <a:r>
              <a:rPr lang="ru-RU" sz="2400" dirty="0" smtClean="0"/>
              <a:t>на тему:</a:t>
            </a:r>
          </a:p>
          <a:p>
            <a:pPr algn="ctr"/>
            <a:endParaRPr lang="ru-RU" sz="2000" dirty="0"/>
          </a:p>
        </p:txBody>
      </p:sp>
      <p:sp>
        <p:nvSpPr>
          <p:cNvPr id="8" name="TextBox 7"/>
          <p:cNvSpPr txBox="1"/>
          <p:nvPr/>
        </p:nvSpPr>
        <p:spPr>
          <a:xfrm>
            <a:off x="2987824" y="2852936"/>
            <a:ext cx="359941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/>
              <a:t>Сахарный диабет 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10420911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855420" y="620688"/>
            <a:ext cx="58864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spcAft>
                <a:spcPts val="750"/>
              </a:spcAft>
            </a:pPr>
            <a:r>
              <a:rPr lang="ru-RU" sz="2800" b="1" dirty="0" smtClean="0">
                <a:solidFill>
                  <a:srgbClr val="222222"/>
                </a:solidFill>
                <a:effectLst/>
                <a:latin typeface="Times New Roman"/>
                <a:ea typeface="Times New Roman"/>
                <a:cs typeface="Times New Roman"/>
              </a:rPr>
              <a:t>Причинами развития сахарного диабета являются:</a:t>
            </a:r>
            <a:endParaRPr lang="ru-RU" sz="3200" dirty="0" smtClean="0"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2" name="Овал 1"/>
          <p:cNvSpPr/>
          <p:nvPr/>
        </p:nvSpPr>
        <p:spPr>
          <a:xfrm>
            <a:off x="1995002" y="1700808"/>
            <a:ext cx="5097278" cy="504056"/>
          </a:xfrm>
          <a:prstGeom prst="ellipse">
            <a:avLst/>
          </a:prstGeom>
          <a:solidFill>
            <a:schemeClr val="bg2"/>
          </a:solidFill>
          <a:ln w="63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наследственная</a:t>
            </a:r>
            <a:r>
              <a:rPr lang="ru-RU" sz="16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предрасположенность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1995002" y="3112609"/>
            <a:ext cx="5097278" cy="504056"/>
          </a:xfrm>
          <a:prstGeom prst="ellipse">
            <a:avLst/>
          </a:prstGeom>
          <a:solidFill>
            <a:schemeClr val="bg2"/>
          </a:solidFill>
          <a:ln w="63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частые </a:t>
            </a:r>
            <a:r>
              <a:rPr lang="ru-RU" sz="16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нервные стрессы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1995002" y="3861048"/>
            <a:ext cx="5097278" cy="504056"/>
          </a:xfrm>
          <a:prstGeom prst="ellipse">
            <a:avLst/>
          </a:prstGeom>
          <a:solidFill>
            <a:schemeClr val="bg2"/>
          </a:solidFill>
          <a:ln w="63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инфекционные</a:t>
            </a:r>
            <a:r>
              <a:rPr lang="ru-RU" sz="16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заболевания</a:t>
            </a:r>
            <a:endParaRPr lang="ru-RU" dirty="0"/>
          </a:p>
        </p:txBody>
      </p:sp>
      <p:sp>
        <p:nvSpPr>
          <p:cNvPr id="7" name="Овал 6"/>
          <p:cNvSpPr/>
          <p:nvPr/>
        </p:nvSpPr>
        <p:spPr>
          <a:xfrm>
            <a:off x="1995001" y="2420888"/>
            <a:ext cx="5028235" cy="504056"/>
          </a:xfrm>
          <a:prstGeom prst="ellipse">
            <a:avLst/>
          </a:prstGeom>
          <a:solidFill>
            <a:schemeClr val="bg2"/>
          </a:solidFill>
          <a:ln w="63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превышение допустимого веса (</a:t>
            </a:r>
            <a:r>
              <a:rPr lang="ru-RU" sz="16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ожирение</a:t>
            </a:r>
            <a:r>
              <a:rPr lang="ru-RU" sz="16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1995002" y="4618862"/>
            <a:ext cx="5097278" cy="576064"/>
          </a:xfrm>
          <a:prstGeom prst="ellipse">
            <a:avLst/>
          </a:prstGeom>
          <a:solidFill>
            <a:schemeClr val="bg2"/>
          </a:solidFill>
          <a:ln w="63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другие болезни: ишемическая болезнь сердца, артериальная гипертензия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014000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332656"/>
            <a:ext cx="8640960" cy="6192688"/>
          </a:xfrm>
        </p:spPr>
      </p:pic>
    </p:spTree>
    <p:extLst>
      <p:ext uri="{BB962C8B-B14F-4D97-AF65-F5344CB8AC3E}">
        <p14:creationId xmlns:p14="http://schemas.microsoft.com/office/powerpoint/2010/main" val="34383968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00963" y="986399"/>
            <a:ext cx="7987461" cy="4242801"/>
          </a:xfrm>
        </p:spPr>
        <p:txBody>
          <a:bodyPr>
            <a:normAutofit/>
          </a:bodyPr>
          <a:lstStyle/>
          <a:p>
            <a:pPr fontAlgn="base">
              <a:buFont typeface="+mj-lt"/>
              <a:buAutoNum type="arabicPeriod"/>
            </a:pPr>
            <a:r>
              <a:rPr lang="ru-RU" sz="2000" b="1" i="1" dirty="0" smtClean="0">
                <a:solidFill>
                  <a:srgbClr val="464444"/>
                </a:solidFill>
                <a:latin typeface="HelveticaNeue"/>
              </a:rPr>
              <a:t>Диабетическая </a:t>
            </a:r>
            <a:r>
              <a:rPr lang="ru-RU" sz="2000" b="1" i="1" dirty="0">
                <a:solidFill>
                  <a:srgbClr val="464444"/>
                </a:solidFill>
                <a:latin typeface="HelveticaNeue"/>
              </a:rPr>
              <a:t>кома</a:t>
            </a:r>
            <a:r>
              <a:rPr lang="ru-RU" sz="2000" dirty="0">
                <a:solidFill>
                  <a:srgbClr val="464444"/>
                </a:solidFill>
                <a:latin typeface="HelveticaNeue"/>
              </a:rPr>
              <a:t> </a:t>
            </a:r>
            <a:r>
              <a:rPr lang="ru-RU" sz="2000" dirty="0" smtClean="0">
                <a:solidFill>
                  <a:srgbClr val="464444"/>
                </a:solidFill>
                <a:latin typeface="HelveticaNeue"/>
              </a:rPr>
              <a:t>— возникает как ответная реакция на резкое повышение глюкозы, проявляется помрачнением сознания, нарушением акта дыхания, резким запахом ацетона, отсутствием мочи или усиленным мочеотделением. </a:t>
            </a:r>
          </a:p>
          <a:p>
            <a:pPr fontAlgn="base">
              <a:buFont typeface="+mj-lt"/>
              <a:buAutoNum type="arabicPeriod"/>
            </a:pPr>
            <a:r>
              <a:rPr lang="ru-RU" sz="2000" b="1" i="1" dirty="0" err="1" smtClean="0">
                <a:solidFill>
                  <a:srgbClr val="464444"/>
                </a:solidFill>
                <a:latin typeface="HelveticaNeue"/>
              </a:rPr>
              <a:t>Кетоацидоз</a:t>
            </a:r>
            <a:r>
              <a:rPr lang="ru-RU" sz="2000" dirty="0" smtClean="0">
                <a:solidFill>
                  <a:srgbClr val="464444"/>
                </a:solidFill>
                <a:latin typeface="HelveticaNeue"/>
              </a:rPr>
              <a:t> — происходит при накоплении в крови продуктов метаболизма (отходов), и характеризуется нарушением функций всех органов и потерей сознания.</a:t>
            </a:r>
          </a:p>
          <a:p>
            <a:pPr fontAlgn="base">
              <a:buFont typeface="+mj-lt"/>
              <a:buAutoNum type="arabicPeriod"/>
            </a:pPr>
            <a:r>
              <a:rPr lang="ru-RU" sz="2000" b="1" i="1" dirty="0" smtClean="0">
                <a:solidFill>
                  <a:srgbClr val="464444"/>
                </a:solidFill>
                <a:latin typeface="HelveticaNeue"/>
              </a:rPr>
              <a:t>Гипогликемическая кома</a:t>
            </a:r>
            <a:r>
              <a:rPr lang="ru-RU" sz="2000" dirty="0" smtClean="0">
                <a:solidFill>
                  <a:srgbClr val="464444"/>
                </a:solidFill>
                <a:latin typeface="HelveticaNeue"/>
              </a:rPr>
              <a:t> — состояние, при котором резко падает уровень сахара. Происходит при употреблении алкоголя, сильных физических нагрузках или передозировке </a:t>
            </a:r>
            <a:r>
              <a:rPr lang="ru-RU" sz="2000" dirty="0" err="1" smtClean="0">
                <a:solidFill>
                  <a:srgbClr val="464444"/>
                </a:solidFill>
                <a:latin typeface="HelveticaNeue"/>
              </a:rPr>
              <a:t>сахаропонижающих</a:t>
            </a:r>
            <a:r>
              <a:rPr lang="ru-RU" sz="2000" dirty="0" smtClean="0">
                <a:solidFill>
                  <a:srgbClr val="464444"/>
                </a:solidFill>
                <a:latin typeface="HelveticaNeue"/>
              </a:rPr>
              <a:t> препаратов. </a:t>
            </a:r>
          </a:p>
          <a:p>
            <a:pPr marL="0" indent="0" fontAlgn="base">
              <a:buNone/>
            </a:pPr>
            <a:endParaRPr lang="ru-RU" sz="2000" dirty="0" smtClean="0">
              <a:solidFill>
                <a:srgbClr val="464444"/>
              </a:solidFill>
              <a:latin typeface="HelveticaNeue"/>
            </a:endParaRPr>
          </a:p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endParaRPr lang="ru-RU" sz="2000" dirty="0" smtClean="0">
              <a:latin typeface="Calibri"/>
              <a:ea typeface="Calibri"/>
              <a:cs typeface="Times New Roman"/>
            </a:endParaRP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3173271" y="524734"/>
            <a:ext cx="28083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Осложнения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28119886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87046" y="620688"/>
            <a:ext cx="7848872" cy="3024336"/>
          </a:xfrm>
        </p:spPr>
        <p:txBody>
          <a:bodyPr/>
          <a:lstStyle/>
          <a:p>
            <a:pPr marL="0" lvl="0" indent="0" fontAlgn="base">
              <a:spcBef>
                <a:spcPts val="600"/>
              </a:spcBef>
              <a:buClr>
                <a:srgbClr val="3891A7"/>
              </a:buClr>
              <a:buNone/>
            </a:pPr>
            <a:r>
              <a:rPr lang="ru-RU" sz="1700" dirty="0" smtClean="0">
                <a:solidFill>
                  <a:srgbClr val="3D4545"/>
                </a:solidFill>
                <a:latin typeface="HelveticaNeue"/>
              </a:rPr>
              <a:t>	</a:t>
            </a:r>
            <a:r>
              <a:rPr lang="ru-RU" sz="1800" dirty="0" smtClean="0">
                <a:solidFill>
                  <a:srgbClr val="3D4545"/>
                </a:solidFill>
                <a:latin typeface="HelveticaNeue"/>
              </a:rPr>
              <a:t>К </a:t>
            </a:r>
            <a:r>
              <a:rPr lang="ru-RU" sz="1800" i="1" dirty="0">
                <a:solidFill>
                  <a:srgbClr val="3D4545"/>
                </a:solidFill>
                <a:latin typeface="HelveticaNeue"/>
              </a:rPr>
              <a:t>поздним</a:t>
            </a:r>
            <a:r>
              <a:rPr lang="ru-RU" sz="1800" dirty="0">
                <a:solidFill>
                  <a:srgbClr val="3D4545"/>
                </a:solidFill>
                <a:latin typeface="HelveticaNeue"/>
              </a:rPr>
              <a:t> </a:t>
            </a:r>
            <a:r>
              <a:rPr lang="ru-RU" sz="1800" b="1" dirty="0">
                <a:solidFill>
                  <a:srgbClr val="3D4545"/>
                </a:solidFill>
                <a:latin typeface="HelveticaNeue"/>
              </a:rPr>
              <a:t>осложнениям</a:t>
            </a:r>
            <a:r>
              <a:rPr lang="ru-RU" sz="1800" dirty="0">
                <a:solidFill>
                  <a:srgbClr val="3D4545"/>
                </a:solidFill>
                <a:latin typeface="HelveticaNeue"/>
              </a:rPr>
              <a:t> относятся:</a:t>
            </a:r>
            <a:endParaRPr lang="ru-RU" sz="1700" dirty="0">
              <a:solidFill>
                <a:srgbClr val="3D4545"/>
              </a:solidFill>
              <a:latin typeface="HelveticaNeue"/>
            </a:endParaRPr>
          </a:p>
          <a:p>
            <a:pPr marL="457200" lvl="0" indent="-457200" fontAlgn="base">
              <a:spcBef>
                <a:spcPts val="600"/>
              </a:spcBef>
              <a:buClr>
                <a:srgbClr val="3891A7"/>
              </a:buClr>
              <a:buFont typeface="+mj-lt"/>
              <a:buAutoNum type="arabicPeriod"/>
            </a:pPr>
            <a:r>
              <a:rPr lang="ru-RU" sz="2000" b="1" i="1" dirty="0">
                <a:solidFill>
                  <a:srgbClr val="464444"/>
                </a:solidFill>
                <a:latin typeface="HelveticaNeue"/>
              </a:rPr>
              <a:t>Поражение сетчатки </a:t>
            </a:r>
            <a:r>
              <a:rPr lang="ru-RU" sz="2000" b="1" i="1" dirty="0" smtClean="0">
                <a:solidFill>
                  <a:srgbClr val="464444"/>
                </a:solidFill>
                <a:latin typeface="HelveticaNeue"/>
              </a:rPr>
              <a:t>глаз.</a:t>
            </a:r>
          </a:p>
          <a:p>
            <a:pPr marL="457200" lvl="0" indent="-457200" fontAlgn="base">
              <a:spcBef>
                <a:spcPts val="600"/>
              </a:spcBef>
              <a:buClr>
                <a:srgbClr val="3891A7"/>
              </a:buClr>
              <a:buFont typeface="+mj-lt"/>
              <a:buAutoNum type="arabicPeriod"/>
            </a:pPr>
            <a:r>
              <a:rPr lang="ru-RU" sz="2000" b="1" i="1" dirty="0" smtClean="0">
                <a:solidFill>
                  <a:srgbClr val="464444"/>
                </a:solidFill>
                <a:latin typeface="HelveticaNeue"/>
              </a:rPr>
              <a:t>Выпадение </a:t>
            </a:r>
            <a:r>
              <a:rPr lang="ru-RU" sz="2000" b="1" i="1" dirty="0">
                <a:solidFill>
                  <a:srgbClr val="464444"/>
                </a:solidFill>
                <a:latin typeface="HelveticaNeue"/>
              </a:rPr>
              <a:t>волос, зубов, снижение слуха, воспалительные заболевания полости </a:t>
            </a:r>
            <a:r>
              <a:rPr lang="ru-RU" sz="2000" b="1" i="1" dirty="0" smtClean="0">
                <a:solidFill>
                  <a:srgbClr val="464444"/>
                </a:solidFill>
                <a:latin typeface="HelveticaNeue"/>
              </a:rPr>
              <a:t>рта.</a:t>
            </a:r>
          </a:p>
          <a:p>
            <a:pPr marL="457200" lvl="0" indent="-457200" fontAlgn="base">
              <a:spcBef>
                <a:spcPts val="600"/>
              </a:spcBef>
              <a:buClr>
                <a:srgbClr val="3891A7"/>
              </a:buClr>
              <a:buFont typeface="+mj-lt"/>
              <a:buAutoNum type="arabicPeriod"/>
            </a:pPr>
            <a:r>
              <a:rPr lang="ru-RU" sz="2000" b="1" i="1" dirty="0" smtClean="0">
                <a:solidFill>
                  <a:srgbClr val="464444"/>
                </a:solidFill>
                <a:latin typeface="HelveticaNeue"/>
              </a:rPr>
              <a:t>Поражение </a:t>
            </a:r>
            <a:r>
              <a:rPr lang="ru-RU" sz="2000" b="1" i="1" dirty="0">
                <a:solidFill>
                  <a:srgbClr val="464444"/>
                </a:solidFill>
                <a:latin typeface="HelveticaNeue"/>
              </a:rPr>
              <a:t>сосудов </a:t>
            </a:r>
            <a:r>
              <a:rPr lang="ru-RU" sz="2000" b="1" i="1" dirty="0" smtClean="0">
                <a:solidFill>
                  <a:srgbClr val="464444"/>
                </a:solidFill>
                <a:latin typeface="HelveticaNeue"/>
              </a:rPr>
              <a:t>сердца</a:t>
            </a:r>
            <a:r>
              <a:rPr lang="ru-RU" sz="2000" dirty="0" smtClean="0">
                <a:solidFill>
                  <a:srgbClr val="464444"/>
                </a:solidFill>
                <a:latin typeface="HelveticaNeue"/>
              </a:rPr>
              <a:t>.</a:t>
            </a:r>
            <a:endParaRPr lang="ru-RU" sz="2000" dirty="0">
              <a:solidFill>
                <a:srgbClr val="464444"/>
              </a:solidFill>
              <a:latin typeface="HelveticaNeue"/>
            </a:endParaRPr>
          </a:p>
          <a:p>
            <a:pPr marL="457200" lvl="0" indent="-457200" fontAlgn="base">
              <a:spcBef>
                <a:spcPts val="600"/>
              </a:spcBef>
              <a:buClr>
                <a:srgbClr val="3891A7"/>
              </a:buClr>
              <a:buFont typeface="+mj-lt"/>
              <a:buAutoNum type="arabicPeriod"/>
            </a:pPr>
            <a:r>
              <a:rPr lang="ru-RU" sz="2000" b="1" i="1" dirty="0">
                <a:solidFill>
                  <a:srgbClr val="464444"/>
                </a:solidFill>
                <a:latin typeface="HelveticaNeue"/>
              </a:rPr>
              <a:t>Жировой </a:t>
            </a:r>
            <a:r>
              <a:rPr lang="ru-RU" sz="2000" b="1" i="1" dirty="0" err="1">
                <a:solidFill>
                  <a:srgbClr val="464444"/>
                </a:solidFill>
                <a:latin typeface="HelveticaNeue"/>
              </a:rPr>
              <a:t>гепатоз</a:t>
            </a:r>
            <a:r>
              <a:rPr lang="ru-RU" sz="2000" b="1" i="1" dirty="0">
                <a:solidFill>
                  <a:srgbClr val="464444"/>
                </a:solidFill>
                <a:latin typeface="HelveticaNeue"/>
              </a:rPr>
              <a:t> </a:t>
            </a:r>
            <a:r>
              <a:rPr lang="ru-RU" sz="2000" b="1" i="1" dirty="0" smtClean="0">
                <a:solidFill>
                  <a:srgbClr val="464444"/>
                </a:solidFill>
                <a:latin typeface="HelveticaNeue"/>
              </a:rPr>
              <a:t>печени</a:t>
            </a:r>
            <a:r>
              <a:rPr lang="ru-RU" sz="2000" dirty="0" smtClean="0">
                <a:solidFill>
                  <a:srgbClr val="464444"/>
                </a:solidFill>
                <a:latin typeface="HelveticaNeue"/>
              </a:rPr>
              <a:t>.</a:t>
            </a:r>
            <a:endParaRPr lang="ru-RU" sz="2000" dirty="0">
              <a:solidFill>
                <a:srgbClr val="464444"/>
              </a:solidFill>
              <a:latin typeface="HelveticaNeue"/>
            </a:endParaRPr>
          </a:p>
          <a:p>
            <a:pPr marL="457200" lvl="0" indent="-457200" fontAlgn="base">
              <a:spcBef>
                <a:spcPts val="600"/>
              </a:spcBef>
              <a:buClr>
                <a:srgbClr val="3891A7"/>
              </a:buClr>
              <a:buFont typeface="+mj-lt"/>
              <a:buAutoNum type="arabicPeriod"/>
            </a:pPr>
            <a:r>
              <a:rPr lang="ru-RU" sz="2000" b="1" i="1" dirty="0">
                <a:solidFill>
                  <a:srgbClr val="464444"/>
                </a:solidFill>
                <a:latin typeface="HelveticaNeue"/>
              </a:rPr>
              <a:t>Поражение </a:t>
            </a:r>
            <a:r>
              <a:rPr lang="ru-RU" sz="2000" b="1" i="1" dirty="0" smtClean="0">
                <a:solidFill>
                  <a:srgbClr val="464444"/>
                </a:solidFill>
                <a:latin typeface="HelveticaNeue"/>
              </a:rPr>
              <a:t>почек</a:t>
            </a:r>
            <a:r>
              <a:rPr lang="ru-RU" sz="2000" dirty="0" smtClean="0">
                <a:solidFill>
                  <a:srgbClr val="464444"/>
                </a:solidFill>
                <a:latin typeface="HelveticaNeue"/>
              </a:rPr>
              <a:t>.</a:t>
            </a:r>
            <a:endParaRPr lang="ru-RU" sz="2000" dirty="0">
              <a:solidFill>
                <a:srgbClr val="464444"/>
              </a:solidFill>
              <a:latin typeface="HelveticaNeue"/>
            </a:endParaRPr>
          </a:p>
          <a:p>
            <a:endParaRPr lang="ru-RU" dirty="0"/>
          </a:p>
        </p:txBody>
      </p:sp>
      <p:pic>
        <p:nvPicPr>
          <p:cNvPr id="3074" name="Picture 2" descr="лечени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3645024"/>
            <a:ext cx="3406679" cy="20925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осложнения диабета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9943" y="3645023"/>
            <a:ext cx="3113870" cy="20925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3389603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830713" y="1418468"/>
            <a:ext cx="7626590" cy="2736304"/>
          </a:xfrm>
        </p:spPr>
        <p:txBody>
          <a:bodyPr>
            <a:normAutofit fontScale="62500" lnSpcReduction="20000"/>
          </a:bodyPr>
          <a:lstStyle/>
          <a:p>
            <a:pPr lvl="0" fontAlgn="base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Строго соблюдать диету.</a:t>
            </a:r>
          </a:p>
          <a:p>
            <a:pPr lvl="0" fontAlgn="base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Бросить курить и не употреблять алкоголь.</a:t>
            </a:r>
          </a:p>
          <a:p>
            <a:pPr lvl="0" fontAlgn="base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Больше двигаться, заниматься пешими прогулками или плаванием.</a:t>
            </a:r>
          </a:p>
          <a:p>
            <a:pPr lvl="0" fontAlgn="base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Снизить лишний вес.</a:t>
            </a:r>
          </a:p>
          <a:p>
            <a:pPr lvl="0" fontAlgn="base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Строго контролировать уровень сахара в крови минимум 2 раза в неделю с помощью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глюкометра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lvl="0" fontAlgn="base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Регулярно проводить инсулинотерапию или принимать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сахаропонижающие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медикаменты.</a:t>
            </a:r>
          </a:p>
          <a:p>
            <a:pPr lvl="0" fontAlgn="base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Постоянно наблюдаться у врача-эндокринолога для оценки состояния.</a:t>
            </a:r>
          </a:p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1619672" y="476672"/>
            <a:ext cx="6048672" cy="9417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lnSpc>
                <a:spcPct val="115000"/>
              </a:lnSpc>
              <a:spcAft>
                <a:spcPts val="0"/>
              </a:spcAft>
            </a:pPr>
            <a:r>
              <a:rPr lang="ru-RU" sz="240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Для </a:t>
            </a:r>
            <a:r>
              <a:rPr lang="ru-RU" sz="24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профилактики </a:t>
            </a:r>
            <a:r>
              <a:rPr lang="ru-RU" sz="240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необходимо </a:t>
            </a:r>
            <a:r>
              <a:rPr lang="ru-RU" sz="24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выполнять следующие меры:</a:t>
            </a:r>
            <a:endParaRPr lang="ru-RU" sz="2000" dirty="0">
              <a:effectLst/>
              <a:latin typeface="Calibri"/>
              <a:ea typeface="Calibri"/>
              <a:cs typeface="Times New Roman"/>
            </a:endParaRPr>
          </a:p>
        </p:txBody>
      </p:sp>
      <p:pic>
        <p:nvPicPr>
          <p:cNvPr id="2050" name="Picture 2" descr="http://sante.journaldesfemmes.com/nutrition-digestion/conseils/diabete/un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3895820"/>
            <a:ext cx="5616624" cy="22322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8959560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881073" y="2348880"/>
            <a:ext cx="561662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51928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987824" y="1124744"/>
            <a:ext cx="37444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899592" y="836712"/>
            <a:ext cx="7416824" cy="2039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000" b="1" i="1" dirty="0" smtClean="0">
                <a:effectLst/>
                <a:latin typeface="Times New Roman"/>
                <a:ea typeface="Calibri"/>
                <a:cs typeface="Times New Roman"/>
              </a:rPr>
              <a:t>	</a:t>
            </a:r>
            <a:r>
              <a:rPr lang="ru-RU" sz="2000" b="1" i="1" dirty="0" smtClean="0">
                <a:solidFill>
                  <a:srgbClr val="C00000"/>
                </a:solidFill>
                <a:effectLst/>
                <a:latin typeface="Times New Roman"/>
                <a:ea typeface="Calibri"/>
                <a:cs typeface="Times New Roman"/>
              </a:rPr>
              <a:t>Сахарный диабет</a:t>
            </a:r>
            <a:r>
              <a:rPr lang="ru-RU" sz="2000" b="1" i="1" dirty="0" smtClean="0">
                <a:effectLst/>
                <a:latin typeface="Times New Roman"/>
                <a:ea typeface="Calibri"/>
                <a:cs typeface="Times New Roman"/>
              </a:rPr>
              <a:t> </a:t>
            </a:r>
            <a:r>
              <a:rPr lang="ru-RU" b="1" i="1" dirty="0" smtClean="0">
                <a:effectLst/>
                <a:latin typeface="Times New Roman"/>
                <a:ea typeface="Calibri"/>
                <a:cs typeface="Times New Roman"/>
              </a:rPr>
              <a:t>-</a:t>
            </a:r>
            <a:r>
              <a:rPr lang="ru-RU" b="1" dirty="0" smtClean="0">
                <a:effectLst/>
                <a:latin typeface="Times New Roman"/>
                <a:ea typeface="Calibri"/>
                <a:cs typeface="Times New Roman"/>
              </a:rPr>
              <a:t> </a:t>
            </a:r>
            <a:r>
              <a:rPr lang="ru-RU" dirty="0" smtClean="0">
                <a:effectLst/>
                <a:latin typeface="Times New Roman"/>
                <a:ea typeface="Calibri"/>
                <a:cs typeface="Times New Roman"/>
              </a:rPr>
              <a:t>это эндокринное заболевание, характеризующееся хроническим повышением уровня сахара в крови вследствие абсолютного или относительного дефицита инсулина - гормона поджелудочной железы. Заболевание приводит к нарушению всех видов обмена веществ, поражению сосудов, нервной системы, а также других органов и систем.</a:t>
            </a:r>
            <a:endParaRPr lang="ru-RU" dirty="0">
              <a:effectLst/>
              <a:latin typeface="Calibri"/>
              <a:ea typeface="Calibri"/>
              <a:cs typeface="Times New Roman"/>
            </a:endParaRPr>
          </a:p>
        </p:txBody>
      </p:sp>
      <p:pic>
        <p:nvPicPr>
          <p:cNvPr id="1028" name="Picture 4" descr="http://runyashka.ru/wp-content/uploads/2015/08/%D0%A0%D0%B0%D0%BD%D0%BD%D0%B8%D0%B5-%D1%81%D0%B8%D0%BC%D0%BF%D1%82%D0%BE%D0%BC%D1%8B-%D0%B4%D0%B8%D0%B0%D0%B1%D0%B5%D1%82%D0%B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2955" y="3140968"/>
            <a:ext cx="3231384" cy="2592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s://im2-tub-ru.yandex.net/i?id=9a6b30e5d3999e57e64ccab51beddb04&amp;n=33&amp;h=215&amp;w=38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894" r="12714"/>
          <a:stretch/>
        </p:blipFill>
        <p:spPr bwMode="auto">
          <a:xfrm>
            <a:off x="4946337" y="3212976"/>
            <a:ext cx="3376001" cy="2520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1697747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15616" y="1412776"/>
            <a:ext cx="7308812" cy="3096344"/>
          </a:xfrm>
        </p:spPr>
        <p:txBody>
          <a:bodyPr>
            <a:normAutofit fontScale="92500" lnSpcReduction="10000"/>
          </a:bodyPr>
          <a:lstStyle/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dirty="0">
                <a:latin typeface="Times New Roman"/>
                <a:ea typeface="Calibri"/>
                <a:cs typeface="Times New Roman"/>
              </a:rPr>
              <a:t>1. </a:t>
            </a:r>
            <a:r>
              <a:rPr lang="ru-RU" b="1" i="1" dirty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Инсулинозависимый диабет </a:t>
            </a:r>
            <a:r>
              <a:rPr lang="ru-RU" dirty="0">
                <a:latin typeface="Times New Roman"/>
                <a:ea typeface="Calibri"/>
                <a:cs typeface="Times New Roman"/>
              </a:rPr>
              <a:t>(сахарный диабет 1 типа</a:t>
            </a:r>
            <a:r>
              <a:rPr lang="ru-RU" dirty="0" smtClean="0">
                <a:latin typeface="Times New Roman"/>
                <a:ea typeface="Calibri"/>
                <a:cs typeface="Times New Roman"/>
              </a:rPr>
              <a:t>);</a:t>
            </a:r>
            <a:endParaRPr lang="ru-RU" dirty="0">
              <a:latin typeface="Calibri"/>
              <a:ea typeface="Calibri"/>
              <a:cs typeface="Times New Roman"/>
            </a:endParaRPr>
          </a:p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dirty="0">
                <a:latin typeface="Times New Roman"/>
                <a:ea typeface="Calibri"/>
                <a:cs typeface="Times New Roman"/>
              </a:rPr>
              <a:t>2. </a:t>
            </a:r>
            <a:r>
              <a:rPr lang="ru-RU" b="1" i="1" dirty="0" err="1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Инсулинонезависимый</a:t>
            </a:r>
            <a:r>
              <a:rPr lang="ru-RU" b="1" i="1" dirty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 диабет</a:t>
            </a:r>
            <a:r>
              <a:rPr lang="ru-RU" dirty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 </a:t>
            </a:r>
            <a:r>
              <a:rPr lang="ru-RU" dirty="0">
                <a:latin typeface="Times New Roman"/>
                <a:ea typeface="Calibri"/>
                <a:cs typeface="Times New Roman"/>
              </a:rPr>
              <a:t>(сахарный диабет 2 типа</a:t>
            </a:r>
            <a:r>
              <a:rPr lang="ru-RU" dirty="0" smtClean="0">
                <a:latin typeface="Times New Roman"/>
                <a:ea typeface="Calibri"/>
                <a:cs typeface="Times New Roman"/>
              </a:rPr>
              <a:t>)</a:t>
            </a:r>
            <a:endParaRPr lang="ru-RU" dirty="0">
              <a:latin typeface="Calibri"/>
              <a:ea typeface="Calibri"/>
              <a:cs typeface="Times New Roman"/>
            </a:endParaRPr>
          </a:p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dirty="0">
                <a:latin typeface="Times New Roman"/>
                <a:ea typeface="Calibri"/>
                <a:cs typeface="Times New Roman"/>
              </a:rPr>
              <a:t>3. </a:t>
            </a:r>
            <a:r>
              <a:rPr lang="ru-RU" i="1" dirty="0" err="1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Гестационный</a:t>
            </a:r>
            <a:r>
              <a:rPr lang="ru-RU" i="1" dirty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 диабет </a:t>
            </a:r>
            <a:r>
              <a:rPr lang="ru-RU" dirty="0">
                <a:latin typeface="Times New Roman"/>
                <a:ea typeface="Calibri"/>
                <a:cs typeface="Times New Roman"/>
              </a:rPr>
              <a:t>(сахарный диабет 3 типа) - (</a:t>
            </a:r>
            <a:r>
              <a:rPr lang="ru-RU" dirty="0" smtClean="0">
                <a:latin typeface="Times New Roman"/>
                <a:ea typeface="Calibri"/>
                <a:cs typeface="Times New Roman"/>
              </a:rPr>
              <a:t>ГД).</a:t>
            </a:r>
            <a:endParaRPr lang="ru-RU" dirty="0">
              <a:latin typeface="Calibri"/>
              <a:ea typeface="Calibri"/>
              <a:cs typeface="Times New Roman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547664" y="692696"/>
            <a:ext cx="6056553" cy="5170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2400" b="1" dirty="0" smtClean="0">
                <a:effectLst/>
                <a:latin typeface="Times New Roman"/>
                <a:ea typeface="Calibri"/>
                <a:cs typeface="Times New Roman"/>
              </a:rPr>
              <a:t>Классификация Сахарного Диабета</a:t>
            </a:r>
            <a:endParaRPr lang="ru-RU" sz="2400" dirty="0">
              <a:effectLst/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49991625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980728"/>
            <a:ext cx="7920880" cy="2232248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 </a:t>
            </a:r>
            <a: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тип - инсулинозависимый.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этом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случаи вырабатывается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мало инсулина или он не вырабатывается вообще. В возникновении этой формы диабета при генетической к нему предрасположенности, большую роль играют вирусные инфекции, факторы окружающей среды, погрешности питания. </a:t>
            </a:r>
          </a:p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2699792" y="548680"/>
            <a:ext cx="3600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Диабет I типа</a:t>
            </a:r>
            <a:endParaRPr lang="ru-RU" sz="24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3356992"/>
            <a:ext cx="3368593" cy="223770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6816" y="3365109"/>
            <a:ext cx="3312368" cy="22419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97470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99592" y="980728"/>
            <a:ext cx="7344816" cy="1584176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 </a:t>
            </a:r>
            <a:r>
              <a:rPr lang="ru-RU" sz="2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тип - </a:t>
            </a:r>
            <a:r>
              <a:rPr lang="ru-RU" sz="2600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инсулинонезависимый</a:t>
            </a:r>
            <a:r>
              <a:rPr lang="ru-RU" sz="2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Поджелудочная железа продолжает вырабатывать инсулин, однако организм слабо реагирует на влияние </a:t>
            </a: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гормона, 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что приводит к относительному дефициту инсулина.</a:t>
            </a:r>
            <a:r>
              <a:rPr lang="ru-RU" dirty="0"/>
              <a:t> 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2924944"/>
            <a:ext cx="2880320" cy="2281093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2032" y="2924944"/>
            <a:ext cx="3384376" cy="2241006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2987824" y="611808"/>
            <a:ext cx="29641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0000"/>
                </a:solidFill>
                <a:latin typeface="Times New Roman"/>
                <a:ea typeface="Times New Roman"/>
              </a:rPr>
              <a:t>Диабет II типа</a:t>
            </a:r>
            <a:r>
              <a:rPr lang="ru-RU" sz="2400" dirty="0" smtClean="0">
                <a:solidFill>
                  <a:srgbClr val="000000"/>
                </a:solidFill>
                <a:latin typeface="Times New Roman"/>
                <a:ea typeface="Times New Roman"/>
              </a:rPr>
              <a:t> 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26258030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332656"/>
            <a:ext cx="8568952" cy="6192688"/>
          </a:xfrm>
        </p:spPr>
      </p:pic>
      <p:sp>
        <p:nvSpPr>
          <p:cNvPr id="2" name="TextBox 1"/>
          <p:cNvSpPr txBox="1"/>
          <p:nvPr/>
        </p:nvSpPr>
        <p:spPr>
          <a:xfrm>
            <a:off x="7452320" y="5589240"/>
            <a:ext cx="1080120" cy="92333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прррпрппрпрпрпр</a:t>
            </a:r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17416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95536" y="564699"/>
            <a:ext cx="8494981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500" dirty="0" smtClean="0">
                <a:solidFill>
                  <a:srgbClr val="FF0000"/>
                </a:solidFill>
                <a:effectLst/>
                <a:latin typeface="Times New Roman"/>
                <a:ea typeface="Calibri"/>
              </a:rPr>
              <a:t>Аппарат для измерения уровня содержания сахара в крови.</a:t>
            </a:r>
            <a:r>
              <a:rPr lang="ru-RU" sz="2400" dirty="0" smtClean="0">
                <a:effectLst/>
                <a:latin typeface="Times New Roman"/>
                <a:ea typeface="Calibri"/>
              </a:rPr>
              <a:t> </a:t>
            </a:r>
            <a:endParaRPr lang="ru-RU" sz="24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1340768"/>
            <a:ext cx="4349131" cy="2283294"/>
          </a:xfrm>
          <a:prstGeom prst="rect">
            <a:avLst/>
          </a:prstGeom>
        </p:spPr>
      </p:pic>
      <p:pic>
        <p:nvPicPr>
          <p:cNvPr id="2050" name="Picture 2" descr="http://taiafilippova.ru/wp-content/uploads/2016/02/%D1%81%D0%BD%D0%B8%D0%B6%D0%B5%D0%BD%D0%B8%D0%B5-%D1%81%D0%B0%D1%85%D0%B0%D1%80%D0%B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6903" y="3717032"/>
            <a:ext cx="4032448" cy="20888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8860382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771800" y="692696"/>
            <a:ext cx="34563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Симптомы</a:t>
            </a:r>
            <a:r>
              <a:rPr lang="ru-RU" sz="2800" dirty="0" smtClean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 </a:t>
            </a:r>
            <a:endParaRPr lang="ru-RU" dirty="0"/>
          </a:p>
        </p:txBody>
      </p:sp>
      <p:sp>
        <p:nvSpPr>
          <p:cNvPr id="2" name="Блок-схема: подготовка 1"/>
          <p:cNvSpPr/>
          <p:nvPr/>
        </p:nvSpPr>
        <p:spPr>
          <a:xfrm>
            <a:off x="5452882" y="2497552"/>
            <a:ext cx="2961212" cy="432048"/>
          </a:xfrm>
          <a:prstGeom prst="flowChartPreparation">
            <a:avLst/>
          </a:prstGeom>
          <a:solidFill>
            <a:schemeClr val="bg2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Слабость</a:t>
            </a:r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Блок-схема: подготовка 5"/>
          <p:cNvSpPr/>
          <p:nvPr/>
        </p:nvSpPr>
        <p:spPr>
          <a:xfrm>
            <a:off x="922270" y="1556792"/>
            <a:ext cx="2961212" cy="432048"/>
          </a:xfrm>
          <a:prstGeom prst="flowChartPreparation">
            <a:avLst/>
          </a:prstGeom>
          <a:solidFill>
            <a:schemeClr val="bg2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Жажда</a:t>
            </a:r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Блок-схема: подготовка 6"/>
          <p:cNvSpPr/>
          <p:nvPr/>
        </p:nvSpPr>
        <p:spPr>
          <a:xfrm>
            <a:off x="859146" y="3304958"/>
            <a:ext cx="3168352" cy="576064"/>
          </a:xfrm>
          <a:prstGeom prst="flowChartPreparation">
            <a:avLst/>
          </a:prstGeom>
          <a:solidFill>
            <a:schemeClr val="bg2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Снижение работоспособности</a:t>
            </a:r>
            <a:endParaRPr lang="ru-RU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Блок-схема: подготовка 7"/>
          <p:cNvSpPr/>
          <p:nvPr/>
        </p:nvSpPr>
        <p:spPr>
          <a:xfrm>
            <a:off x="1003162" y="4329100"/>
            <a:ext cx="2880320" cy="504056"/>
          </a:xfrm>
          <a:prstGeom prst="flowChartPreparation">
            <a:avLst/>
          </a:prstGeom>
          <a:solidFill>
            <a:schemeClr val="bg2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Частое мочеиспускание</a:t>
            </a:r>
            <a:endParaRPr lang="ru-RU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Блок-схема: подготовка 9"/>
          <p:cNvSpPr/>
          <p:nvPr/>
        </p:nvSpPr>
        <p:spPr>
          <a:xfrm>
            <a:off x="5452882" y="1626566"/>
            <a:ext cx="2880320" cy="504056"/>
          </a:xfrm>
          <a:prstGeom prst="flowChartPreparation">
            <a:avLst/>
          </a:prstGeom>
          <a:solidFill>
            <a:schemeClr val="bg2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Кожный зуд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Блок-схема: подготовка 10"/>
          <p:cNvSpPr/>
          <p:nvPr/>
        </p:nvSpPr>
        <p:spPr>
          <a:xfrm>
            <a:off x="964683" y="2385610"/>
            <a:ext cx="2880320" cy="504056"/>
          </a:xfrm>
          <a:prstGeom prst="flowChartPreparation">
            <a:avLst/>
          </a:prstGeom>
          <a:solidFill>
            <a:schemeClr val="bg2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Повышенный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аппетит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Блок-схема: подготовка 11"/>
          <p:cNvSpPr/>
          <p:nvPr/>
        </p:nvSpPr>
        <p:spPr>
          <a:xfrm>
            <a:off x="5491367" y="3268090"/>
            <a:ext cx="2880320" cy="649799"/>
          </a:xfrm>
          <a:prstGeom prst="flowChartPreparation">
            <a:avLst/>
          </a:prstGeom>
          <a:solidFill>
            <a:schemeClr val="bg2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Гнойничковые заболевания кожи</a:t>
            </a:r>
            <a:endParaRPr lang="ru-RU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Блок-схема: подготовка 12"/>
          <p:cNvSpPr/>
          <p:nvPr/>
        </p:nvSpPr>
        <p:spPr>
          <a:xfrm>
            <a:off x="5510101" y="4323926"/>
            <a:ext cx="2880320" cy="504056"/>
          </a:xfrm>
          <a:prstGeom prst="flowChartPreparation">
            <a:avLst/>
          </a:prstGeom>
          <a:solidFill>
            <a:schemeClr val="bg2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Плохое заживление ран</a:t>
            </a:r>
            <a:endParaRPr lang="ru-RU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9478438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6" grpId="0" animBg="1"/>
      <p:bldP spid="7" grpId="0" animBg="1"/>
      <p:bldP spid="8" grpId="0" animBg="1"/>
      <p:bldP spid="10" grpId="0" animBg="1"/>
      <p:bldP spid="11" grpId="0" animBg="1"/>
      <p:bldP spid="12" grpId="0" animBg="1"/>
      <p:bldP spid="1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Группа 2"/>
          <p:cNvGrpSpPr/>
          <p:nvPr/>
        </p:nvGrpSpPr>
        <p:grpSpPr>
          <a:xfrm>
            <a:off x="20713" y="0"/>
            <a:ext cx="9134136" cy="6925546"/>
            <a:chOff x="20713" y="0"/>
            <a:chExt cx="9134136" cy="6925546"/>
          </a:xfrm>
        </p:grpSpPr>
        <p:pic>
          <p:nvPicPr>
            <p:cNvPr id="4" name="Рисунок 3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9029" t="7553" r="27165" b="7787"/>
            <a:stretch/>
          </p:blipFill>
          <p:spPr>
            <a:xfrm>
              <a:off x="20713" y="0"/>
              <a:ext cx="9134136" cy="6858000"/>
            </a:xfrm>
            <a:prstGeom prst="rect">
              <a:avLst/>
            </a:prstGeom>
          </p:spPr>
        </p:pic>
        <p:sp>
          <p:nvSpPr>
            <p:cNvPr id="2" name="TextBox 1"/>
            <p:cNvSpPr txBox="1"/>
            <p:nvPr/>
          </p:nvSpPr>
          <p:spPr>
            <a:xfrm>
              <a:off x="1763688" y="2164870"/>
              <a:ext cx="1512168" cy="400110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0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Жажда</a:t>
              </a:r>
              <a:endPara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5977634" y="2072537"/>
              <a:ext cx="2122757" cy="523220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14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Частое обильное мочеиспускание</a:t>
              </a:r>
              <a:endPara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6229663" y="3933056"/>
              <a:ext cx="1512168" cy="369332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ru-RU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Кожный зуд</a:t>
              </a:r>
              <a:endParaRPr lang="ru-RU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6732240" y="4437112"/>
              <a:ext cx="2396973" cy="323165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15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Плохое заживление ран</a:t>
              </a:r>
              <a:endParaRPr lang="ru-RU" sz="15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1043608" y="4070408"/>
              <a:ext cx="2664296" cy="353943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17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Повышенный аппетит</a:t>
              </a:r>
              <a:endParaRPr lang="ru-RU" sz="17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1165918" y="6242447"/>
              <a:ext cx="2664296" cy="646331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ru-RU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Слабость, подавленное настроение</a:t>
              </a:r>
              <a:endParaRPr lang="ru-RU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5724128" y="6340771"/>
              <a:ext cx="2592288" cy="584775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16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Частые гнойничковые заболевания кожи</a:t>
              </a:r>
              <a:endPara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076620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712</TotalTime>
  <Words>214</Words>
  <Application>Microsoft Office PowerPoint</Application>
  <PresentationFormat>Экран (4:3)</PresentationFormat>
  <Paragraphs>62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Аспект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дима</dc:creator>
  <cp:lastModifiedBy>дима</cp:lastModifiedBy>
  <cp:revision>39</cp:revision>
  <dcterms:created xsi:type="dcterms:W3CDTF">2016-10-05T15:14:07Z</dcterms:created>
  <dcterms:modified xsi:type="dcterms:W3CDTF">2016-11-28T21:46:11Z</dcterms:modified>
</cp:coreProperties>
</file>