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99" r:id="rId3"/>
    <p:sldId id="288" r:id="rId4"/>
    <p:sldId id="283" r:id="rId5"/>
    <p:sldId id="284" r:id="rId6"/>
    <p:sldId id="285" r:id="rId7"/>
    <p:sldId id="292" r:id="rId8"/>
    <p:sldId id="291" r:id="rId9"/>
    <p:sldId id="257" r:id="rId10"/>
    <p:sldId id="289" r:id="rId11"/>
    <p:sldId id="294" r:id="rId12"/>
    <p:sldId id="295" r:id="rId13"/>
    <p:sldId id="298" r:id="rId14"/>
    <p:sldId id="258" r:id="rId15"/>
    <p:sldId id="287" r:id="rId16"/>
    <p:sldId id="29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5ED70B-7127-40A5-92F1-12F0D7CE8BB4}" type="doc">
      <dgm:prSet loTypeId="urn:microsoft.com/office/officeart/2005/8/layout/target3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124BAB1-C825-44D3-9FD0-8ADC5F12DCF8}">
      <dgm:prSet/>
      <dgm:spPr>
        <a:xfrm>
          <a:off x="2052227" y="0"/>
          <a:ext cx="4801580" cy="4104455"/>
        </a:xfrm>
        <a:prstGeom prst="rect">
          <a:avLst/>
        </a:prstGeom>
        <a:solidFill>
          <a:srgbClr val="FFFFFF">
            <a:lumMod val="95000"/>
          </a:srgbClr>
        </a:solidFill>
        <a:ln w="9525" cap="flat" cmpd="sng" algn="ctr">
          <a:solidFill>
            <a:srgbClr val="000066"/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rtl="0"/>
          <a:r>
            <a:rPr kumimoji="1" lang="ru-RU" b="1" i="1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Эмоциональное истощение </a:t>
          </a:r>
          <a:r>
            <a:rPr kumimoji="1" lang="ru-RU" b="1" i="1" dirty="0" smtClean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  <a:latin typeface="Tahoma"/>
              <a:ea typeface="+mn-ea"/>
              <a:cs typeface="+mn-cs"/>
            </a:rPr>
            <a:t>-  чувство опустошенности, усталости, вызванное  собственной работой, перенапряжения, исчерпанности.</a:t>
          </a:r>
          <a:endParaRPr lang="ru-RU" b="1" i="1" dirty="0">
            <a:solidFill>
              <a:srgbClr val="000066">
                <a:hueOff val="0"/>
                <a:satOff val="0"/>
                <a:lumOff val="0"/>
                <a:alphaOff val="0"/>
              </a:srgbClr>
            </a:solidFill>
            <a:latin typeface="Tahoma"/>
            <a:ea typeface="+mn-ea"/>
            <a:cs typeface="+mn-cs"/>
          </a:endParaRPr>
        </a:p>
      </dgm:t>
    </dgm:pt>
    <dgm:pt modelId="{6CCC9AE0-94E4-4C18-A753-9C520926F4C8}" type="parTrans" cxnId="{8E0E3154-F99C-453B-B9D7-C9F007B95670}">
      <dgm:prSet/>
      <dgm:spPr/>
      <dgm:t>
        <a:bodyPr/>
        <a:lstStyle/>
        <a:p>
          <a:endParaRPr lang="ru-RU"/>
        </a:p>
      </dgm:t>
    </dgm:pt>
    <dgm:pt modelId="{11A49BAB-29C4-4C08-AB56-C34F72B83BCE}" type="sibTrans" cxnId="{8E0E3154-F99C-453B-B9D7-C9F007B95670}">
      <dgm:prSet/>
      <dgm:spPr/>
      <dgm:t>
        <a:bodyPr/>
        <a:lstStyle/>
        <a:p>
          <a:endParaRPr lang="ru-RU"/>
        </a:p>
      </dgm:t>
    </dgm:pt>
    <dgm:pt modelId="{4E273FCE-2F01-43A9-A00B-3D682CB0B4BE}">
      <dgm:prSet/>
      <dgm:spPr>
        <a:xfrm>
          <a:off x="2052227" y="1224136"/>
          <a:ext cx="4801580" cy="2667893"/>
        </a:xfrm>
        <a:prstGeom prst="rect">
          <a:avLst/>
        </a:prstGeom>
        <a:solidFill>
          <a:srgbClr val="FFFFFF">
            <a:lumMod val="85000"/>
          </a:srgbClr>
        </a:solidFill>
        <a:ln w="9525" cap="flat" cmpd="sng" algn="ctr">
          <a:solidFill>
            <a:srgbClr val="000066"/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rtl="0"/>
          <a:r>
            <a:rPr kumimoji="1" lang="ru-RU" b="1" i="1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Деперсонализация </a:t>
          </a:r>
          <a:r>
            <a:rPr kumimoji="1" lang="ru-RU" b="1" i="1" dirty="0" smtClean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  <a:latin typeface="Tahoma"/>
              <a:ea typeface="+mn-ea"/>
              <a:cs typeface="+mn-cs"/>
            </a:rPr>
            <a:t>– чувства равнодушия и негативного отношения к людям, циничное отношение к труду и объектам труда.</a:t>
          </a:r>
          <a:endParaRPr lang="ru-RU" b="1" i="1" dirty="0">
            <a:solidFill>
              <a:srgbClr val="000066">
                <a:hueOff val="0"/>
                <a:satOff val="0"/>
                <a:lumOff val="0"/>
                <a:alphaOff val="0"/>
              </a:srgbClr>
            </a:solidFill>
            <a:latin typeface="Tahoma"/>
            <a:ea typeface="+mn-ea"/>
            <a:cs typeface="+mn-cs"/>
          </a:endParaRPr>
        </a:p>
      </dgm:t>
    </dgm:pt>
    <dgm:pt modelId="{2C3A23DE-7528-42D5-9D6B-BAB2B9A969CE}" type="parTrans" cxnId="{4F95FCE8-6AE6-4C56-B707-29BBE306E1F3}">
      <dgm:prSet/>
      <dgm:spPr/>
      <dgm:t>
        <a:bodyPr/>
        <a:lstStyle/>
        <a:p>
          <a:endParaRPr lang="ru-RU"/>
        </a:p>
      </dgm:t>
    </dgm:pt>
    <dgm:pt modelId="{47900F2F-AC65-4C05-B3E0-C1BAD00C1FB0}" type="sibTrans" cxnId="{4F95FCE8-6AE6-4C56-B707-29BBE306E1F3}">
      <dgm:prSet/>
      <dgm:spPr/>
      <dgm:t>
        <a:bodyPr/>
        <a:lstStyle/>
        <a:p>
          <a:endParaRPr lang="ru-RU"/>
        </a:p>
      </dgm:t>
    </dgm:pt>
    <dgm:pt modelId="{F8ACDEF7-7AD4-4F00-B3F7-3AA40DB45BB1}">
      <dgm:prSet/>
      <dgm:spPr>
        <a:xfrm>
          <a:off x="2052227" y="2462674"/>
          <a:ext cx="4801580" cy="1231335"/>
        </a:xfrm>
        <a:prstGeom prst="rect">
          <a:avLst/>
        </a:prstGeom>
        <a:solidFill>
          <a:srgbClr val="FFFFFF">
            <a:lumMod val="95000"/>
          </a:srgbClr>
        </a:solidFill>
        <a:ln w="9525" cap="flat" cmpd="sng" algn="ctr">
          <a:solidFill>
            <a:srgbClr val="000066"/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pPr rtl="0"/>
          <a:r>
            <a:rPr kumimoji="1" lang="ru-RU" b="1" i="1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Редукция профессиональных достижений </a:t>
          </a:r>
          <a:r>
            <a:rPr kumimoji="1" lang="ru-RU" b="1" i="1" dirty="0" smtClean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  <a:latin typeface="Tahoma"/>
              <a:ea typeface="+mn-ea"/>
              <a:cs typeface="+mn-cs"/>
            </a:rPr>
            <a:t>-  недовольство собой, чувство некомпетентности в своей профессиональной сфере, осознание неуспеха в ней.</a:t>
          </a:r>
          <a:endParaRPr lang="ru-RU" b="1" i="1" dirty="0">
            <a:solidFill>
              <a:srgbClr val="000066">
                <a:hueOff val="0"/>
                <a:satOff val="0"/>
                <a:lumOff val="0"/>
                <a:alphaOff val="0"/>
              </a:srgbClr>
            </a:solidFill>
            <a:latin typeface="Tahoma"/>
            <a:ea typeface="+mn-ea"/>
            <a:cs typeface="+mn-cs"/>
          </a:endParaRPr>
        </a:p>
      </dgm:t>
    </dgm:pt>
    <dgm:pt modelId="{D6AEA476-DD38-4B73-B70A-A381F7AB3AA8}" type="parTrans" cxnId="{DDCC7E91-1179-4EE4-B3CF-D8E734956A64}">
      <dgm:prSet/>
      <dgm:spPr/>
      <dgm:t>
        <a:bodyPr/>
        <a:lstStyle/>
        <a:p>
          <a:endParaRPr lang="ru-RU"/>
        </a:p>
      </dgm:t>
    </dgm:pt>
    <dgm:pt modelId="{1436D1B9-1F46-4EBD-BD8C-C1EA862DD8FB}" type="sibTrans" cxnId="{DDCC7E91-1179-4EE4-B3CF-D8E734956A64}">
      <dgm:prSet/>
      <dgm:spPr/>
      <dgm:t>
        <a:bodyPr/>
        <a:lstStyle/>
        <a:p>
          <a:endParaRPr lang="ru-RU"/>
        </a:p>
      </dgm:t>
    </dgm:pt>
    <dgm:pt modelId="{EBDB21CF-95F0-4137-8BEC-4AF1790617B0}" type="pres">
      <dgm:prSet presAssocID="{BA5ED70B-7127-40A5-92F1-12F0D7CE8BB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C38DD3-46CE-4C06-926E-918CD194FDCF}" type="pres">
      <dgm:prSet presAssocID="{1124BAB1-C825-44D3-9FD0-8ADC5F12DCF8}" presName="circle1" presStyleLbl="node1" presStyleIdx="0" presStyleCnt="3"/>
      <dgm:spPr>
        <a:xfrm>
          <a:off x="0" y="0"/>
          <a:ext cx="4104455" cy="410445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rgbClr val="000056">
                <a:hueOff val="0"/>
                <a:satOff val="0"/>
                <a:lumOff val="0"/>
                <a:alphaOff val="0"/>
                <a:shade val="85000"/>
              </a:srgbClr>
            </a:gs>
            <a:gs pos="100000">
              <a:srgbClr val="000056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ru-RU"/>
        </a:p>
      </dgm:t>
    </dgm:pt>
    <dgm:pt modelId="{7F8DF1FF-CCCF-492C-8A2B-C31678DFD1CC}" type="pres">
      <dgm:prSet presAssocID="{1124BAB1-C825-44D3-9FD0-8ADC5F12DCF8}" presName="space" presStyleCnt="0"/>
      <dgm:spPr/>
    </dgm:pt>
    <dgm:pt modelId="{1DF7EF97-545A-4B3E-B977-0790ABB5268D}" type="pres">
      <dgm:prSet presAssocID="{1124BAB1-C825-44D3-9FD0-8ADC5F12DCF8}" presName="rect1" presStyleLbl="alignAcc1" presStyleIdx="0" presStyleCnt="3" custLinFactNeighborX="750"/>
      <dgm:spPr/>
      <dgm:t>
        <a:bodyPr/>
        <a:lstStyle/>
        <a:p>
          <a:endParaRPr lang="ru-RU"/>
        </a:p>
      </dgm:t>
    </dgm:pt>
    <dgm:pt modelId="{8052B5C4-AAB8-4264-93EC-763898FAD81D}" type="pres">
      <dgm:prSet presAssocID="{4E273FCE-2F01-43A9-A00B-3D682CB0B4BE}" presName="vertSpace2" presStyleLbl="node1" presStyleIdx="0" presStyleCnt="3"/>
      <dgm:spPr/>
    </dgm:pt>
    <dgm:pt modelId="{E7BA4519-4126-45CD-A2FE-293E449306D9}" type="pres">
      <dgm:prSet presAssocID="{4E273FCE-2F01-43A9-A00B-3D682CB0B4BE}" presName="circle2" presStyleLbl="node1" presStyleIdx="1" presStyleCnt="3"/>
      <dgm:spPr>
        <a:xfrm>
          <a:off x="718281" y="1231339"/>
          <a:ext cx="2667893" cy="266789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rgbClr val="000056">
                <a:hueOff val="-1800000"/>
                <a:satOff val="-26126"/>
                <a:lumOff val="30686"/>
                <a:alphaOff val="0"/>
                <a:shade val="85000"/>
              </a:srgbClr>
            </a:gs>
            <a:gs pos="100000">
              <a:srgbClr val="000056">
                <a:hueOff val="-1800000"/>
                <a:satOff val="-26126"/>
                <a:lumOff val="30686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ru-RU"/>
        </a:p>
      </dgm:t>
    </dgm:pt>
    <dgm:pt modelId="{FA055BDA-EE21-4AFB-85E8-71B1B56DC19F}" type="pres">
      <dgm:prSet presAssocID="{4E273FCE-2F01-43A9-A00B-3D682CB0B4BE}" presName="rect2" presStyleLbl="alignAcc1" presStyleIdx="1" presStyleCnt="3" custLinFactNeighborX="750" custLinFactNeighborY="-270"/>
      <dgm:spPr/>
      <dgm:t>
        <a:bodyPr/>
        <a:lstStyle/>
        <a:p>
          <a:endParaRPr lang="ru-RU"/>
        </a:p>
      </dgm:t>
    </dgm:pt>
    <dgm:pt modelId="{FFBACD6B-E821-40DA-81FA-863626209887}" type="pres">
      <dgm:prSet presAssocID="{F8ACDEF7-7AD4-4F00-B3F7-3AA40DB45BB1}" presName="vertSpace3" presStyleLbl="node1" presStyleIdx="1" presStyleCnt="3"/>
      <dgm:spPr/>
    </dgm:pt>
    <dgm:pt modelId="{DD881F99-A664-4539-B511-AA471881F7C0}" type="pres">
      <dgm:prSet presAssocID="{F8ACDEF7-7AD4-4F00-B3F7-3AA40DB45BB1}" presName="circle3" presStyleLbl="node1" presStyleIdx="2" presStyleCnt="3"/>
      <dgm:spPr>
        <a:xfrm>
          <a:off x="1436560" y="2462674"/>
          <a:ext cx="1231335" cy="123133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rgbClr val="000056">
                <a:hueOff val="-3600000"/>
                <a:satOff val="-52253"/>
                <a:lumOff val="61372"/>
                <a:alphaOff val="0"/>
                <a:shade val="85000"/>
              </a:srgbClr>
            </a:gs>
            <a:gs pos="100000">
              <a:srgbClr val="000056">
                <a:hueOff val="-3600000"/>
                <a:satOff val="-52253"/>
                <a:lumOff val="61372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endParaRPr lang="ru-RU"/>
        </a:p>
      </dgm:t>
    </dgm:pt>
    <dgm:pt modelId="{A9A17AE2-B825-4A48-9DB6-46CC3BE76EF4}" type="pres">
      <dgm:prSet presAssocID="{F8ACDEF7-7AD4-4F00-B3F7-3AA40DB45BB1}" presName="rect3" presStyleLbl="alignAcc1" presStyleIdx="2" presStyleCnt="3"/>
      <dgm:spPr/>
      <dgm:t>
        <a:bodyPr/>
        <a:lstStyle/>
        <a:p>
          <a:endParaRPr lang="ru-RU"/>
        </a:p>
      </dgm:t>
    </dgm:pt>
    <dgm:pt modelId="{3AAE31E7-DA69-4B8E-A79C-889A3B1A9027}" type="pres">
      <dgm:prSet presAssocID="{1124BAB1-C825-44D3-9FD0-8ADC5F12DCF8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152F42-3F5C-4377-AECD-14D5E4D5D52B}" type="pres">
      <dgm:prSet presAssocID="{4E273FCE-2F01-43A9-A00B-3D682CB0B4BE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6D8B65-02CD-42C2-B608-E8491ED95958}" type="pres">
      <dgm:prSet presAssocID="{F8ACDEF7-7AD4-4F00-B3F7-3AA40DB45BB1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55D1A4-1119-4437-B43B-E9890FAFAAC0}" type="presOf" srcId="{F8ACDEF7-7AD4-4F00-B3F7-3AA40DB45BB1}" destId="{A9A17AE2-B825-4A48-9DB6-46CC3BE76EF4}" srcOrd="0" destOrd="0" presId="urn:microsoft.com/office/officeart/2005/8/layout/target3"/>
    <dgm:cxn modelId="{5EA773F1-5326-40A3-AC89-23FB572A2111}" type="presOf" srcId="{1124BAB1-C825-44D3-9FD0-8ADC5F12DCF8}" destId="{1DF7EF97-545A-4B3E-B977-0790ABB5268D}" srcOrd="0" destOrd="0" presId="urn:microsoft.com/office/officeart/2005/8/layout/target3"/>
    <dgm:cxn modelId="{DDCC7E91-1179-4EE4-B3CF-D8E734956A64}" srcId="{BA5ED70B-7127-40A5-92F1-12F0D7CE8BB4}" destId="{F8ACDEF7-7AD4-4F00-B3F7-3AA40DB45BB1}" srcOrd="2" destOrd="0" parTransId="{D6AEA476-DD38-4B73-B70A-A381F7AB3AA8}" sibTransId="{1436D1B9-1F46-4EBD-BD8C-C1EA862DD8FB}"/>
    <dgm:cxn modelId="{0AD36031-E34B-47BD-80E8-600A44583E1D}" type="presOf" srcId="{BA5ED70B-7127-40A5-92F1-12F0D7CE8BB4}" destId="{EBDB21CF-95F0-4137-8BEC-4AF1790617B0}" srcOrd="0" destOrd="0" presId="urn:microsoft.com/office/officeart/2005/8/layout/target3"/>
    <dgm:cxn modelId="{3B89037A-6444-45FA-935D-4D1C143E52AF}" type="presOf" srcId="{F8ACDEF7-7AD4-4F00-B3F7-3AA40DB45BB1}" destId="{A76D8B65-02CD-42C2-B608-E8491ED95958}" srcOrd="1" destOrd="0" presId="urn:microsoft.com/office/officeart/2005/8/layout/target3"/>
    <dgm:cxn modelId="{8E0E3154-F99C-453B-B9D7-C9F007B95670}" srcId="{BA5ED70B-7127-40A5-92F1-12F0D7CE8BB4}" destId="{1124BAB1-C825-44D3-9FD0-8ADC5F12DCF8}" srcOrd="0" destOrd="0" parTransId="{6CCC9AE0-94E4-4C18-A753-9C520926F4C8}" sibTransId="{11A49BAB-29C4-4C08-AB56-C34F72B83BCE}"/>
    <dgm:cxn modelId="{36F6F0D6-357C-4B0B-8126-125B0D3127C1}" type="presOf" srcId="{4E273FCE-2F01-43A9-A00B-3D682CB0B4BE}" destId="{FA055BDA-EE21-4AFB-85E8-71B1B56DC19F}" srcOrd="0" destOrd="0" presId="urn:microsoft.com/office/officeart/2005/8/layout/target3"/>
    <dgm:cxn modelId="{5BBB12DD-0F4B-46CB-9EDC-5A7CEBE14BC7}" type="presOf" srcId="{1124BAB1-C825-44D3-9FD0-8ADC5F12DCF8}" destId="{3AAE31E7-DA69-4B8E-A79C-889A3B1A9027}" srcOrd="1" destOrd="0" presId="urn:microsoft.com/office/officeart/2005/8/layout/target3"/>
    <dgm:cxn modelId="{4F95FCE8-6AE6-4C56-B707-29BBE306E1F3}" srcId="{BA5ED70B-7127-40A5-92F1-12F0D7CE8BB4}" destId="{4E273FCE-2F01-43A9-A00B-3D682CB0B4BE}" srcOrd="1" destOrd="0" parTransId="{2C3A23DE-7528-42D5-9D6B-BAB2B9A969CE}" sibTransId="{47900F2F-AC65-4C05-B3E0-C1BAD00C1FB0}"/>
    <dgm:cxn modelId="{03BBFF7F-4FC5-494A-B69B-5B142DA47733}" type="presOf" srcId="{4E273FCE-2F01-43A9-A00B-3D682CB0B4BE}" destId="{BC152F42-3F5C-4377-AECD-14D5E4D5D52B}" srcOrd="1" destOrd="0" presId="urn:microsoft.com/office/officeart/2005/8/layout/target3"/>
    <dgm:cxn modelId="{86E50547-2749-4AEF-88F0-073D0DCAE572}" type="presParOf" srcId="{EBDB21CF-95F0-4137-8BEC-4AF1790617B0}" destId="{21C38DD3-46CE-4C06-926E-918CD194FDCF}" srcOrd="0" destOrd="0" presId="urn:microsoft.com/office/officeart/2005/8/layout/target3"/>
    <dgm:cxn modelId="{7FFE795D-98AC-48F8-B48D-38799889E272}" type="presParOf" srcId="{EBDB21CF-95F0-4137-8BEC-4AF1790617B0}" destId="{7F8DF1FF-CCCF-492C-8A2B-C31678DFD1CC}" srcOrd="1" destOrd="0" presId="urn:microsoft.com/office/officeart/2005/8/layout/target3"/>
    <dgm:cxn modelId="{02955736-D717-4249-8ADF-5207A68AC00E}" type="presParOf" srcId="{EBDB21CF-95F0-4137-8BEC-4AF1790617B0}" destId="{1DF7EF97-545A-4B3E-B977-0790ABB5268D}" srcOrd="2" destOrd="0" presId="urn:microsoft.com/office/officeart/2005/8/layout/target3"/>
    <dgm:cxn modelId="{4A016F0D-563C-46A3-A792-2FC3EB5E32D6}" type="presParOf" srcId="{EBDB21CF-95F0-4137-8BEC-4AF1790617B0}" destId="{8052B5C4-AAB8-4264-93EC-763898FAD81D}" srcOrd="3" destOrd="0" presId="urn:microsoft.com/office/officeart/2005/8/layout/target3"/>
    <dgm:cxn modelId="{2B2B2998-E0D0-4E7A-B8DB-263C9B75D139}" type="presParOf" srcId="{EBDB21CF-95F0-4137-8BEC-4AF1790617B0}" destId="{E7BA4519-4126-45CD-A2FE-293E449306D9}" srcOrd="4" destOrd="0" presId="urn:microsoft.com/office/officeart/2005/8/layout/target3"/>
    <dgm:cxn modelId="{9135EE84-574F-4776-AB3A-E8D5B1B52370}" type="presParOf" srcId="{EBDB21CF-95F0-4137-8BEC-4AF1790617B0}" destId="{FA055BDA-EE21-4AFB-85E8-71B1B56DC19F}" srcOrd="5" destOrd="0" presId="urn:microsoft.com/office/officeart/2005/8/layout/target3"/>
    <dgm:cxn modelId="{22AFE36F-8228-48DD-94B6-B318D08AAD79}" type="presParOf" srcId="{EBDB21CF-95F0-4137-8BEC-4AF1790617B0}" destId="{FFBACD6B-E821-40DA-81FA-863626209887}" srcOrd="6" destOrd="0" presId="urn:microsoft.com/office/officeart/2005/8/layout/target3"/>
    <dgm:cxn modelId="{EA0318AF-46B3-4146-A64A-19EDF8FF2F63}" type="presParOf" srcId="{EBDB21CF-95F0-4137-8BEC-4AF1790617B0}" destId="{DD881F99-A664-4539-B511-AA471881F7C0}" srcOrd="7" destOrd="0" presId="urn:microsoft.com/office/officeart/2005/8/layout/target3"/>
    <dgm:cxn modelId="{EFDDE625-C938-48C8-A488-EDAA5F98142D}" type="presParOf" srcId="{EBDB21CF-95F0-4137-8BEC-4AF1790617B0}" destId="{A9A17AE2-B825-4A48-9DB6-46CC3BE76EF4}" srcOrd="8" destOrd="0" presId="urn:microsoft.com/office/officeart/2005/8/layout/target3"/>
    <dgm:cxn modelId="{E43E4565-9D70-4DFC-AC96-98B872592CFD}" type="presParOf" srcId="{EBDB21CF-95F0-4137-8BEC-4AF1790617B0}" destId="{3AAE31E7-DA69-4B8E-A79C-889A3B1A9027}" srcOrd="9" destOrd="0" presId="urn:microsoft.com/office/officeart/2005/8/layout/target3"/>
    <dgm:cxn modelId="{BD1FD570-0578-4DA9-8461-122A26AB211D}" type="presParOf" srcId="{EBDB21CF-95F0-4137-8BEC-4AF1790617B0}" destId="{BC152F42-3F5C-4377-AECD-14D5E4D5D52B}" srcOrd="10" destOrd="0" presId="urn:microsoft.com/office/officeart/2005/8/layout/target3"/>
    <dgm:cxn modelId="{ED288CC9-CEA4-4920-B020-DF443965ED10}" type="presParOf" srcId="{EBDB21CF-95F0-4137-8BEC-4AF1790617B0}" destId="{A76D8B65-02CD-42C2-B608-E8491ED95958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F52DC3-8894-4A73-9F15-AEA33D6BBDE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554690-AF50-4C33-BA45-155812EAEEC6}">
      <dgm:prSet custT="1"/>
      <dgm:spPr>
        <a:xfrm>
          <a:off x="4" y="0"/>
          <a:ext cx="1779807" cy="4176464"/>
        </a:xfrm>
        <a:prstGeom prst="roundRect">
          <a:avLst>
            <a:gd name="adj" fmla="val 10000"/>
          </a:avLst>
        </a:prstGeom>
        <a:solidFill>
          <a:srgbClr val="666699">
            <a:lumMod val="20000"/>
            <a:lumOff val="80000"/>
          </a:srgbClr>
        </a:solidFill>
        <a:ln w="38100" cap="flat" cmpd="sng" algn="ctr">
          <a:solidFill>
            <a:srgbClr val="7030A0"/>
          </a:solidFill>
          <a:prstDash val="solid"/>
        </a:ln>
        <a:effectLst/>
      </dgm:spPr>
      <dgm:t>
        <a:bodyPr anchor="t"/>
        <a:lstStyle/>
        <a:p>
          <a:pPr rtl="0"/>
          <a:r>
            <a:rPr kumimoji="1" lang="ru-RU" sz="1800" b="1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1</a:t>
          </a:r>
        </a:p>
        <a:p>
          <a:pPr rtl="0"/>
          <a:r>
            <a:rPr kumimoji="1" lang="ru-RU" sz="1800" b="1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 нервное (тревожное) напряжение</a:t>
          </a:r>
          <a:r>
            <a:rPr kumimoji="1" lang="ru-RU" sz="18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 </a:t>
          </a:r>
        </a:p>
        <a:p>
          <a:pPr rtl="0"/>
          <a:r>
            <a:rPr kumimoji="1" lang="ru-RU" sz="1600" dirty="0" smtClean="0">
              <a:solidFill>
                <a:srgbClr val="002060"/>
              </a:solidFill>
              <a:latin typeface="Tahoma"/>
              <a:ea typeface="+mn-ea"/>
              <a:cs typeface="+mn-cs"/>
            </a:rPr>
            <a:t> его создают хроническая психоэмоциональная атмосфера, дестабилизирующая  обстановка, повышенная ответственность, трудность контингента</a:t>
          </a:r>
          <a:endParaRPr lang="ru-RU" sz="1600" dirty="0">
            <a:solidFill>
              <a:srgbClr val="002060"/>
            </a:solidFill>
            <a:latin typeface="Tahoma"/>
            <a:ea typeface="+mn-ea"/>
            <a:cs typeface="+mn-cs"/>
          </a:endParaRPr>
        </a:p>
      </dgm:t>
    </dgm:pt>
    <dgm:pt modelId="{EDEEA0A9-CD64-435B-86AA-DE95C9829FDD}" type="parTrans" cxnId="{1001E59D-F813-4E09-893F-6187B7B242EF}">
      <dgm:prSet/>
      <dgm:spPr/>
      <dgm:t>
        <a:bodyPr/>
        <a:lstStyle/>
        <a:p>
          <a:endParaRPr lang="ru-RU"/>
        </a:p>
      </dgm:t>
    </dgm:pt>
    <dgm:pt modelId="{F541E156-C99F-4FBB-B51D-BAF596B1B930}" type="sibTrans" cxnId="{1001E59D-F813-4E09-893F-6187B7B242EF}">
      <dgm:prSet/>
      <dgm:spPr>
        <a:xfrm>
          <a:off x="1965140" y="1867535"/>
          <a:ext cx="392898" cy="441392"/>
        </a:xfrm>
        <a:prstGeom prst="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</dgm:spPr>
      <dgm:t>
        <a:bodyPr/>
        <a:lstStyle/>
        <a:p>
          <a:endParaRPr lang="ru-RU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DC11963B-9C37-4449-8C16-0F840639D51E}">
      <dgm:prSet custT="1"/>
      <dgm:spPr>
        <a:xfrm>
          <a:off x="2521129" y="-25622"/>
          <a:ext cx="1779807" cy="4227709"/>
        </a:xfrm>
        <a:prstGeom prst="roundRect">
          <a:avLst>
            <a:gd name="adj" fmla="val 10000"/>
          </a:avLst>
        </a:prstGeom>
        <a:solidFill>
          <a:srgbClr val="666699">
            <a:lumMod val="20000"/>
            <a:lumOff val="80000"/>
          </a:srgbClr>
        </a:solidFill>
        <a:ln w="38100" cap="flat" cmpd="sng" algn="ctr">
          <a:solidFill>
            <a:srgbClr val="7030A0"/>
          </a:solidFill>
          <a:prstDash val="solid"/>
        </a:ln>
        <a:effectLst/>
      </dgm:spPr>
      <dgm:t>
        <a:bodyPr anchor="t"/>
        <a:lstStyle/>
        <a:p>
          <a:pPr rtl="0"/>
          <a:r>
            <a:rPr kumimoji="1" lang="ru-RU" sz="1800" b="1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2     </a:t>
          </a:r>
          <a:r>
            <a:rPr kumimoji="1" lang="ru-RU" sz="1800" b="1" dirty="0" err="1" smtClean="0">
              <a:solidFill>
                <a:srgbClr val="FF0000"/>
              </a:solidFill>
              <a:latin typeface="Tahoma"/>
              <a:ea typeface="+mn-ea"/>
              <a:cs typeface="+mn-cs"/>
            </a:rPr>
            <a:t>резистенция</a:t>
          </a:r>
          <a:r>
            <a:rPr kumimoji="1" lang="ru-RU" sz="1800" b="1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 (</a:t>
          </a:r>
          <a:r>
            <a:rPr kumimoji="1" lang="ru-RU" sz="1800" b="1" dirty="0" err="1" smtClean="0">
              <a:solidFill>
                <a:srgbClr val="FF0000"/>
              </a:solidFill>
              <a:latin typeface="Tahoma"/>
              <a:ea typeface="+mn-ea"/>
              <a:cs typeface="+mn-cs"/>
            </a:rPr>
            <a:t>сопротив-ление</a:t>
          </a:r>
          <a:r>
            <a:rPr kumimoji="1" lang="ru-RU" sz="1800" b="1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)</a:t>
          </a:r>
        </a:p>
        <a:p>
          <a:pPr rtl="0"/>
          <a:endParaRPr kumimoji="1" lang="ru-RU" sz="1800" b="1" dirty="0" smtClean="0">
            <a:solidFill>
              <a:srgbClr val="FF0000"/>
            </a:solidFill>
            <a:latin typeface="Tahoma"/>
            <a:ea typeface="+mn-ea"/>
            <a:cs typeface="+mn-cs"/>
          </a:endParaRPr>
        </a:p>
        <a:p>
          <a:pPr rtl="0"/>
          <a:r>
            <a:rPr kumimoji="1" lang="ru-RU" sz="13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 </a:t>
          </a:r>
          <a:r>
            <a:rPr kumimoji="1" lang="ru-RU" sz="1600" dirty="0" smtClean="0">
              <a:solidFill>
                <a:srgbClr val="002060"/>
              </a:solidFill>
              <a:latin typeface="Tahoma"/>
              <a:ea typeface="+mn-ea"/>
              <a:cs typeface="+mn-cs"/>
            </a:rPr>
            <a:t>человек пытается более или менее успешно оградить себя от неприятных впечатлений; </a:t>
          </a:r>
          <a:endParaRPr lang="ru-RU" sz="1600" dirty="0">
            <a:solidFill>
              <a:srgbClr val="002060"/>
            </a:solidFill>
            <a:latin typeface="Tahoma"/>
            <a:ea typeface="+mn-ea"/>
            <a:cs typeface="+mn-cs"/>
          </a:endParaRPr>
        </a:p>
      </dgm:t>
    </dgm:pt>
    <dgm:pt modelId="{11F4BA0A-E6FA-49B3-9FBA-991BB3C56D2B}" type="parTrans" cxnId="{AB5CE197-8F39-4663-996B-B0B951990BAC}">
      <dgm:prSet/>
      <dgm:spPr/>
      <dgm:t>
        <a:bodyPr/>
        <a:lstStyle/>
        <a:p>
          <a:endParaRPr lang="ru-RU"/>
        </a:p>
      </dgm:t>
    </dgm:pt>
    <dgm:pt modelId="{264D9E15-A2CC-4F46-AB56-3089A32CC48E}" type="sibTrans" cxnId="{AB5CE197-8F39-4663-996B-B0B951990BAC}">
      <dgm:prSet/>
      <dgm:spPr>
        <a:xfrm>
          <a:off x="4467840" y="1867535"/>
          <a:ext cx="353834" cy="441392"/>
        </a:xfrm>
        <a:prstGeom prst="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</dgm:spPr>
      <dgm:t>
        <a:bodyPr/>
        <a:lstStyle/>
        <a:p>
          <a:endParaRPr lang="ru-RU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949E784B-DFB3-4761-A060-6473CA3BB5C5}">
      <dgm:prSet custT="1"/>
      <dgm:spPr>
        <a:xfrm>
          <a:off x="4968549" y="-27691"/>
          <a:ext cx="1779807" cy="4231846"/>
        </a:xfrm>
        <a:prstGeom prst="roundRect">
          <a:avLst>
            <a:gd name="adj" fmla="val 10000"/>
          </a:avLst>
        </a:prstGeom>
        <a:solidFill>
          <a:srgbClr val="666699">
            <a:lumMod val="20000"/>
            <a:lumOff val="80000"/>
          </a:srgbClr>
        </a:solidFill>
        <a:ln w="38100" cap="flat" cmpd="sng" algn="ctr">
          <a:solidFill>
            <a:srgbClr val="7030A0"/>
          </a:solidFill>
          <a:prstDash val="solid"/>
        </a:ln>
        <a:effectLst/>
      </dgm:spPr>
      <dgm:t>
        <a:bodyPr anchor="t"/>
        <a:lstStyle/>
        <a:p>
          <a:pPr rtl="0"/>
          <a:r>
            <a:rPr kumimoji="1" lang="ru-RU" sz="1800" b="1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3     Истощение</a:t>
          </a:r>
        </a:p>
        <a:p>
          <a:pPr rtl="0"/>
          <a:r>
            <a:rPr kumimoji="1" lang="ru-RU" sz="1600" b="1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 </a:t>
          </a:r>
          <a:r>
            <a:rPr kumimoji="1" lang="ru-RU" sz="1600" dirty="0" smtClean="0">
              <a:solidFill>
                <a:srgbClr val="002060"/>
              </a:solidFill>
              <a:latin typeface="Tahoma"/>
              <a:ea typeface="+mn-ea"/>
              <a:cs typeface="+mn-cs"/>
            </a:rPr>
            <a:t>оскудение психических ресурсов, снижение эмоционального тонуса, которое наступает вследствие того, что проявленное сопротивление оказалось неэффективным</a:t>
          </a:r>
          <a:r>
            <a:rPr kumimoji="1" lang="ru-RU" sz="16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.</a:t>
          </a:r>
          <a:endParaRPr lang="ru-RU" sz="1600" dirty="0">
            <a:solidFill>
              <a:srgbClr val="FFFFFF"/>
            </a:solidFill>
            <a:latin typeface="Tahoma"/>
            <a:ea typeface="+mn-ea"/>
            <a:cs typeface="+mn-cs"/>
          </a:endParaRPr>
        </a:p>
      </dgm:t>
    </dgm:pt>
    <dgm:pt modelId="{9E50AABB-9424-46B3-BFD6-ED330454C8DE}" type="sibTrans" cxnId="{9514A969-C702-4609-9755-D7C5AB81C122}">
      <dgm:prSet/>
      <dgm:spPr/>
      <dgm:t>
        <a:bodyPr/>
        <a:lstStyle/>
        <a:p>
          <a:endParaRPr lang="ru-RU"/>
        </a:p>
      </dgm:t>
    </dgm:pt>
    <dgm:pt modelId="{A41BAA7A-5AC5-4C05-BAC1-BFE907FFCD3F}" type="parTrans" cxnId="{9514A969-C702-4609-9755-D7C5AB81C122}">
      <dgm:prSet/>
      <dgm:spPr/>
      <dgm:t>
        <a:bodyPr/>
        <a:lstStyle/>
        <a:p>
          <a:endParaRPr lang="ru-RU"/>
        </a:p>
      </dgm:t>
    </dgm:pt>
    <dgm:pt modelId="{FDC7EB16-BD34-44B1-A902-952840E2CE92}" type="pres">
      <dgm:prSet presAssocID="{D3F52DC3-8894-4A73-9F15-AEA33D6BBDE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D35F23-9A8F-4D30-92D6-F14518D73261}" type="pres">
      <dgm:prSet presAssocID="{5C554690-AF50-4C33-BA45-155812EAEEC6}" presName="node" presStyleLbl="node1" presStyleIdx="0" presStyleCnt="3" custScaleY="173673" custLinFactNeighborX="-13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4CB869-910B-4F91-B1DE-A4B9CD59E52C}" type="pres">
      <dgm:prSet presAssocID="{F541E156-C99F-4FBB-B51D-BAF596B1B930}" presName="sibTrans" presStyleLbl="sibTrans2D1" presStyleIdx="0" presStyleCnt="2"/>
      <dgm:spPr/>
      <dgm:t>
        <a:bodyPr/>
        <a:lstStyle/>
        <a:p>
          <a:endParaRPr lang="ru-RU"/>
        </a:p>
      </dgm:t>
    </dgm:pt>
    <dgm:pt modelId="{2750B69D-6E4A-461C-9329-5B5C59E4B3F1}" type="pres">
      <dgm:prSet presAssocID="{F541E156-C99F-4FBB-B51D-BAF596B1B930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9E742E2B-FDD5-45FD-B568-063E0FC05782}" type="pres">
      <dgm:prSet presAssocID="{DC11963B-9C37-4449-8C16-0F840639D51E}" presName="node" presStyleLbl="node1" presStyleIdx="1" presStyleCnt="3" custScaleY="175804" custLinFactNeighborX="2828" custLinFactNeighborY="-20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6A3341-F424-411E-A93D-06FCC9E8A35D}" type="pres">
      <dgm:prSet presAssocID="{264D9E15-A2CC-4F46-AB56-3089A32CC48E}" presName="sibTrans" presStyleLbl="sibTrans2D1" presStyleIdx="1" presStyleCnt="2"/>
      <dgm:spPr/>
      <dgm:t>
        <a:bodyPr/>
        <a:lstStyle/>
        <a:p>
          <a:endParaRPr lang="ru-RU"/>
        </a:p>
      </dgm:t>
    </dgm:pt>
    <dgm:pt modelId="{7C907C41-75CB-4DCC-9DEC-57F2FFA6F35F}" type="pres">
      <dgm:prSet presAssocID="{264D9E15-A2CC-4F46-AB56-3089A32CC48E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F4E2CF59-9D1A-4477-9580-2805CC30B71A}" type="pres">
      <dgm:prSet presAssocID="{949E784B-DFB3-4761-A060-6473CA3BB5C5}" presName="node" presStyleLbl="node1" presStyleIdx="2" presStyleCnt="3" custAng="0" custScaleY="175976" custLinFactNeighborX="-3396" custLinFactNeighborY="36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238685-3E76-4E39-A899-BABC822D52A8}" type="presOf" srcId="{F541E156-C99F-4FBB-B51D-BAF596B1B930}" destId="{DA4CB869-910B-4F91-B1DE-A4B9CD59E52C}" srcOrd="0" destOrd="0" presId="urn:microsoft.com/office/officeart/2005/8/layout/process1"/>
    <dgm:cxn modelId="{1001E59D-F813-4E09-893F-6187B7B242EF}" srcId="{D3F52DC3-8894-4A73-9F15-AEA33D6BBDEB}" destId="{5C554690-AF50-4C33-BA45-155812EAEEC6}" srcOrd="0" destOrd="0" parTransId="{EDEEA0A9-CD64-435B-86AA-DE95C9829FDD}" sibTransId="{F541E156-C99F-4FBB-B51D-BAF596B1B930}"/>
    <dgm:cxn modelId="{17CC0D07-7F58-4E73-8FF8-F9BB06080FEC}" type="presOf" srcId="{F541E156-C99F-4FBB-B51D-BAF596B1B930}" destId="{2750B69D-6E4A-461C-9329-5B5C59E4B3F1}" srcOrd="1" destOrd="0" presId="urn:microsoft.com/office/officeart/2005/8/layout/process1"/>
    <dgm:cxn modelId="{093DAAEB-ADEC-4F15-899C-A3FF26A71A4B}" type="presOf" srcId="{D3F52DC3-8894-4A73-9F15-AEA33D6BBDEB}" destId="{FDC7EB16-BD34-44B1-A902-952840E2CE92}" srcOrd="0" destOrd="0" presId="urn:microsoft.com/office/officeart/2005/8/layout/process1"/>
    <dgm:cxn modelId="{5EB3DBC9-43D9-47FD-93BD-209AD7D91C99}" type="presOf" srcId="{949E784B-DFB3-4761-A060-6473CA3BB5C5}" destId="{F4E2CF59-9D1A-4477-9580-2805CC30B71A}" srcOrd="0" destOrd="0" presId="urn:microsoft.com/office/officeart/2005/8/layout/process1"/>
    <dgm:cxn modelId="{9514A969-C702-4609-9755-D7C5AB81C122}" srcId="{D3F52DC3-8894-4A73-9F15-AEA33D6BBDEB}" destId="{949E784B-DFB3-4761-A060-6473CA3BB5C5}" srcOrd="2" destOrd="0" parTransId="{A41BAA7A-5AC5-4C05-BAC1-BFE907FFCD3F}" sibTransId="{9E50AABB-9424-46B3-BFD6-ED330454C8DE}"/>
    <dgm:cxn modelId="{5FD3529A-A5D7-45B3-9EF7-848B3E537C97}" type="presOf" srcId="{DC11963B-9C37-4449-8C16-0F840639D51E}" destId="{9E742E2B-FDD5-45FD-B568-063E0FC05782}" srcOrd="0" destOrd="0" presId="urn:microsoft.com/office/officeart/2005/8/layout/process1"/>
    <dgm:cxn modelId="{AB5CE197-8F39-4663-996B-B0B951990BAC}" srcId="{D3F52DC3-8894-4A73-9F15-AEA33D6BBDEB}" destId="{DC11963B-9C37-4449-8C16-0F840639D51E}" srcOrd="1" destOrd="0" parTransId="{11F4BA0A-E6FA-49B3-9FBA-991BB3C56D2B}" sibTransId="{264D9E15-A2CC-4F46-AB56-3089A32CC48E}"/>
    <dgm:cxn modelId="{073DB01C-6758-4E70-827B-6F3AF291F35E}" type="presOf" srcId="{264D9E15-A2CC-4F46-AB56-3089A32CC48E}" destId="{F86A3341-F424-411E-A93D-06FCC9E8A35D}" srcOrd="0" destOrd="0" presId="urn:microsoft.com/office/officeart/2005/8/layout/process1"/>
    <dgm:cxn modelId="{C3C44D9A-77BF-4842-9E6B-7F988A6DF1AC}" type="presOf" srcId="{264D9E15-A2CC-4F46-AB56-3089A32CC48E}" destId="{7C907C41-75CB-4DCC-9DEC-57F2FFA6F35F}" srcOrd="1" destOrd="0" presId="urn:microsoft.com/office/officeart/2005/8/layout/process1"/>
    <dgm:cxn modelId="{BDC57001-689A-46CD-9E1D-79586CC3717C}" type="presOf" srcId="{5C554690-AF50-4C33-BA45-155812EAEEC6}" destId="{1DD35F23-9A8F-4D30-92D6-F14518D73261}" srcOrd="0" destOrd="0" presId="urn:microsoft.com/office/officeart/2005/8/layout/process1"/>
    <dgm:cxn modelId="{A9431F0D-39FA-4A32-B4FC-8D327E6CFBB0}" type="presParOf" srcId="{FDC7EB16-BD34-44B1-A902-952840E2CE92}" destId="{1DD35F23-9A8F-4D30-92D6-F14518D73261}" srcOrd="0" destOrd="0" presId="urn:microsoft.com/office/officeart/2005/8/layout/process1"/>
    <dgm:cxn modelId="{495B42CA-3AD0-4FFB-95AD-1271757E4D7C}" type="presParOf" srcId="{FDC7EB16-BD34-44B1-A902-952840E2CE92}" destId="{DA4CB869-910B-4F91-B1DE-A4B9CD59E52C}" srcOrd="1" destOrd="0" presId="urn:microsoft.com/office/officeart/2005/8/layout/process1"/>
    <dgm:cxn modelId="{97A92E6F-C24B-43D3-9B72-384E12574EE9}" type="presParOf" srcId="{DA4CB869-910B-4F91-B1DE-A4B9CD59E52C}" destId="{2750B69D-6E4A-461C-9329-5B5C59E4B3F1}" srcOrd="0" destOrd="0" presId="urn:microsoft.com/office/officeart/2005/8/layout/process1"/>
    <dgm:cxn modelId="{BAC7AF58-F6C9-41DF-818F-585FD0CFED56}" type="presParOf" srcId="{FDC7EB16-BD34-44B1-A902-952840E2CE92}" destId="{9E742E2B-FDD5-45FD-B568-063E0FC05782}" srcOrd="2" destOrd="0" presId="urn:microsoft.com/office/officeart/2005/8/layout/process1"/>
    <dgm:cxn modelId="{73E23B44-D193-44B2-881A-BA28F5E8A1DF}" type="presParOf" srcId="{FDC7EB16-BD34-44B1-A902-952840E2CE92}" destId="{F86A3341-F424-411E-A93D-06FCC9E8A35D}" srcOrd="3" destOrd="0" presId="urn:microsoft.com/office/officeart/2005/8/layout/process1"/>
    <dgm:cxn modelId="{7DC813BA-F1FC-4452-BDAC-546B15128E8E}" type="presParOf" srcId="{F86A3341-F424-411E-A93D-06FCC9E8A35D}" destId="{7C907C41-75CB-4DCC-9DEC-57F2FFA6F35F}" srcOrd="0" destOrd="0" presId="urn:microsoft.com/office/officeart/2005/8/layout/process1"/>
    <dgm:cxn modelId="{7E3A4183-2F1A-4BEA-AB7B-74AC5F0D77D5}" type="presParOf" srcId="{FDC7EB16-BD34-44B1-A902-952840E2CE92}" destId="{F4E2CF59-9D1A-4477-9580-2805CC30B71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D7D15C-E2FB-40A2-AEEE-FB271AA261A7}" type="doc">
      <dgm:prSet loTypeId="urn:microsoft.com/office/officeart/2005/8/layout/vList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1E02907-3041-43CB-ADC7-C577E7E1B13B}">
      <dgm:prSet custT="1"/>
      <dgm:spPr>
        <a:xfrm>
          <a:off x="0" y="0"/>
          <a:ext cx="7645896" cy="697776"/>
        </a:xfrm>
        <a:prstGeom prst="roundRect">
          <a:avLst/>
        </a:prstGeom>
        <a:gradFill rotWithShape="0">
          <a:gsLst>
            <a:gs pos="0">
              <a:srgbClr val="ADE2E2">
                <a:hueOff val="0"/>
                <a:satOff val="0"/>
                <a:lumOff val="0"/>
                <a:alphaOff val="0"/>
                <a:shade val="85000"/>
              </a:srgbClr>
            </a:gs>
            <a:gs pos="100000">
              <a:srgbClr val="ADE2E2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0"/>
          <a:r>
            <a:rPr kumimoji="1" lang="ru-RU" sz="14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психотренинг, психотерапия, арт-терапия, визуализация, музыкотерапия, ароматерапия</a:t>
          </a:r>
          <a:r>
            <a:rPr kumimoji="1" lang="ru-RU" sz="10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;</a:t>
          </a:r>
          <a:endParaRPr lang="ru-RU" sz="1000" dirty="0">
            <a:solidFill>
              <a:srgbClr val="000000"/>
            </a:solidFill>
            <a:latin typeface="Tahoma"/>
            <a:ea typeface="+mn-ea"/>
            <a:cs typeface="+mn-cs"/>
          </a:endParaRPr>
        </a:p>
      </dgm:t>
    </dgm:pt>
    <dgm:pt modelId="{3388C51A-27C8-4DBB-BE51-4F8947231BA2}" type="parTrans" cxnId="{A6CE9676-B866-44BC-8506-59E1DC0594E4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3578F02E-2BA6-4A8C-9BA6-F619C69DCA06}" type="sibTrans" cxnId="{A6CE9676-B866-44BC-8506-59E1DC0594E4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B6CF64C8-1F1F-445E-B9D1-1CCBD0CEFA4F}">
      <dgm:prSet custT="1"/>
      <dgm:spPr>
        <a:xfrm>
          <a:off x="0" y="711962"/>
          <a:ext cx="7645896" cy="697776"/>
        </a:xfrm>
        <a:prstGeom prst="roundRect">
          <a:avLst/>
        </a:prstGeom>
        <a:gradFill rotWithShape="0">
          <a:gsLst>
            <a:gs pos="0">
              <a:srgbClr val="ADE2E2">
                <a:hueOff val="-1200000"/>
                <a:satOff val="4431"/>
                <a:lumOff val="-2484"/>
                <a:alphaOff val="0"/>
                <a:shade val="85000"/>
              </a:srgbClr>
            </a:gs>
            <a:gs pos="100000">
              <a:srgbClr val="ADE2E2">
                <a:hueOff val="-1200000"/>
                <a:satOff val="4431"/>
                <a:lumOff val="-2484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0"/>
          <a:r>
            <a:rPr kumimoji="1" lang="ru-RU" sz="14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соблюдение психогигиены </a:t>
          </a:r>
          <a:r>
            <a:rPr kumimoji="1" lang="ru-RU" sz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(настрой на позитив, расчет и обдуманное распределение своих нагрузок; переключение с одного вида деятельности на другой; конструктивное разрешение конфликтов; создание на рабочем месте ощущения безопасности и уюта, визуального и акустического комфорта);</a:t>
          </a:r>
          <a:endParaRPr lang="ru-RU" sz="1200" dirty="0">
            <a:solidFill>
              <a:srgbClr val="000000"/>
            </a:solidFill>
            <a:latin typeface="Tahoma"/>
            <a:ea typeface="+mn-ea"/>
            <a:cs typeface="+mn-cs"/>
          </a:endParaRPr>
        </a:p>
      </dgm:t>
    </dgm:pt>
    <dgm:pt modelId="{6FEFEF66-518F-41E8-B9DB-59C8223B1C93}" type="parTrans" cxnId="{56C57327-467F-43E5-9892-2DFD5ACD9120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8A11D94F-8484-49FF-A525-1A2D6F6C7FD4}" type="sibTrans" cxnId="{56C57327-467F-43E5-9892-2DFD5ACD9120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1FFEF74E-33A6-425E-ADD8-10D83D8992C0}">
      <dgm:prSet custT="1"/>
      <dgm:spPr>
        <a:xfrm>
          <a:off x="0" y="1423674"/>
          <a:ext cx="7645896" cy="697776"/>
        </a:xfrm>
        <a:prstGeom prst="roundRect">
          <a:avLst/>
        </a:prstGeom>
        <a:gradFill rotWithShape="0">
          <a:gsLst>
            <a:gs pos="0">
              <a:srgbClr val="ADE2E2">
                <a:hueOff val="-2400000"/>
                <a:satOff val="8861"/>
                <a:lumOff val="-4967"/>
                <a:alphaOff val="0"/>
                <a:shade val="85000"/>
              </a:srgbClr>
            </a:gs>
            <a:gs pos="100000">
              <a:srgbClr val="ADE2E2">
                <a:hueOff val="-2400000"/>
                <a:satOff val="8861"/>
                <a:lumOff val="-4967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0"/>
          <a:r>
            <a:rPr kumimoji="1" lang="ru-RU" sz="14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профессиональное развитие и самосовершенствование </a:t>
          </a:r>
          <a:endParaRPr lang="ru-RU" sz="1400" dirty="0">
            <a:solidFill>
              <a:srgbClr val="000000"/>
            </a:solidFill>
            <a:latin typeface="Tahoma"/>
            <a:ea typeface="+mn-ea"/>
            <a:cs typeface="+mn-cs"/>
          </a:endParaRPr>
        </a:p>
      </dgm:t>
    </dgm:pt>
    <dgm:pt modelId="{D608AC44-C0A4-45FB-8884-E54B667A1AA7}" type="parTrans" cxnId="{D24E9A9B-C9D1-4CBD-9532-A92912CB41F6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096E7716-EA0A-4132-9BC3-66BC28638233}" type="sibTrans" cxnId="{D24E9A9B-C9D1-4CBD-9532-A92912CB41F6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A8A4671D-84EC-496F-81AB-A59F6AE60EDF}">
      <dgm:prSet custT="1"/>
      <dgm:spPr>
        <a:xfrm>
          <a:off x="0" y="2152742"/>
          <a:ext cx="7645896" cy="697776"/>
        </a:xfrm>
        <a:prstGeom prst="roundRect">
          <a:avLst/>
        </a:prstGeom>
        <a:gradFill rotWithShape="0">
          <a:gsLst>
            <a:gs pos="0">
              <a:srgbClr val="ADE2E2">
                <a:hueOff val="-3600000"/>
                <a:satOff val="13292"/>
                <a:lumOff val="-7451"/>
                <a:alphaOff val="0"/>
                <a:shade val="85000"/>
              </a:srgbClr>
            </a:gs>
            <a:gs pos="100000">
              <a:srgbClr val="ADE2E2">
                <a:hueOff val="-3600000"/>
                <a:satOff val="13292"/>
                <a:lumOff val="-7451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0"/>
          <a:r>
            <a:rPr kumimoji="1" lang="ru-RU" sz="14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уход от ненужной конкуренции;</a:t>
          </a:r>
          <a:endParaRPr lang="ru-RU" sz="1400" dirty="0">
            <a:solidFill>
              <a:srgbClr val="000000"/>
            </a:solidFill>
            <a:latin typeface="Tahoma"/>
            <a:ea typeface="+mn-ea"/>
            <a:cs typeface="+mn-cs"/>
          </a:endParaRPr>
        </a:p>
      </dgm:t>
    </dgm:pt>
    <dgm:pt modelId="{504CE8FF-0CC3-4CA6-86EB-F80655227C43}" type="parTrans" cxnId="{7A947A4C-F0B9-44CC-890F-D6E940B1AD82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30C72C39-73BF-4628-9FC7-6134395DB479}" type="sibTrans" cxnId="{7A947A4C-F0B9-44CC-890F-D6E940B1AD82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67E49FED-7179-4C60-B87B-9B4A5977E77C}">
      <dgm:prSet custT="1"/>
      <dgm:spPr>
        <a:xfrm>
          <a:off x="0" y="2890070"/>
          <a:ext cx="7645896" cy="697776"/>
        </a:xfrm>
        <a:prstGeom prst="roundRect">
          <a:avLst/>
        </a:prstGeom>
        <a:gradFill rotWithShape="0">
          <a:gsLst>
            <a:gs pos="0">
              <a:srgbClr val="ADE2E2">
                <a:hueOff val="-4800000"/>
                <a:satOff val="17723"/>
                <a:lumOff val="-9935"/>
                <a:alphaOff val="0"/>
                <a:shade val="85000"/>
              </a:srgbClr>
            </a:gs>
            <a:gs pos="100000">
              <a:srgbClr val="ADE2E2">
                <a:hueOff val="-4800000"/>
                <a:satOff val="17723"/>
                <a:lumOff val="-9935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0"/>
          <a:r>
            <a:rPr kumimoji="1" lang="ru-RU" sz="14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эмоциональное общение</a:t>
          </a:r>
          <a:endParaRPr lang="ru-RU" sz="1400" dirty="0">
            <a:solidFill>
              <a:srgbClr val="000000"/>
            </a:solidFill>
            <a:latin typeface="Tahoma"/>
            <a:ea typeface="+mn-ea"/>
            <a:cs typeface="+mn-cs"/>
          </a:endParaRPr>
        </a:p>
      </dgm:t>
    </dgm:pt>
    <dgm:pt modelId="{67B2806C-E9AC-454E-9360-1781943D8ACB}" type="parTrans" cxnId="{13D88C50-817A-4FA8-A046-7669595BA369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12F5165D-A68B-41E9-9BEC-3A0127741364}" type="sibTrans" cxnId="{13D88C50-817A-4FA8-A046-7669595BA369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154C7CB9-96A3-4C6B-92D3-8A96042804E3}">
      <dgm:prSet custT="1"/>
      <dgm:spPr>
        <a:xfrm>
          <a:off x="0" y="3587039"/>
          <a:ext cx="7645896" cy="697776"/>
        </a:xfrm>
        <a:prstGeom prst="roundRect">
          <a:avLst/>
        </a:prstGeom>
        <a:gradFill rotWithShape="0">
          <a:gsLst>
            <a:gs pos="0">
              <a:srgbClr val="ADE2E2">
                <a:hueOff val="-6000000"/>
                <a:satOff val="22153"/>
                <a:lumOff val="-12418"/>
                <a:alphaOff val="0"/>
                <a:shade val="85000"/>
              </a:srgbClr>
            </a:gs>
            <a:gs pos="100000">
              <a:srgbClr val="ADE2E2">
                <a:hueOff val="-6000000"/>
                <a:satOff val="22153"/>
                <a:lumOff val="-12418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0"/>
          <a:r>
            <a:rPr kumimoji="1" lang="ru-RU" sz="14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поддержание хорошей физической формы </a:t>
          </a:r>
        </a:p>
        <a:p>
          <a:pPr rtl="0"/>
          <a:r>
            <a:rPr kumimoji="1" lang="ru-RU" sz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(правильное питание, активный образ жизни, занятия  спортом);</a:t>
          </a:r>
          <a:endParaRPr lang="ru-RU" sz="1200" dirty="0">
            <a:solidFill>
              <a:srgbClr val="000000"/>
            </a:solidFill>
            <a:latin typeface="Tahoma"/>
            <a:ea typeface="+mn-ea"/>
            <a:cs typeface="+mn-cs"/>
          </a:endParaRPr>
        </a:p>
      </dgm:t>
    </dgm:pt>
    <dgm:pt modelId="{6058FD7E-0CAB-40CF-BF02-FE4F93003525}" type="parTrans" cxnId="{D4B7E107-BCD5-4647-AA68-7CE39728A091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230C814D-6338-4D6A-825C-24B6F1A12F9E}" type="sibTrans" cxnId="{D4B7E107-BCD5-4647-AA68-7CE39728A091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9ECF8F3D-0FC0-4FD4-8354-1DA8BBA71B33}">
      <dgm:prSet custT="1"/>
      <dgm:spPr>
        <a:xfrm>
          <a:off x="0" y="4270775"/>
          <a:ext cx="7645896" cy="697776"/>
        </a:xfrm>
        <a:prstGeom prst="roundRect">
          <a:avLst/>
        </a:prstGeom>
        <a:gradFill rotWithShape="0">
          <a:gsLst>
            <a:gs pos="0">
              <a:srgbClr val="ADE2E2">
                <a:hueOff val="-7200000"/>
                <a:satOff val="26584"/>
                <a:lumOff val="-14902"/>
                <a:alphaOff val="0"/>
                <a:shade val="85000"/>
              </a:srgbClr>
            </a:gs>
            <a:gs pos="100000">
              <a:srgbClr val="ADE2E2">
                <a:hueOff val="-7200000"/>
                <a:satOff val="26584"/>
                <a:lumOff val="-14902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rtl="0"/>
          <a:r>
            <a:rPr kumimoji="1" lang="ru-RU" sz="14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овладение умениями и навыками </a:t>
          </a:r>
          <a:r>
            <a:rPr kumimoji="1" lang="ru-RU" sz="1400" dirty="0" err="1" smtClean="0">
              <a:solidFill>
                <a:srgbClr val="000000"/>
              </a:solidFill>
              <a:latin typeface="Tahoma"/>
              <a:ea typeface="+mn-ea"/>
              <a:cs typeface="+mn-cs"/>
            </a:rPr>
            <a:t>саморегуляции</a:t>
          </a:r>
          <a:r>
            <a:rPr kumimoji="1" lang="ru-RU" sz="14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 (</a:t>
          </a:r>
          <a:r>
            <a:rPr kumimoji="1" lang="ru-RU" sz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релаксация, дыхательные техники, аутогенная тренировка, словесные формулы (самовнушение), мышечная релаксация, визуализация(расслабление через     образ)</a:t>
          </a:r>
          <a:endParaRPr lang="ru-RU" sz="1200" dirty="0">
            <a:solidFill>
              <a:srgbClr val="000000"/>
            </a:solidFill>
            <a:latin typeface="Tahoma"/>
            <a:ea typeface="+mn-ea"/>
            <a:cs typeface="+mn-cs"/>
          </a:endParaRPr>
        </a:p>
      </dgm:t>
    </dgm:pt>
    <dgm:pt modelId="{2CA99838-38F0-4C90-941A-2A9F079983FE}" type="sibTrans" cxnId="{40A0A430-02D5-456F-9DC7-05142D5A5414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A51A831E-751F-47D2-AC92-F9E42C08BC38}" type="parTrans" cxnId="{40A0A430-02D5-456F-9DC7-05142D5A5414}">
      <dgm:prSet/>
      <dgm:spPr/>
      <dgm:t>
        <a:bodyPr/>
        <a:lstStyle/>
        <a:p>
          <a:endParaRPr lang="ru-RU">
            <a:solidFill>
              <a:schemeClr val="bg2"/>
            </a:solidFill>
          </a:endParaRPr>
        </a:p>
      </dgm:t>
    </dgm:pt>
    <dgm:pt modelId="{6BEFCA5C-4D35-48CA-8679-165F85DB9C30}" type="pres">
      <dgm:prSet presAssocID="{6ED7D15C-E2FB-40A2-AEEE-FB271AA261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E98777-C188-4B54-A528-F2F9A59ABACC}" type="pres">
      <dgm:prSet presAssocID="{A1E02907-3041-43CB-ADC7-C577E7E1B13B}" presName="parentText" presStyleLbl="node1" presStyleIdx="0" presStyleCnt="7" custLinFactNeighborY="-326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A25916-92F8-4F62-8AA3-833E1D820CE5}" type="pres">
      <dgm:prSet presAssocID="{3578F02E-2BA6-4A8C-9BA6-F619C69DCA06}" presName="spacer" presStyleCnt="0"/>
      <dgm:spPr/>
    </dgm:pt>
    <dgm:pt modelId="{9A5E6455-067A-40E0-8DED-F22B6F6DBE13}" type="pres">
      <dgm:prSet presAssocID="{B6CF64C8-1F1F-445E-B9D1-1CCBD0CEFA4F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FBE2A-87EC-44C3-85F6-461ECD3E23AD}" type="pres">
      <dgm:prSet presAssocID="{8A11D94F-8484-49FF-A525-1A2D6F6C7FD4}" presName="spacer" presStyleCnt="0"/>
      <dgm:spPr/>
    </dgm:pt>
    <dgm:pt modelId="{72537415-ADE5-4776-A4B9-52A5EF7DB120}" type="pres">
      <dgm:prSet presAssocID="{1FFEF74E-33A6-425E-ADD8-10D83D8992C0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3CD82-0880-4265-9485-B678CCC5A3E3}" type="pres">
      <dgm:prSet presAssocID="{096E7716-EA0A-4132-9BC3-66BC28638233}" presName="spacer" presStyleCnt="0"/>
      <dgm:spPr/>
    </dgm:pt>
    <dgm:pt modelId="{9D3579CD-5675-42B9-843B-CD5B8426B6B5}" type="pres">
      <dgm:prSet presAssocID="{A8A4671D-84EC-496F-81AB-A59F6AE60EDF}" presName="parentText" presStyleLbl="node1" presStyleIdx="3" presStyleCnt="7" custLinFactY="490" custLinFactNeighborX="1592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8EE91E-1696-4407-ACDE-78062712270C}" type="pres">
      <dgm:prSet presAssocID="{30C72C39-73BF-4628-9FC7-6134395DB479}" presName="spacer" presStyleCnt="0"/>
      <dgm:spPr/>
    </dgm:pt>
    <dgm:pt modelId="{2C0E0633-B9A7-4A64-AC2B-C44B89849E4B}" type="pres">
      <dgm:prSet presAssocID="{67E49FED-7179-4C60-B87B-9B4A5977E77C}" presName="parentText" presStyleLbl="node1" presStyleIdx="4" presStyleCnt="7" custLinFactY="4161" custLinFactNeighborX="106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BA466D-E359-467C-A738-2840619EF097}" type="pres">
      <dgm:prSet presAssocID="{12F5165D-A68B-41E9-9BEC-3A0127741364}" presName="spacer" presStyleCnt="0"/>
      <dgm:spPr/>
    </dgm:pt>
    <dgm:pt modelId="{C2CCB305-F924-48AF-B7EC-32DD1291B4EA}" type="pres">
      <dgm:prSet presAssocID="{154C7CB9-96A3-4C6B-92D3-8A96042804E3}" presName="parentText" presStyleLbl="node1" presStyleIdx="5" presStyleCnt="7" custLinFactY="2048" custLinFactNeighborX="106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650A14-884F-40FE-910B-B22CEBA84107}" type="pres">
      <dgm:prSet presAssocID="{230C814D-6338-4D6A-825C-24B6F1A12F9E}" presName="spacer" presStyleCnt="0"/>
      <dgm:spPr/>
    </dgm:pt>
    <dgm:pt modelId="{DE7778D8-9006-4D7E-A7EA-346FCF4AB8E4}" type="pres">
      <dgm:prSet presAssocID="{9ECF8F3D-0FC0-4FD4-8354-1DA8BBA71B33}" presName="parentText" presStyleLbl="node1" presStyleIdx="6" presStyleCnt="7" custLinFactY="305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7FD911-C867-4138-809F-E74E5DE9A020}" type="presOf" srcId="{A1E02907-3041-43CB-ADC7-C577E7E1B13B}" destId="{0FE98777-C188-4B54-A528-F2F9A59ABACC}" srcOrd="0" destOrd="0" presId="urn:microsoft.com/office/officeart/2005/8/layout/vList2"/>
    <dgm:cxn modelId="{A6CE9676-B866-44BC-8506-59E1DC0594E4}" srcId="{6ED7D15C-E2FB-40A2-AEEE-FB271AA261A7}" destId="{A1E02907-3041-43CB-ADC7-C577E7E1B13B}" srcOrd="0" destOrd="0" parTransId="{3388C51A-27C8-4DBB-BE51-4F8947231BA2}" sibTransId="{3578F02E-2BA6-4A8C-9BA6-F619C69DCA06}"/>
    <dgm:cxn modelId="{9CFB1D05-6930-4C62-B45D-7F1E0149040C}" type="presOf" srcId="{A8A4671D-84EC-496F-81AB-A59F6AE60EDF}" destId="{9D3579CD-5675-42B9-843B-CD5B8426B6B5}" srcOrd="0" destOrd="0" presId="urn:microsoft.com/office/officeart/2005/8/layout/vList2"/>
    <dgm:cxn modelId="{7A947A4C-F0B9-44CC-890F-D6E940B1AD82}" srcId="{6ED7D15C-E2FB-40A2-AEEE-FB271AA261A7}" destId="{A8A4671D-84EC-496F-81AB-A59F6AE60EDF}" srcOrd="3" destOrd="0" parTransId="{504CE8FF-0CC3-4CA6-86EB-F80655227C43}" sibTransId="{30C72C39-73BF-4628-9FC7-6134395DB479}"/>
    <dgm:cxn modelId="{08F9A661-DE2B-491B-BA54-F05AE1CA93BD}" type="presOf" srcId="{9ECF8F3D-0FC0-4FD4-8354-1DA8BBA71B33}" destId="{DE7778D8-9006-4D7E-A7EA-346FCF4AB8E4}" srcOrd="0" destOrd="0" presId="urn:microsoft.com/office/officeart/2005/8/layout/vList2"/>
    <dgm:cxn modelId="{D4B7E107-BCD5-4647-AA68-7CE39728A091}" srcId="{6ED7D15C-E2FB-40A2-AEEE-FB271AA261A7}" destId="{154C7CB9-96A3-4C6B-92D3-8A96042804E3}" srcOrd="5" destOrd="0" parTransId="{6058FD7E-0CAB-40CF-BF02-FE4F93003525}" sibTransId="{230C814D-6338-4D6A-825C-24B6F1A12F9E}"/>
    <dgm:cxn modelId="{7D496FFE-5AAD-4CEE-AD8A-43B69D73157A}" type="presOf" srcId="{B6CF64C8-1F1F-445E-B9D1-1CCBD0CEFA4F}" destId="{9A5E6455-067A-40E0-8DED-F22B6F6DBE13}" srcOrd="0" destOrd="0" presId="urn:microsoft.com/office/officeart/2005/8/layout/vList2"/>
    <dgm:cxn modelId="{63E1CD6A-DCB4-4485-A383-6080D5816CA9}" type="presOf" srcId="{6ED7D15C-E2FB-40A2-AEEE-FB271AA261A7}" destId="{6BEFCA5C-4D35-48CA-8679-165F85DB9C30}" srcOrd="0" destOrd="0" presId="urn:microsoft.com/office/officeart/2005/8/layout/vList2"/>
    <dgm:cxn modelId="{40A0A430-02D5-456F-9DC7-05142D5A5414}" srcId="{6ED7D15C-E2FB-40A2-AEEE-FB271AA261A7}" destId="{9ECF8F3D-0FC0-4FD4-8354-1DA8BBA71B33}" srcOrd="6" destOrd="0" parTransId="{A51A831E-751F-47D2-AC92-F9E42C08BC38}" sibTransId="{2CA99838-38F0-4C90-941A-2A9F079983FE}"/>
    <dgm:cxn modelId="{D24E9A9B-C9D1-4CBD-9532-A92912CB41F6}" srcId="{6ED7D15C-E2FB-40A2-AEEE-FB271AA261A7}" destId="{1FFEF74E-33A6-425E-ADD8-10D83D8992C0}" srcOrd="2" destOrd="0" parTransId="{D608AC44-C0A4-45FB-8884-E54B667A1AA7}" sibTransId="{096E7716-EA0A-4132-9BC3-66BC28638233}"/>
    <dgm:cxn modelId="{7AD00C9A-1470-4A26-A86D-E29F8C926CA1}" type="presOf" srcId="{1FFEF74E-33A6-425E-ADD8-10D83D8992C0}" destId="{72537415-ADE5-4776-A4B9-52A5EF7DB120}" srcOrd="0" destOrd="0" presId="urn:microsoft.com/office/officeart/2005/8/layout/vList2"/>
    <dgm:cxn modelId="{8D170128-5AE0-4E84-BADE-63DAEFC73BF7}" type="presOf" srcId="{154C7CB9-96A3-4C6B-92D3-8A96042804E3}" destId="{C2CCB305-F924-48AF-B7EC-32DD1291B4EA}" srcOrd="0" destOrd="0" presId="urn:microsoft.com/office/officeart/2005/8/layout/vList2"/>
    <dgm:cxn modelId="{56C57327-467F-43E5-9892-2DFD5ACD9120}" srcId="{6ED7D15C-E2FB-40A2-AEEE-FB271AA261A7}" destId="{B6CF64C8-1F1F-445E-B9D1-1CCBD0CEFA4F}" srcOrd="1" destOrd="0" parTransId="{6FEFEF66-518F-41E8-B9DB-59C8223B1C93}" sibTransId="{8A11D94F-8484-49FF-A525-1A2D6F6C7FD4}"/>
    <dgm:cxn modelId="{78170004-7C37-4ABC-9CDA-6CEC6D6F1A66}" type="presOf" srcId="{67E49FED-7179-4C60-B87B-9B4A5977E77C}" destId="{2C0E0633-B9A7-4A64-AC2B-C44B89849E4B}" srcOrd="0" destOrd="0" presId="urn:microsoft.com/office/officeart/2005/8/layout/vList2"/>
    <dgm:cxn modelId="{13D88C50-817A-4FA8-A046-7669595BA369}" srcId="{6ED7D15C-E2FB-40A2-AEEE-FB271AA261A7}" destId="{67E49FED-7179-4C60-B87B-9B4A5977E77C}" srcOrd="4" destOrd="0" parTransId="{67B2806C-E9AC-454E-9360-1781943D8ACB}" sibTransId="{12F5165D-A68B-41E9-9BEC-3A0127741364}"/>
    <dgm:cxn modelId="{EB5172A5-224D-45F9-8D11-B4521A152976}" type="presParOf" srcId="{6BEFCA5C-4D35-48CA-8679-165F85DB9C30}" destId="{0FE98777-C188-4B54-A528-F2F9A59ABACC}" srcOrd="0" destOrd="0" presId="urn:microsoft.com/office/officeart/2005/8/layout/vList2"/>
    <dgm:cxn modelId="{096A35CC-8BD6-4DD9-AE5B-6D19CE9DB7C6}" type="presParOf" srcId="{6BEFCA5C-4D35-48CA-8679-165F85DB9C30}" destId="{C7A25916-92F8-4F62-8AA3-833E1D820CE5}" srcOrd="1" destOrd="0" presId="urn:microsoft.com/office/officeart/2005/8/layout/vList2"/>
    <dgm:cxn modelId="{539D3ADC-18C7-43C8-AD21-47AEB2ACEDB7}" type="presParOf" srcId="{6BEFCA5C-4D35-48CA-8679-165F85DB9C30}" destId="{9A5E6455-067A-40E0-8DED-F22B6F6DBE13}" srcOrd="2" destOrd="0" presId="urn:microsoft.com/office/officeart/2005/8/layout/vList2"/>
    <dgm:cxn modelId="{5FDDF353-4C3F-4F43-861A-37176F876612}" type="presParOf" srcId="{6BEFCA5C-4D35-48CA-8679-165F85DB9C30}" destId="{760FBE2A-87EC-44C3-85F6-461ECD3E23AD}" srcOrd="3" destOrd="0" presId="urn:microsoft.com/office/officeart/2005/8/layout/vList2"/>
    <dgm:cxn modelId="{F4517A50-13B7-4118-B134-0871CB550BA8}" type="presParOf" srcId="{6BEFCA5C-4D35-48CA-8679-165F85DB9C30}" destId="{72537415-ADE5-4776-A4B9-52A5EF7DB120}" srcOrd="4" destOrd="0" presId="urn:microsoft.com/office/officeart/2005/8/layout/vList2"/>
    <dgm:cxn modelId="{58C61F45-99FB-4923-B451-E8FC3B239CC2}" type="presParOf" srcId="{6BEFCA5C-4D35-48CA-8679-165F85DB9C30}" destId="{6733CD82-0880-4265-9485-B678CCC5A3E3}" srcOrd="5" destOrd="0" presId="urn:microsoft.com/office/officeart/2005/8/layout/vList2"/>
    <dgm:cxn modelId="{14823C21-E8EC-4F39-AFB8-3B3DF281C10F}" type="presParOf" srcId="{6BEFCA5C-4D35-48CA-8679-165F85DB9C30}" destId="{9D3579CD-5675-42B9-843B-CD5B8426B6B5}" srcOrd="6" destOrd="0" presId="urn:microsoft.com/office/officeart/2005/8/layout/vList2"/>
    <dgm:cxn modelId="{89C7A1ED-7A7D-438B-88C2-57637F70D9F7}" type="presParOf" srcId="{6BEFCA5C-4D35-48CA-8679-165F85DB9C30}" destId="{B88EE91E-1696-4407-ACDE-78062712270C}" srcOrd="7" destOrd="0" presId="urn:microsoft.com/office/officeart/2005/8/layout/vList2"/>
    <dgm:cxn modelId="{AA28869B-95AB-44CE-8B3B-298F41D89100}" type="presParOf" srcId="{6BEFCA5C-4D35-48CA-8679-165F85DB9C30}" destId="{2C0E0633-B9A7-4A64-AC2B-C44B89849E4B}" srcOrd="8" destOrd="0" presId="urn:microsoft.com/office/officeart/2005/8/layout/vList2"/>
    <dgm:cxn modelId="{AD384C09-B124-4D90-853A-E2934C69420E}" type="presParOf" srcId="{6BEFCA5C-4D35-48CA-8679-165F85DB9C30}" destId="{96BA466D-E359-467C-A738-2840619EF097}" srcOrd="9" destOrd="0" presId="urn:microsoft.com/office/officeart/2005/8/layout/vList2"/>
    <dgm:cxn modelId="{676C7555-1405-4073-B785-E98F372536B5}" type="presParOf" srcId="{6BEFCA5C-4D35-48CA-8679-165F85DB9C30}" destId="{C2CCB305-F924-48AF-B7EC-32DD1291B4EA}" srcOrd="10" destOrd="0" presId="urn:microsoft.com/office/officeart/2005/8/layout/vList2"/>
    <dgm:cxn modelId="{966F929B-4263-4152-A1F2-DFCDF0DD997A}" type="presParOf" srcId="{6BEFCA5C-4D35-48CA-8679-165F85DB9C30}" destId="{91650A14-884F-40FE-910B-B22CEBA84107}" srcOrd="11" destOrd="0" presId="urn:microsoft.com/office/officeart/2005/8/layout/vList2"/>
    <dgm:cxn modelId="{7CA2DFD6-692E-4609-B70A-0C8E7800280E}" type="presParOf" srcId="{6BEFCA5C-4D35-48CA-8679-165F85DB9C30}" destId="{DE7778D8-9006-4D7E-A7EA-346FCF4AB8E4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C38DD3-46CE-4C06-926E-918CD194FDCF}">
      <dsp:nvSpPr>
        <dsp:cNvPr id="0" name=""/>
        <dsp:cNvSpPr/>
      </dsp:nvSpPr>
      <dsp:spPr>
        <a:xfrm>
          <a:off x="0" y="0"/>
          <a:ext cx="4104455" cy="410445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rgbClr val="000056">
                <a:hueOff val="0"/>
                <a:satOff val="0"/>
                <a:lumOff val="0"/>
                <a:alphaOff val="0"/>
                <a:shade val="85000"/>
              </a:srgbClr>
            </a:gs>
            <a:gs pos="100000">
              <a:srgbClr val="000056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F7EF97-545A-4B3E-B977-0790ABB5268D}">
      <dsp:nvSpPr>
        <dsp:cNvPr id="0" name=""/>
        <dsp:cNvSpPr/>
      </dsp:nvSpPr>
      <dsp:spPr>
        <a:xfrm>
          <a:off x="2052227" y="0"/>
          <a:ext cx="5478450" cy="4104455"/>
        </a:xfrm>
        <a:prstGeom prst="rect">
          <a:avLst/>
        </a:prstGeom>
        <a:solidFill>
          <a:srgbClr val="FFFFFF">
            <a:lumMod val="95000"/>
          </a:srgbClr>
        </a:solidFill>
        <a:ln w="9525" cap="flat" cmpd="sng" algn="ctr">
          <a:solidFill>
            <a:srgbClr val="000066"/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700" b="1" i="1" kern="12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Эмоциональное истощение </a:t>
          </a:r>
          <a:r>
            <a:rPr kumimoji="1" lang="ru-RU" sz="1700" b="1" i="1" kern="1200" dirty="0" smtClean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  <a:latin typeface="Tahoma"/>
              <a:ea typeface="+mn-ea"/>
              <a:cs typeface="+mn-cs"/>
            </a:rPr>
            <a:t>-  чувство опустошенности, усталости, вызванное  собственной работой, перенапряжения, исчерпанности.</a:t>
          </a:r>
          <a:endParaRPr lang="ru-RU" sz="1700" b="1" i="1" kern="1200" dirty="0">
            <a:solidFill>
              <a:srgbClr val="000066">
                <a:hueOff val="0"/>
                <a:satOff val="0"/>
                <a:lumOff val="0"/>
                <a:alphaOff val="0"/>
              </a:srgbClr>
            </a:solidFill>
            <a:latin typeface="Tahoma"/>
            <a:ea typeface="+mn-ea"/>
            <a:cs typeface="+mn-cs"/>
          </a:endParaRPr>
        </a:p>
      </dsp:txBody>
      <dsp:txXfrm>
        <a:off x="2052227" y="0"/>
        <a:ext cx="5478450" cy="1231339"/>
      </dsp:txXfrm>
    </dsp:sp>
    <dsp:sp modelId="{E7BA4519-4126-45CD-A2FE-293E449306D9}">
      <dsp:nvSpPr>
        <dsp:cNvPr id="0" name=""/>
        <dsp:cNvSpPr/>
      </dsp:nvSpPr>
      <dsp:spPr>
        <a:xfrm>
          <a:off x="718281" y="1231339"/>
          <a:ext cx="2667893" cy="266789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rgbClr val="000056">
                <a:hueOff val="-1800000"/>
                <a:satOff val="-26126"/>
                <a:lumOff val="30686"/>
                <a:alphaOff val="0"/>
                <a:shade val="85000"/>
              </a:srgbClr>
            </a:gs>
            <a:gs pos="100000">
              <a:srgbClr val="000056">
                <a:hueOff val="-1800000"/>
                <a:satOff val="-26126"/>
                <a:lumOff val="30686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055BDA-EE21-4AFB-85E8-71B1B56DC19F}">
      <dsp:nvSpPr>
        <dsp:cNvPr id="0" name=""/>
        <dsp:cNvSpPr/>
      </dsp:nvSpPr>
      <dsp:spPr>
        <a:xfrm>
          <a:off x="2052227" y="1224136"/>
          <a:ext cx="5478450" cy="2667893"/>
        </a:xfrm>
        <a:prstGeom prst="rect">
          <a:avLst/>
        </a:prstGeom>
        <a:solidFill>
          <a:srgbClr val="FFFFFF">
            <a:lumMod val="85000"/>
          </a:srgbClr>
        </a:solidFill>
        <a:ln w="9525" cap="flat" cmpd="sng" algn="ctr">
          <a:solidFill>
            <a:srgbClr val="000066"/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700" b="1" i="1" kern="12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Деперсонализация </a:t>
          </a:r>
          <a:r>
            <a:rPr kumimoji="1" lang="ru-RU" sz="1700" b="1" i="1" kern="1200" dirty="0" smtClean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  <a:latin typeface="Tahoma"/>
              <a:ea typeface="+mn-ea"/>
              <a:cs typeface="+mn-cs"/>
            </a:rPr>
            <a:t>– чувства равнодушия и негативного отношения к людям, циничное отношение к труду и объектам труда.</a:t>
          </a:r>
          <a:endParaRPr lang="ru-RU" sz="1700" b="1" i="1" kern="1200" dirty="0">
            <a:solidFill>
              <a:srgbClr val="000066">
                <a:hueOff val="0"/>
                <a:satOff val="0"/>
                <a:lumOff val="0"/>
                <a:alphaOff val="0"/>
              </a:srgbClr>
            </a:solidFill>
            <a:latin typeface="Tahoma"/>
            <a:ea typeface="+mn-ea"/>
            <a:cs typeface="+mn-cs"/>
          </a:endParaRPr>
        </a:p>
      </dsp:txBody>
      <dsp:txXfrm>
        <a:off x="2052227" y="1224136"/>
        <a:ext cx="5478450" cy="1231335"/>
      </dsp:txXfrm>
    </dsp:sp>
    <dsp:sp modelId="{DD881F99-A664-4539-B511-AA471881F7C0}">
      <dsp:nvSpPr>
        <dsp:cNvPr id="0" name=""/>
        <dsp:cNvSpPr/>
      </dsp:nvSpPr>
      <dsp:spPr>
        <a:xfrm>
          <a:off x="1436560" y="2462674"/>
          <a:ext cx="1231335" cy="123133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rgbClr val="000056">
                <a:hueOff val="-3600000"/>
                <a:satOff val="-52253"/>
                <a:lumOff val="61372"/>
                <a:alphaOff val="0"/>
                <a:shade val="85000"/>
              </a:srgbClr>
            </a:gs>
            <a:gs pos="100000">
              <a:srgbClr val="000056">
                <a:hueOff val="-3600000"/>
                <a:satOff val="-52253"/>
                <a:lumOff val="61372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A17AE2-B825-4A48-9DB6-46CC3BE76EF4}">
      <dsp:nvSpPr>
        <dsp:cNvPr id="0" name=""/>
        <dsp:cNvSpPr/>
      </dsp:nvSpPr>
      <dsp:spPr>
        <a:xfrm>
          <a:off x="2052227" y="2462674"/>
          <a:ext cx="5478450" cy="1231335"/>
        </a:xfrm>
        <a:prstGeom prst="rect">
          <a:avLst/>
        </a:prstGeom>
        <a:solidFill>
          <a:srgbClr val="FFFFFF">
            <a:lumMod val="95000"/>
          </a:srgbClr>
        </a:solidFill>
        <a:ln w="9525" cap="flat" cmpd="sng" algn="ctr">
          <a:solidFill>
            <a:srgbClr val="000066"/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700" b="1" i="1" kern="12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Редукция профессиональных достижений </a:t>
          </a:r>
          <a:r>
            <a:rPr kumimoji="1" lang="ru-RU" sz="1700" b="1" i="1" kern="1200" dirty="0" smtClean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  <a:latin typeface="Tahoma"/>
              <a:ea typeface="+mn-ea"/>
              <a:cs typeface="+mn-cs"/>
            </a:rPr>
            <a:t>-  недовольство собой, чувство некомпетентности в своей профессиональной сфере, осознание неуспеха в ней.</a:t>
          </a:r>
          <a:endParaRPr lang="ru-RU" sz="1700" b="1" i="1" kern="1200" dirty="0">
            <a:solidFill>
              <a:srgbClr val="000066">
                <a:hueOff val="0"/>
                <a:satOff val="0"/>
                <a:lumOff val="0"/>
                <a:alphaOff val="0"/>
              </a:srgbClr>
            </a:solidFill>
            <a:latin typeface="Tahoma"/>
            <a:ea typeface="+mn-ea"/>
            <a:cs typeface="+mn-cs"/>
          </a:endParaRPr>
        </a:p>
      </dsp:txBody>
      <dsp:txXfrm>
        <a:off x="2052227" y="2462674"/>
        <a:ext cx="5478450" cy="12313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35F23-9A8F-4D30-92D6-F14518D73261}">
      <dsp:nvSpPr>
        <dsp:cNvPr id="0" name=""/>
        <dsp:cNvSpPr/>
      </dsp:nvSpPr>
      <dsp:spPr>
        <a:xfrm>
          <a:off x="4" y="0"/>
          <a:ext cx="1779807" cy="4176464"/>
        </a:xfrm>
        <a:prstGeom prst="roundRect">
          <a:avLst>
            <a:gd name="adj" fmla="val 10000"/>
          </a:avLst>
        </a:prstGeom>
        <a:solidFill>
          <a:srgbClr val="666699">
            <a:lumMod val="20000"/>
            <a:lumOff val="80000"/>
          </a:srgbClr>
        </a:solidFill>
        <a:ln w="381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800" b="1" kern="12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1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800" b="1" kern="12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 нервное (тревожное) напряжение</a:t>
          </a:r>
          <a:r>
            <a:rPr kumimoji="1" lang="ru-RU" sz="1800" kern="12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600" kern="1200" dirty="0" smtClean="0">
              <a:solidFill>
                <a:srgbClr val="002060"/>
              </a:solidFill>
              <a:latin typeface="Tahoma"/>
              <a:ea typeface="+mn-ea"/>
              <a:cs typeface="+mn-cs"/>
            </a:rPr>
            <a:t> его создают хроническая психоэмоциональная атмосфера, дестабилизирующая  обстановка, повышенная ответственность, трудность контингента</a:t>
          </a:r>
          <a:endParaRPr lang="ru-RU" sz="1600" kern="1200" dirty="0">
            <a:solidFill>
              <a:srgbClr val="002060"/>
            </a:solidFill>
            <a:latin typeface="Tahoma"/>
            <a:ea typeface="+mn-ea"/>
            <a:cs typeface="+mn-cs"/>
          </a:endParaRPr>
        </a:p>
      </dsp:txBody>
      <dsp:txXfrm>
        <a:off x="52133" y="52129"/>
        <a:ext cx="1675549" cy="4072206"/>
      </dsp:txXfrm>
    </dsp:sp>
    <dsp:sp modelId="{DA4CB869-910B-4F91-B1DE-A4B9CD59E52C}">
      <dsp:nvSpPr>
        <dsp:cNvPr id="0" name=""/>
        <dsp:cNvSpPr/>
      </dsp:nvSpPr>
      <dsp:spPr>
        <a:xfrm>
          <a:off x="1965140" y="1867535"/>
          <a:ext cx="392898" cy="441392"/>
        </a:xfrm>
        <a:prstGeom prst="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1965140" y="1955813"/>
        <a:ext cx="275029" cy="264836"/>
      </dsp:txXfrm>
    </dsp:sp>
    <dsp:sp modelId="{9E742E2B-FDD5-45FD-B568-063E0FC05782}">
      <dsp:nvSpPr>
        <dsp:cNvPr id="0" name=""/>
        <dsp:cNvSpPr/>
      </dsp:nvSpPr>
      <dsp:spPr>
        <a:xfrm>
          <a:off x="2521129" y="-25622"/>
          <a:ext cx="1779807" cy="4227709"/>
        </a:xfrm>
        <a:prstGeom prst="roundRect">
          <a:avLst>
            <a:gd name="adj" fmla="val 10000"/>
          </a:avLst>
        </a:prstGeom>
        <a:solidFill>
          <a:srgbClr val="666699">
            <a:lumMod val="20000"/>
            <a:lumOff val="80000"/>
          </a:srgbClr>
        </a:solidFill>
        <a:ln w="381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800" b="1" kern="12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2     </a:t>
          </a:r>
          <a:r>
            <a:rPr kumimoji="1" lang="ru-RU" sz="1800" b="1" kern="1200" dirty="0" err="1" smtClean="0">
              <a:solidFill>
                <a:srgbClr val="FF0000"/>
              </a:solidFill>
              <a:latin typeface="Tahoma"/>
              <a:ea typeface="+mn-ea"/>
              <a:cs typeface="+mn-cs"/>
            </a:rPr>
            <a:t>резистенция</a:t>
          </a:r>
          <a:r>
            <a:rPr kumimoji="1" lang="ru-RU" sz="1800" b="1" kern="12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 (</a:t>
          </a:r>
          <a:r>
            <a:rPr kumimoji="1" lang="ru-RU" sz="1800" b="1" kern="1200" dirty="0" err="1" smtClean="0">
              <a:solidFill>
                <a:srgbClr val="FF0000"/>
              </a:solidFill>
              <a:latin typeface="Tahoma"/>
              <a:ea typeface="+mn-ea"/>
              <a:cs typeface="+mn-cs"/>
            </a:rPr>
            <a:t>сопротив-ление</a:t>
          </a:r>
          <a:r>
            <a:rPr kumimoji="1" lang="ru-RU" sz="1800" b="1" kern="12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)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ru-RU" sz="1800" b="1" kern="1200" dirty="0" smtClean="0">
            <a:solidFill>
              <a:srgbClr val="FF0000"/>
            </a:solidFill>
            <a:latin typeface="Tahoma"/>
            <a:ea typeface="+mn-ea"/>
            <a:cs typeface="+mn-cs"/>
          </a:endParaRP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300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 </a:t>
          </a:r>
          <a:r>
            <a:rPr kumimoji="1" lang="ru-RU" sz="1600" kern="1200" dirty="0" smtClean="0">
              <a:solidFill>
                <a:srgbClr val="002060"/>
              </a:solidFill>
              <a:latin typeface="Tahoma"/>
              <a:ea typeface="+mn-ea"/>
              <a:cs typeface="+mn-cs"/>
            </a:rPr>
            <a:t>человек пытается более или менее успешно оградить себя от неприятных впечатлений; </a:t>
          </a:r>
          <a:endParaRPr lang="ru-RU" sz="1600" kern="1200" dirty="0">
            <a:solidFill>
              <a:srgbClr val="002060"/>
            </a:solidFill>
            <a:latin typeface="Tahoma"/>
            <a:ea typeface="+mn-ea"/>
            <a:cs typeface="+mn-cs"/>
          </a:endParaRPr>
        </a:p>
      </dsp:txBody>
      <dsp:txXfrm>
        <a:off x="2573258" y="26507"/>
        <a:ext cx="1675549" cy="4123451"/>
      </dsp:txXfrm>
    </dsp:sp>
    <dsp:sp modelId="{F86A3341-F424-411E-A93D-06FCC9E8A35D}">
      <dsp:nvSpPr>
        <dsp:cNvPr id="0" name=""/>
        <dsp:cNvSpPr/>
      </dsp:nvSpPr>
      <dsp:spPr>
        <a:xfrm>
          <a:off x="4467840" y="1867535"/>
          <a:ext cx="353834" cy="441392"/>
        </a:xfrm>
        <a:prstGeom prst="rightArrow">
          <a:avLst>
            <a:gd name="adj1" fmla="val 60000"/>
            <a:gd name="adj2" fmla="val 50000"/>
          </a:avLst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4467840" y="1955813"/>
        <a:ext cx="247684" cy="264836"/>
      </dsp:txXfrm>
    </dsp:sp>
    <dsp:sp modelId="{F4E2CF59-9D1A-4477-9580-2805CC30B71A}">
      <dsp:nvSpPr>
        <dsp:cNvPr id="0" name=""/>
        <dsp:cNvSpPr/>
      </dsp:nvSpPr>
      <dsp:spPr>
        <a:xfrm>
          <a:off x="4968549" y="-27691"/>
          <a:ext cx="1779807" cy="4231846"/>
        </a:xfrm>
        <a:prstGeom prst="roundRect">
          <a:avLst>
            <a:gd name="adj" fmla="val 10000"/>
          </a:avLst>
        </a:prstGeom>
        <a:solidFill>
          <a:srgbClr val="666699">
            <a:lumMod val="20000"/>
            <a:lumOff val="80000"/>
          </a:srgbClr>
        </a:solidFill>
        <a:ln w="381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800" b="1" kern="12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3     Истощение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600" b="1" kern="1200" dirty="0" smtClean="0">
              <a:solidFill>
                <a:srgbClr val="FF0000"/>
              </a:solidFill>
              <a:latin typeface="Tahoma"/>
              <a:ea typeface="+mn-ea"/>
              <a:cs typeface="+mn-cs"/>
            </a:rPr>
            <a:t> </a:t>
          </a:r>
          <a:r>
            <a:rPr kumimoji="1" lang="ru-RU" sz="1600" kern="1200" dirty="0" smtClean="0">
              <a:solidFill>
                <a:srgbClr val="002060"/>
              </a:solidFill>
              <a:latin typeface="Tahoma"/>
              <a:ea typeface="+mn-ea"/>
              <a:cs typeface="+mn-cs"/>
            </a:rPr>
            <a:t>оскудение психических ресурсов, снижение эмоционального тонуса, которое наступает вследствие того, что проявленное сопротивление оказалось неэффективным</a:t>
          </a:r>
          <a:r>
            <a:rPr kumimoji="1" lang="ru-RU" sz="1600" kern="1200" dirty="0" smtClean="0">
              <a:solidFill>
                <a:srgbClr val="FFFFFF"/>
              </a:solidFill>
              <a:latin typeface="Tahoma"/>
              <a:ea typeface="+mn-ea"/>
              <a:cs typeface="+mn-cs"/>
            </a:rPr>
            <a:t>.</a:t>
          </a:r>
          <a:endParaRPr lang="ru-RU" sz="1600" kern="1200" dirty="0">
            <a:solidFill>
              <a:srgbClr val="FFFFFF"/>
            </a:solidFill>
            <a:latin typeface="Tahoma"/>
            <a:ea typeface="+mn-ea"/>
            <a:cs typeface="+mn-cs"/>
          </a:endParaRPr>
        </a:p>
      </dsp:txBody>
      <dsp:txXfrm>
        <a:off x="5020678" y="24438"/>
        <a:ext cx="1675549" cy="41275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E98777-C188-4B54-A528-F2F9A59ABACC}">
      <dsp:nvSpPr>
        <dsp:cNvPr id="0" name=""/>
        <dsp:cNvSpPr/>
      </dsp:nvSpPr>
      <dsp:spPr>
        <a:xfrm>
          <a:off x="0" y="0"/>
          <a:ext cx="8856984" cy="711360"/>
        </a:xfrm>
        <a:prstGeom prst="roundRect">
          <a:avLst/>
        </a:prstGeom>
        <a:gradFill rotWithShape="0">
          <a:gsLst>
            <a:gs pos="0">
              <a:srgbClr val="ADE2E2">
                <a:hueOff val="0"/>
                <a:satOff val="0"/>
                <a:lumOff val="0"/>
                <a:alphaOff val="0"/>
                <a:shade val="85000"/>
              </a:srgbClr>
            </a:gs>
            <a:gs pos="100000">
              <a:srgbClr val="ADE2E2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4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психотренинг, психотерапия, арт-терапия, визуализация, музыкотерапия, ароматерапия</a:t>
          </a:r>
          <a:r>
            <a:rPr kumimoji="1" lang="ru-RU" sz="10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;</a:t>
          </a:r>
          <a:endParaRPr lang="ru-RU" sz="1000" kern="1200" dirty="0">
            <a:solidFill>
              <a:srgbClr val="000000"/>
            </a:solidFill>
            <a:latin typeface="Tahoma"/>
            <a:ea typeface="+mn-ea"/>
            <a:cs typeface="+mn-cs"/>
          </a:endParaRPr>
        </a:p>
      </dsp:txBody>
      <dsp:txXfrm>
        <a:off x="34726" y="34726"/>
        <a:ext cx="8787532" cy="641908"/>
      </dsp:txXfrm>
    </dsp:sp>
    <dsp:sp modelId="{9A5E6455-067A-40E0-8DED-F22B6F6DBE13}">
      <dsp:nvSpPr>
        <dsp:cNvPr id="0" name=""/>
        <dsp:cNvSpPr/>
      </dsp:nvSpPr>
      <dsp:spPr>
        <a:xfrm>
          <a:off x="0" y="838034"/>
          <a:ext cx="8856984" cy="711360"/>
        </a:xfrm>
        <a:prstGeom prst="roundRect">
          <a:avLst/>
        </a:prstGeom>
        <a:gradFill rotWithShape="0">
          <a:gsLst>
            <a:gs pos="0">
              <a:srgbClr val="ADE2E2">
                <a:hueOff val="-1200000"/>
                <a:satOff val="4431"/>
                <a:lumOff val="-2484"/>
                <a:alphaOff val="0"/>
                <a:shade val="85000"/>
              </a:srgbClr>
            </a:gs>
            <a:gs pos="100000">
              <a:srgbClr val="ADE2E2">
                <a:hueOff val="-1200000"/>
                <a:satOff val="4431"/>
                <a:lumOff val="-2484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4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соблюдение психогигиены </a:t>
          </a:r>
          <a:r>
            <a:rPr kumimoji="1" lang="ru-RU" sz="12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(настрой на позитив, расчет и обдуманное распределение своих нагрузок; переключение с одного вида деятельности на другой; конструктивное разрешение конфликтов; создание на рабочем месте ощущения безопасности и уюта, визуального и акустического комфорта);</a:t>
          </a:r>
          <a:endParaRPr lang="ru-RU" sz="1200" kern="1200" dirty="0">
            <a:solidFill>
              <a:srgbClr val="000000"/>
            </a:solidFill>
            <a:latin typeface="Tahoma"/>
            <a:ea typeface="+mn-ea"/>
            <a:cs typeface="+mn-cs"/>
          </a:endParaRPr>
        </a:p>
      </dsp:txBody>
      <dsp:txXfrm>
        <a:off x="34726" y="872760"/>
        <a:ext cx="8787532" cy="641908"/>
      </dsp:txXfrm>
    </dsp:sp>
    <dsp:sp modelId="{72537415-ADE5-4776-A4B9-52A5EF7DB120}">
      <dsp:nvSpPr>
        <dsp:cNvPr id="0" name=""/>
        <dsp:cNvSpPr/>
      </dsp:nvSpPr>
      <dsp:spPr>
        <a:xfrm>
          <a:off x="0" y="1658834"/>
          <a:ext cx="8856984" cy="711360"/>
        </a:xfrm>
        <a:prstGeom prst="roundRect">
          <a:avLst/>
        </a:prstGeom>
        <a:gradFill rotWithShape="0">
          <a:gsLst>
            <a:gs pos="0">
              <a:srgbClr val="ADE2E2">
                <a:hueOff val="-2400000"/>
                <a:satOff val="8861"/>
                <a:lumOff val="-4967"/>
                <a:alphaOff val="0"/>
                <a:shade val="85000"/>
              </a:srgbClr>
            </a:gs>
            <a:gs pos="100000">
              <a:srgbClr val="ADE2E2">
                <a:hueOff val="-2400000"/>
                <a:satOff val="8861"/>
                <a:lumOff val="-4967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4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профессиональное развитие и самосовершенствование </a:t>
          </a:r>
          <a:endParaRPr lang="ru-RU" sz="1400" kern="1200" dirty="0">
            <a:solidFill>
              <a:srgbClr val="000000"/>
            </a:solidFill>
            <a:latin typeface="Tahoma"/>
            <a:ea typeface="+mn-ea"/>
            <a:cs typeface="+mn-cs"/>
          </a:endParaRPr>
        </a:p>
      </dsp:txBody>
      <dsp:txXfrm>
        <a:off x="34726" y="1693560"/>
        <a:ext cx="8787532" cy="641908"/>
      </dsp:txXfrm>
    </dsp:sp>
    <dsp:sp modelId="{9D3579CD-5675-42B9-843B-CD5B8426B6B5}">
      <dsp:nvSpPr>
        <dsp:cNvPr id="0" name=""/>
        <dsp:cNvSpPr/>
      </dsp:nvSpPr>
      <dsp:spPr>
        <a:xfrm>
          <a:off x="0" y="2592560"/>
          <a:ext cx="8856984" cy="711360"/>
        </a:xfrm>
        <a:prstGeom prst="roundRect">
          <a:avLst/>
        </a:prstGeom>
        <a:gradFill rotWithShape="0">
          <a:gsLst>
            <a:gs pos="0">
              <a:srgbClr val="ADE2E2">
                <a:hueOff val="-3600000"/>
                <a:satOff val="13292"/>
                <a:lumOff val="-7451"/>
                <a:alphaOff val="0"/>
                <a:shade val="85000"/>
              </a:srgbClr>
            </a:gs>
            <a:gs pos="100000">
              <a:srgbClr val="ADE2E2">
                <a:hueOff val="-3600000"/>
                <a:satOff val="13292"/>
                <a:lumOff val="-7451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4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уход от ненужной конкуренции;</a:t>
          </a:r>
          <a:endParaRPr lang="ru-RU" sz="1400" kern="1200" dirty="0">
            <a:solidFill>
              <a:srgbClr val="000000"/>
            </a:solidFill>
            <a:latin typeface="Tahoma"/>
            <a:ea typeface="+mn-ea"/>
            <a:cs typeface="+mn-cs"/>
          </a:endParaRPr>
        </a:p>
      </dsp:txBody>
      <dsp:txXfrm>
        <a:off x="34726" y="2627286"/>
        <a:ext cx="8787532" cy="641908"/>
      </dsp:txXfrm>
    </dsp:sp>
    <dsp:sp modelId="{2C0E0633-B9A7-4A64-AC2B-C44B89849E4B}">
      <dsp:nvSpPr>
        <dsp:cNvPr id="0" name=""/>
        <dsp:cNvSpPr/>
      </dsp:nvSpPr>
      <dsp:spPr>
        <a:xfrm>
          <a:off x="0" y="3439474"/>
          <a:ext cx="8856984" cy="711360"/>
        </a:xfrm>
        <a:prstGeom prst="roundRect">
          <a:avLst/>
        </a:prstGeom>
        <a:gradFill rotWithShape="0">
          <a:gsLst>
            <a:gs pos="0">
              <a:srgbClr val="ADE2E2">
                <a:hueOff val="-4800000"/>
                <a:satOff val="17723"/>
                <a:lumOff val="-9935"/>
                <a:alphaOff val="0"/>
                <a:shade val="85000"/>
              </a:srgbClr>
            </a:gs>
            <a:gs pos="100000">
              <a:srgbClr val="ADE2E2">
                <a:hueOff val="-4800000"/>
                <a:satOff val="17723"/>
                <a:lumOff val="-9935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4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эмоциональное общение</a:t>
          </a:r>
          <a:endParaRPr lang="ru-RU" sz="1400" kern="1200" dirty="0">
            <a:solidFill>
              <a:srgbClr val="000000"/>
            </a:solidFill>
            <a:latin typeface="Tahoma"/>
            <a:ea typeface="+mn-ea"/>
            <a:cs typeface="+mn-cs"/>
          </a:endParaRPr>
        </a:p>
      </dsp:txBody>
      <dsp:txXfrm>
        <a:off x="34726" y="3474200"/>
        <a:ext cx="8787532" cy="641908"/>
      </dsp:txXfrm>
    </dsp:sp>
    <dsp:sp modelId="{C2CCB305-F924-48AF-B7EC-32DD1291B4EA}">
      <dsp:nvSpPr>
        <dsp:cNvPr id="0" name=""/>
        <dsp:cNvSpPr/>
      </dsp:nvSpPr>
      <dsp:spPr>
        <a:xfrm>
          <a:off x="0" y="4245243"/>
          <a:ext cx="8856984" cy="711360"/>
        </a:xfrm>
        <a:prstGeom prst="roundRect">
          <a:avLst/>
        </a:prstGeom>
        <a:gradFill rotWithShape="0">
          <a:gsLst>
            <a:gs pos="0">
              <a:srgbClr val="ADE2E2">
                <a:hueOff val="-6000000"/>
                <a:satOff val="22153"/>
                <a:lumOff val="-12418"/>
                <a:alphaOff val="0"/>
                <a:shade val="85000"/>
              </a:srgbClr>
            </a:gs>
            <a:gs pos="100000">
              <a:srgbClr val="ADE2E2">
                <a:hueOff val="-6000000"/>
                <a:satOff val="22153"/>
                <a:lumOff val="-12418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4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поддержание хорошей физической формы 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2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(правильное питание, активный образ жизни, занятия  спортом);</a:t>
          </a:r>
          <a:endParaRPr lang="ru-RU" sz="1200" kern="1200" dirty="0">
            <a:solidFill>
              <a:srgbClr val="000000"/>
            </a:solidFill>
            <a:latin typeface="Tahoma"/>
            <a:ea typeface="+mn-ea"/>
            <a:cs typeface="+mn-cs"/>
          </a:endParaRPr>
        </a:p>
      </dsp:txBody>
      <dsp:txXfrm>
        <a:off x="34726" y="4279969"/>
        <a:ext cx="8787532" cy="641908"/>
      </dsp:txXfrm>
    </dsp:sp>
    <dsp:sp modelId="{DE7778D8-9006-4D7E-A7EA-346FCF4AB8E4}">
      <dsp:nvSpPr>
        <dsp:cNvPr id="0" name=""/>
        <dsp:cNvSpPr/>
      </dsp:nvSpPr>
      <dsp:spPr>
        <a:xfrm>
          <a:off x="0" y="4959269"/>
          <a:ext cx="8856984" cy="711360"/>
        </a:xfrm>
        <a:prstGeom prst="roundRect">
          <a:avLst/>
        </a:prstGeom>
        <a:gradFill rotWithShape="0">
          <a:gsLst>
            <a:gs pos="0">
              <a:srgbClr val="ADE2E2">
                <a:hueOff val="-7200000"/>
                <a:satOff val="26584"/>
                <a:lumOff val="-14902"/>
                <a:alphaOff val="0"/>
                <a:shade val="85000"/>
              </a:srgbClr>
            </a:gs>
            <a:gs pos="100000">
              <a:srgbClr val="ADE2E2">
                <a:hueOff val="-7200000"/>
                <a:satOff val="26584"/>
                <a:lumOff val="-14902"/>
                <a:alphaOff val="0"/>
                <a:tint val="90000"/>
                <a:alpha val="100000"/>
                <a:satMod val="200000"/>
              </a:srgbClr>
            </a:gs>
          </a:gsLst>
          <a:path path="circle">
            <a:fillToRect l="100000" t="100000" r="100000" b="100000"/>
          </a:path>
        </a:gradFill>
        <a:ln>
          <a:solidFill>
            <a:srgbClr val="000000"/>
          </a:solidFill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ru-RU" sz="14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• овладение умениями и навыками </a:t>
          </a:r>
          <a:r>
            <a:rPr kumimoji="1" lang="ru-RU" sz="1400" kern="1200" dirty="0" err="1" smtClean="0">
              <a:solidFill>
                <a:srgbClr val="000000"/>
              </a:solidFill>
              <a:latin typeface="Tahoma"/>
              <a:ea typeface="+mn-ea"/>
              <a:cs typeface="+mn-cs"/>
            </a:rPr>
            <a:t>саморегуляции</a:t>
          </a:r>
          <a:r>
            <a:rPr kumimoji="1" lang="ru-RU" sz="14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 (</a:t>
          </a:r>
          <a:r>
            <a:rPr kumimoji="1" lang="ru-RU" sz="1200" kern="1200" dirty="0" smtClean="0">
              <a:solidFill>
                <a:srgbClr val="000000"/>
              </a:solidFill>
              <a:latin typeface="Tahoma"/>
              <a:ea typeface="+mn-ea"/>
              <a:cs typeface="+mn-cs"/>
            </a:rPr>
            <a:t>релаксация, дыхательные техники, аутогенная тренировка, словесные формулы (самовнушение), мышечная релаксация, визуализация(расслабление через     образ)</a:t>
          </a:r>
          <a:endParaRPr lang="ru-RU" sz="1200" kern="1200" dirty="0">
            <a:solidFill>
              <a:srgbClr val="000000"/>
            </a:solidFill>
            <a:latin typeface="Tahoma"/>
            <a:ea typeface="+mn-ea"/>
            <a:cs typeface="+mn-cs"/>
          </a:endParaRPr>
        </a:p>
      </dsp:txBody>
      <dsp:txXfrm>
        <a:off x="34726" y="4993995"/>
        <a:ext cx="8787532" cy="6419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97428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814" y="0"/>
            <a:ext cx="8887800" cy="236070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0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Профилактика  синдрома</a:t>
            </a:r>
          </a:p>
          <a:p>
            <a:pPr algn="ctr"/>
            <a:r>
              <a:rPr lang="ru-RU" sz="40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 профессионального выгорания, или как жить полной жизнью и не «сгореть» на работе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499992" y="5157192"/>
            <a:ext cx="4639328" cy="1720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50"/>
              </a:lnSpc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жизни должна быть любовь — одна великая любовь за всю жизнь,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оправдывает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беспричинные приступы отчаяния, которым мы подвержены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ts val="1650"/>
              </a:lnSpc>
              <a:spcAft>
                <a:spcPts val="75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Альбер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Камю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7990292"/>
              </p:ext>
            </p:extLst>
          </p:nvPr>
        </p:nvGraphicFramePr>
        <p:xfrm>
          <a:off x="1403648" y="2276872"/>
          <a:ext cx="678180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15616" y="620688"/>
            <a:ext cx="6565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  <a:t>Три стадии синдрома эмоционального выгорания: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8005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88640"/>
            <a:ext cx="7965514" cy="1722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диагностики</a:t>
            </a:r>
          </a:p>
          <a:p>
            <a:pPr algn="ctr">
              <a:spcAft>
                <a:spcPts val="120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«эмоционального выгорания»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педагогов ДУ</a:t>
            </a:r>
          </a:p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(автор В.В. Бойко, адаптация Е.Е. Алексеевой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92896"/>
            <a:ext cx="9098068" cy="41777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24961" y="2121251"/>
            <a:ext cx="4919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Данные по каждому симптому (в сравнении)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75286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060848"/>
            <a:ext cx="8981122" cy="425360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15952" y="764704"/>
            <a:ext cx="75607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Симптомы «эмоционального выгорания»</a:t>
            </a:r>
          </a:p>
        </p:txBody>
      </p:sp>
    </p:spTree>
    <p:extLst>
      <p:ext uri="{BB962C8B-B14F-4D97-AF65-F5344CB8AC3E}">
        <p14:creationId xmlns:p14="http://schemas.microsoft.com/office/powerpoint/2010/main" val="446790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688187"/>
              </p:ext>
            </p:extLst>
          </p:nvPr>
        </p:nvGraphicFramePr>
        <p:xfrm>
          <a:off x="0" y="1556792"/>
          <a:ext cx="9036495" cy="4651672"/>
        </p:xfrm>
        <a:graphic>
          <a:graphicData uri="http://schemas.openxmlformats.org/drawingml/2006/table">
            <a:tbl>
              <a:tblPr firstRow="1" firstCol="1" bandRow="1"/>
              <a:tblGrid>
                <a:gridCol w="465120"/>
                <a:gridCol w="2238576"/>
                <a:gridCol w="1893360"/>
                <a:gridCol w="2114801"/>
                <a:gridCol w="2324638"/>
              </a:tblGrid>
              <a:tr h="12467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фазы «эмоционального выгорания»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 сформирована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стадии формирования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Сформировавшаяся фаза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Тревожное напряжение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 чел. – 83%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чел. -17%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05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Резистенция или сопротивление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 чел. – 54%</a:t>
                      </a:r>
                      <a:b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чел.- 33%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чел. –13%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0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Истощение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 чел. – 71%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чел. – 29%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показатель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69%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27%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75656" y="476672"/>
            <a:ext cx="51373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Фазы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«эмоционального выгорания»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482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6632"/>
            <a:ext cx="8733656" cy="674136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15000"/>
              </a:lnSpc>
              <a:buNone/>
            </a:pPr>
            <a:r>
              <a:rPr lang="ru-RU" sz="3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endParaRPr lang="ru-RU" sz="3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ru-RU" sz="3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Рисунок «Образ выгоревшего педагога. </a:t>
            </a:r>
            <a:endParaRPr lang="ru-RU" sz="3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ru-RU" sz="3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Негатив </a:t>
            </a:r>
            <a:r>
              <a:rPr lang="ru-RU" sz="3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позитиве»</a:t>
            </a:r>
            <a:endParaRPr lang="ru-RU" sz="3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пробуждение творческого потенциала участников. Стимулирование к тому, что бы выйти из своих привычных ролей, посмотреть на ситуацию воспитания в детском саду с разных позиций, на себя со стороны.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buNone/>
            </a:pPr>
            <a:r>
              <a:rPr lang="ru-RU" sz="3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Инструкция</a:t>
            </a:r>
            <a:r>
              <a:rPr lang="ru-RU" sz="3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каждой группы будет </a:t>
            </a:r>
            <a:r>
              <a:rPr lang="ru-RU" sz="3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лист, </a:t>
            </a:r>
            <a:r>
              <a:rPr lang="ru-RU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котором </a:t>
            </a:r>
            <a:r>
              <a:rPr lang="ru-RU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изобразить придуманный вами образ выгоревшего педагога. Это может быть человек с некой характерной внешностью, предмет, символизирующий эмоциональное выгорание, все что угодно, но нельзя это описывать словами. Придумайте образ и его название, запишите его на оборотной стороне ватмана. </a:t>
            </a:r>
            <a:endParaRPr lang="ru-RU" sz="3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buNone/>
            </a:pPr>
            <a:r>
              <a:rPr lang="ru-RU" sz="3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Вам </a:t>
            </a:r>
            <a:r>
              <a:rPr lang="ru-RU" sz="3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дается на это 10 мин.</a:t>
            </a:r>
            <a:endParaRPr lang="ru-RU" sz="3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96522" y="3068960"/>
            <a:ext cx="8424863" cy="1152426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дачи </a:t>
            </a: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борьбе с </a:t>
            </a: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собственной</a:t>
            </a:r>
            <a:b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усталостью!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6632"/>
            <a:ext cx="6606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  <a:t>Как восстановить эмоционально- психологический баланс ?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2756865"/>
              </p:ext>
            </p:extLst>
          </p:nvPr>
        </p:nvGraphicFramePr>
        <p:xfrm>
          <a:off x="179512" y="1070739"/>
          <a:ext cx="8856984" cy="5670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387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060848"/>
            <a:ext cx="80648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0070C0"/>
                </a:solidFill>
              </a:rPr>
              <a:t>“Здравствуйте! Меня зовут …, И я уверена, что сегодняшний день подарит мне…”. </a:t>
            </a:r>
          </a:p>
        </p:txBody>
      </p:sp>
    </p:spTree>
    <p:extLst>
      <p:ext uri="{BB962C8B-B14F-4D97-AF65-F5344CB8AC3E}">
        <p14:creationId xmlns:p14="http://schemas.microsoft.com/office/powerpoint/2010/main" val="2559794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991944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Синдром «эмоционального выгорания»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это выработанный личностью механизм психологической защиты, который предполагает исключение эмоций в ответ на некоторые психотравмирующие факторы. </a:t>
            </a: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СЭВ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это процесс постепенной утраты эмоциональной, когнитивной и физической энергии, проявляющийся в симптомах эмоционального, умственного истощения, физического утомления, личной отстраненности и снижения удовлетворения исполнением работы.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6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Основные стадии </a:t>
            </a:r>
            <a:r>
              <a:rPr lang="ru-RU" sz="3600" b="1" i="1" dirty="0" smtClean="0">
                <a:solidFill>
                  <a:srgbClr val="C00000"/>
                </a:solidFill>
              </a:rPr>
              <a:t>синдрома профессионального выгорания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стадия: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характеризуется на уровне произвольного: забывание каких- то моментов, говоря бытовым языком, провалы в памяти (например, выключен ли дома утюг, внесена ли нужная запись или нет в документацию т.д.), сбои в выполнении каких-либо двигательных действий и т.д. Обычно на эти первоначальные симптомы мало кто обращает внимание, называя это в шутку «девичьей памятью» или «склерозом». В зависимости от характера деятельности, величины нервно-психических нагрузок и личностных особенностей педагога первая стадия может формироваться в течении 3-5 лет.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Основные стадии </a:t>
            </a:r>
            <a:r>
              <a:rPr lang="ru-RU" sz="4000" b="1" i="1" dirty="0" smtClean="0">
                <a:solidFill>
                  <a:srgbClr val="C00000"/>
                </a:solidFill>
              </a:rPr>
              <a:t>синдрома профессионального выгорания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2 стадия: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Наблюдается снижение интереса к работе, потребности в общении (в том числе и дома, с друзьями): «не хочется видеть» тех, с кем специалист общается по роду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четверг ощущение, что уже пятница», «неделя длится нескончаемо», нарастание апатии к концу недели, появление устойчивых соматических симптомов (нет сил, энергии, особенно к концу недели, головные боли по вечерам; «мертвый сон, без сновидений», увеличение числа простудных заболеваний); повышенная раздражительность, человек «заводится», как говорят, 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полоборота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хотя раньше подобного он за собой не замечал. Время формирования данной стадии в среднем от 5 до 15 лет.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221" y="41379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Основные стадии </a:t>
            </a:r>
            <a:r>
              <a:rPr lang="ru-RU" sz="3600" b="1" i="1" dirty="0" smtClean="0">
                <a:solidFill>
                  <a:srgbClr val="C00000"/>
                </a:solidFill>
              </a:rPr>
              <a:t>синдрома профессионального выгорания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24847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itchFamily="18" charset="0"/>
              </a:rPr>
              <a:t>3 стадия: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Собственно личностное выгорание. Характерна полная потеря интереса к работе и жизни вообще, эмоциональное безразличие, ощущение постоянного отсутствия сил. На этой стадии ему гораздо приятнее общаться с животными и природой, чем с людьми.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Стадия может формироваться от 10 до 20 лет.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16632"/>
            <a:ext cx="6246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  <a:t>Факторы, способствующие возникновению синдрома: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745388"/>
            <a:ext cx="8352928" cy="4191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FontTx/>
              <a:buChar char="•"/>
              <a:defRPr/>
            </a:pPr>
            <a:r>
              <a:rPr kumimoji="1" lang="ru-RU" b="1" kern="0" dirty="0">
                <a:solidFill>
                  <a:srgbClr val="FF0000"/>
                </a:solidFill>
                <a:latin typeface="Tahoma"/>
              </a:rPr>
              <a:t>Хроническая напряженность психоэмоциональной  деятельности</a:t>
            </a:r>
            <a:r>
              <a:rPr kumimoji="1" lang="ru-RU" b="1" kern="0" dirty="0">
                <a:solidFill>
                  <a:srgbClr val="000056">
                    <a:lumMod val="75000"/>
                    <a:lumOff val="25000"/>
                  </a:srgbClr>
                </a:solidFill>
                <a:latin typeface="Tahoma"/>
              </a:rPr>
              <a:t> </a:t>
            </a:r>
            <a:r>
              <a:rPr kumimoji="1" lang="ru-RU" kern="0" dirty="0">
                <a:solidFill>
                  <a:srgbClr val="000056">
                    <a:lumMod val="75000"/>
                    <a:lumOff val="25000"/>
                  </a:srgbClr>
                </a:solidFill>
                <a:latin typeface="Tahoma"/>
              </a:rPr>
              <a:t>( активно ставить и решать проблемы, усиленно запоминать и быстро интерпретировать информацию);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FontTx/>
              <a:buChar char="•"/>
              <a:defRPr/>
            </a:pPr>
            <a:r>
              <a:rPr kumimoji="1" lang="ru-RU" b="1" kern="0" dirty="0">
                <a:solidFill>
                  <a:srgbClr val="FF0000"/>
                </a:solidFill>
                <a:latin typeface="Tahoma"/>
              </a:rPr>
              <a:t>Дестабилизирующая организация деятельности </a:t>
            </a:r>
            <a:r>
              <a:rPr kumimoji="1" lang="ru-RU" kern="0" dirty="0">
                <a:solidFill>
                  <a:srgbClr val="000056">
                    <a:lumMod val="75000"/>
                    <a:lumOff val="25000"/>
                  </a:srgbClr>
                </a:solidFill>
                <a:latin typeface="Tahoma"/>
              </a:rPr>
              <a:t>(нечеткая организация  и планирование труда, недостаток оборудования, завышенные требования);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FontTx/>
              <a:buChar char="•"/>
              <a:defRPr/>
            </a:pPr>
            <a:r>
              <a:rPr kumimoji="1" lang="ru-RU" b="1" kern="0" dirty="0">
                <a:solidFill>
                  <a:srgbClr val="FF0000"/>
                </a:solidFill>
                <a:latin typeface="Tahoma"/>
              </a:rPr>
              <a:t>Повышенная ответственность  за исполняемые функции</a:t>
            </a:r>
            <a:r>
              <a:rPr kumimoji="1" lang="ru-RU" b="1" kern="0" dirty="0">
                <a:solidFill>
                  <a:srgbClr val="000056">
                    <a:lumMod val="75000"/>
                    <a:lumOff val="25000"/>
                  </a:srgbClr>
                </a:solidFill>
                <a:latin typeface="Tahoma"/>
              </a:rPr>
              <a:t> </a:t>
            </a:r>
            <a:r>
              <a:rPr kumimoji="1" lang="ru-RU" kern="0" dirty="0">
                <a:solidFill>
                  <a:srgbClr val="000056">
                    <a:lumMod val="75000"/>
                    <a:lumOff val="25000"/>
                  </a:srgbClr>
                </a:solidFill>
                <a:latin typeface="Tahoma"/>
              </a:rPr>
              <a:t>(самоотдача и самоконтроль столь высоки, что к следующему рабочему дню психические ресурсы не восстанавливаются)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FontTx/>
              <a:buChar char="•"/>
              <a:defRPr/>
            </a:pPr>
            <a:r>
              <a:rPr kumimoji="1" lang="ru-RU" b="1" kern="0" dirty="0">
                <a:solidFill>
                  <a:srgbClr val="FF0000"/>
                </a:solidFill>
                <a:latin typeface="Tahoma"/>
              </a:rPr>
              <a:t>Неблагополучная  психологическая атмосфера </a:t>
            </a:r>
            <a:r>
              <a:rPr kumimoji="1" lang="ru-RU" kern="0" dirty="0">
                <a:solidFill>
                  <a:srgbClr val="000056">
                    <a:lumMod val="75000"/>
                    <a:lumOff val="25000"/>
                  </a:srgbClr>
                </a:solidFill>
                <a:latin typeface="Tahoma"/>
              </a:rPr>
              <a:t>(конфликтность по вертикали «руководитель- подчинённый», и по горизонтали «коллега- коллега»);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FontTx/>
              <a:buChar char="•"/>
              <a:defRPr/>
            </a:pPr>
            <a:r>
              <a:rPr kumimoji="1" lang="ru-RU" b="1" kern="0" dirty="0">
                <a:solidFill>
                  <a:srgbClr val="FF0000"/>
                </a:solidFill>
                <a:latin typeface="Tahoma"/>
              </a:rPr>
              <a:t>Психологически трудный контингент </a:t>
            </a:r>
            <a:r>
              <a:rPr kumimoji="1" lang="ru-RU" kern="0" dirty="0">
                <a:solidFill>
                  <a:srgbClr val="000056">
                    <a:lumMod val="75000"/>
                    <a:lumOff val="25000"/>
                  </a:srgbClr>
                </a:solidFill>
                <a:latin typeface="Tahoma"/>
              </a:rPr>
              <a:t>(дети с аномалиями в развитии, нервной системе и </a:t>
            </a:r>
            <a:r>
              <a:rPr kumimoji="1" lang="ru-RU" kern="0" dirty="0" err="1">
                <a:solidFill>
                  <a:srgbClr val="000056">
                    <a:lumMod val="75000"/>
                    <a:lumOff val="25000"/>
                  </a:srgbClr>
                </a:solidFill>
                <a:latin typeface="Tahoma"/>
              </a:rPr>
              <a:t>т.д</a:t>
            </a:r>
            <a:r>
              <a:rPr kumimoji="1" lang="ru-RU" kern="0" dirty="0">
                <a:solidFill>
                  <a:srgbClr val="000056">
                    <a:lumMod val="75000"/>
                    <a:lumOff val="25000"/>
                  </a:srgbClr>
                </a:solidFill>
                <a:latin typeface="Tahoma"/>
              </a:rPr>
              <a:t>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051675"/>
            <a:ext cx="6565961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1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23528" y="1557338"/>
            <a:ext cx="8172772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Char char="•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Char char="•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Char char="•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Char char="•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SzTx/>
              <a:buFontTx/>
              <a:buChar char="•"/>
              <a:tabLst/>
              <a:defRPr/>
            </a:pPr>
            <a:r>
              <a:rPr kumimoji="1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Склонность к эмоциональной ригидности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(кто неактивен и восприимчив, более эмоционально сдержан);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SzTx/>
              <a:buFontTx/>
              <a:buChar char="•"/>
              <a:tabLst/>
              <a:defRPr/>
            </a:pPr>
            <a:r>
              <a:rPr kumimoji="1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Интенсивное восприятие и переживание обстоятельств профессиональной деятельности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(повышенная ответственность за порученное дело, «отдаётся делу без остатка»)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SzTx/>
              <a:buFontTx/>
              <a:buChar char="•"/>
              <a:tabLst/>
              <a:defRPr/>
            </a:pPr>
            <a:r>
              <a:rPr kumimoji="1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Слабая мотивация эмоциональной отдачи в профессиональной деятельности.</a:t>
            </a:r>
            <a:endParaRPr kumimoji="1" 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0000C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SzTx/>
              <a:buFontTx/>
              <a:buNone/>
              <a:tabLst/>
              <a:defRPr/>
            </a:pP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   Не привык  и не умеет поощрять себя за 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проделанную  работу.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SzTx/>
              <a:buFontTx/>
              <a:buChar char="•"/>
              <a:tabLst/>
              <a:defRPr/>
            </a:pPr>
            <a:r>
              <a:rPr kumimoji="1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Нравственные дефекты и дезориентация личности. 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В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ключ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енность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при работе такие моральны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х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аспект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ов</a:t>
            </a: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, как совесть, честность, уважение прав и достоинств других, добропорядочность.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SzTx/>
              <a:buFontTx/>
              <a:buNone/>
              <a:tabLst/>
              <a:defRPr/>
            </a:pP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CC"/>
              </a:buClr>
              <a:buSzTx/>
              <a:buFontTx/>
              <a:buChar char="•"/>
              <a:tabLst/>
              <a:defRPr/>
            </a:pPr>
            <a:endParaRPr kumimoji="1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0000C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403648" y="620688"/>
            <a:ext cx="70104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66669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666699"/>
                </a:solidFill>
                <a:latin typeface="Tahoma" pitchFamily="34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666699"/>
                </a:solidFill>
                <a:latin typeface="Tahoma" pitchFamily="34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666699"/>
                </a:solidFill>
                <a:latin typeface="Tahoma" pitchFamily="34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666699"/>
                </a:solidFill>
                <a:latin typeface="Tahoma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666699"/>
                </a:solidFill>
                <a:latin typeface="Tahoma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666699"/>
                </a:solidFill>
                <a:latin typeface="Tahoma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666699"/>
                </a:solidFill>
                <a:latin typeface="Tahoma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rgbClr val="666699"/>
                </a:solidFill>
                <a:latin typeface="Tahoma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  <a:t>Группа внутренних факторов</a:t>
            </a:r>
          </a:p>
        </p:txBody>
      </p:sp>
    </p:spTree>
    <p:extLst>
      <p:ext uri="{BB962C8B-B14F-4D97-AF65-F5344CB8AC3E}">
        <p14:creationId xmlns:p14="http://schemas.microsoft.com/office/powerpoint/2010/main" val="57708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включает в себя 3 компонента: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09736874"/>
              </p:ext>
            </p:extLst>
          </p:nvPr>
        </p:nvGraphicFramePr>
        <p:xfrm>
          <a:off x="539552" y="2132856"/>
          <a:ext cx="753067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226</TotalTime>
  <Words>791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宋体</vt:lpstr>
      <vt:lpstr>Arial</vt:lpstr>
      <vt:lpstr>Calibri</vt:lpstr>
      <vt:lpstr>Comic Sans MS</vt:lpstr>
      <vt:lpstr>Constantia</vt:lpstr>
      <vt:lpstr>Tahoma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Основные стадии синдрома профессионального выгорания</vt:lpstr>
      <vt:lpstr>Основные стадии синдрома профессионального выгорания</vt:lpstr>
      <vt:lpstr>Основные стадии синдрома профессионального выгорания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Удачи в борьбе с собственной                            усталостью!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МОУСОШИ</dc:creator>
  <cp:lastModifiedBy>Света</cp:lastModifiedBy>
  <cp:revision>22</cp:revision>
  <dcterms:created xsi:type="dcterms:W3CDTF">2011-12-26T09:56:46Z</dcterms:created>
  <dcterms:modified xsi:type="dcterms:W3CDTF">2016-04-28T07:15:15Z</dcterms:modified>
</cp:coreProperties>
</file>