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1"/>
  </p:notesMasterIdLst>
  <p:sldIdLst>
    <p:sldId id="261" r:id="rId2"/>
    <p:sldId id="257" r:id="rId3"/>
    <p:sldId id="258" r:id="rId4"/>
    <p:sldId id="259" r:id="rId5"/>
    <p:sldId id="273" r:id="rId6"/>
    <p:sldId id="274" r:id="rId7"/>
    <p:sldId id="275" r:id="rId8"/>
    <p:sldId id="276" r:id="rId9"/>
    <p:sldId id="262" r:id="rId10"/>
    <p:sldId id="263" r:id="rId11"/>
    <p:sldId id="264" r:id="rId12"/>
    <p:sldId id="272" r:id="rId13"/>
    <p:sldId id="265" r:id="rId14"/>
    <p:sldId id="267" r:id="rId15"/>
    <p:sldId id="268" r:id="rId16"/>
    <p:sldId id="269" r:id="rId17"/>
    <p:sldId id="270" r:id="rId18"/>
    <p:sldId id="271" r:id="rId19"/>
    <p:sldId id="266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984ACA-EF51-42CD-B7FF-6D6DF502C16C}" type="datetimeFigureOut">
              <a:rPr lang="ru-RU" smtClean="0"/>
              <a:pPr/>
              <a:t>24.04.2017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DAA0F-593A-4BFE-A68B-7186E491B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DAA0F-593A-4BFE-A68B-7186E491BD1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E7950-1118-40F3-8F64-8F2261FC0D49}" type="datetimeFigureOut">
              <a:rPr lang="ru-RU"/>
              <a:pPr>
                <a:defRPr/>
              </a:pPr>
              <a:t>24.04.2017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70AE6-52D0-480D-8DE2-72B40C137A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C2BCB-608A-42B6-B2B3-8F116032212C}" type="datetimeFigureOut">
              <a:rPr lang="ru-RU"/>
              <a:pPr>
                <a:defRPr/>
              </a:pPr>
              <a:t>24.04.2017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63A3B-9770-4696-9296-A2263A3E89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52C34-E22C-4D13-9E8B-3F9AA4FC8E93}" type="datetimeFigureOut">
              <a:rPr lang="ru-RU"/>
              <a:pPr>
                <a:defRPr/>
              </a:pPr>
              <a:t>24.04.2017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B04D7-072D-4E63-8A08-3F99C47976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C15C0-B5B5-4ECE-BBD1-D09DE2234043}" type="datetimeFigureOut">
              <a:rPr lang="ru-RU"/>
              <a:pPr>
                <a:defRPr/>
              </a:pPr>
              <a:t>24.04.2017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7A8E5-13FA-41B0-8AF9-BE8C75F4D2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11BAA-0A52-4E1D-A5A9-B8FF70D4005C}" type="datetimeFigureOut">
              <a:rPr lang="ru-RU"/>
              <a:pPr>
                <a:defRPr/>
              </a:pPr>
              <a:t>24.04.2017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F1B6B-B1CA-49CA-A679-2005A7382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59257-7129-42D2-B33A-59561EC249FB}" type="datetimeFigureOut">
              <a:rPr lang="ru-RU"/>
              <a:pPr>
                <a:defRPr/>
              </a:pPr>
              <a:t>24.04.2017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3335D-25A9-4632-B144-13C82931C1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63FAD-5180-4707-A073-9E89EB2C2F03}" type="datetimeFigureOut">
              <a:rPr lang="ru-RU"/>
              <a:pPr>
                <a:defRPr/>
              </a:pPr>
              <a:t>24.04.2017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A86A6-9C1B-4A97-957D-ECEFE6503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24C39-43BD-46FC-B9BA-78C8B94AC356}" type="datetimeFigureOut">
              <a:rPr lang="ru-RU"/>
              <a:pPr>
                <a:defRPr/>
              </a:pPr>
              <a:t>24.04.2017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CC4CF-EE02-41BB-B40D-18309C5813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72B60-FD80-4CD0-BC26-F7770DD12360}" type="datetimeFigureOut">
              <a:rPr lang="ru-RU"/>
              <a:pPr>
                <a:defRPr/>
              </a:pPr>
              <a:t>24.04.2017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DCEC3-A5DB-45FD-A77C-D0D5F356A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7276B-29E3-47D3-AB7F-F777887357B9}" type="datetimeFigureOut">
              <a:rPr lang="ru-RU"/>
              <a:pPr>
                <a:defRPr/>
              </a:pPr>
              <a:t>24.04.2017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93B43-5EDF-4DDA-8A71-05491A1CDE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641A9-23F6-4159-AE77-D927CCDAD9D7}" type="datetimeFigureOut">
              <a:rPr lang="ru-RU"/>
              <a:pPr>
                <a:defRPr/>
              </a:pPr>
              <a:t>24.04.2017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43D30-0435-43A2-B94E-A5AC6AF8A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E3F65D-8942-4628-B4B2-F659FD12503A}" type="datetimeFigureOut">
              <a:rPr lang="ru-RU"/>
              <a:pPr>
                <a:defRPr/>
              </a:pPr>
              <a:t>24.04.2017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4DE606-2F7B-4590-AA54-D53C6A2E91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ORKESTR-RESPUBLIKI-TATARSTAN-GIMN-TATARSTANA(mp3tune.net).mp3" TargetMode="Externa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salavat_min_yaratam_sine_tatarstan.mp3" TargetMode="Externa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10" Type="http://schemas.openxmlformats.org/officeDocument/2006/relationships/image" Target="../media/image34.pn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Туган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6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ягым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Татарстан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 descr="G:\каз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221088"/>
            <a:ext cx="3048000" cy="2286000"/>
          </a:xfrm>
          <a:prstGeom prst="rect">
            <a:avLst/>
          </a:prstGeom>
          <a:noFill/>
        </p:spPr>
      </p:pic>
      <p:pic>
        <p:nvPicPr>
          <p:cNvPr id="3075" name="Picture 3" descr="G:\карта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412776"/>
            <a:ext cx="4641365" cy="2775371"/>
          </a:xfrm>
          <a:prstGeom prst="rect">
            <a:avLst/>
          </a:prstGeom>
          <a:noFill/>
        </p:spPr>
      </p:pic>
      <p:pic>
        <p:nvPicPr>
          <p:cNvPr id="3077" name="Picture 5" descr="Путешествие в Северную Мекку Rata news - новости туризма для профессионалов от РСТ, Туристические новости в России и мире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556792"/>
            <a:ext cx="3348372" cy="2232248"/>
          </a:xfrm>
          <a:prstGeom prst="rect">
            <a:avLst/>
          </a:prstGeom>
          <a:noFill/>
        </p:spPr>
      </p:pic>
      <p:pic>
        <p:nvPicPr>
          <p:cNvPr id="3079" name="Picture 7" descr="Продажа участка, А/Д Москва-Казань-Уфа (у п.Озерный) территория, Высокогорский район в республике Татарстан - МИР КВАРТИ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4149080"/>
            <a:ext cx="3513489" cy="235843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1124744"/>
            <a:ext cx="4690864" cy="792088"/>
          </a:xfrm>
        </p:spPr>
        <p:txBody>
          <a:bodyPr/>
          <a:lstStyle/>
          <a:p>
            <a:r>
              <a:rPr lang="tt-RU" dirty="0" smtClean="0"/>
              <a:t>                   Ничә?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2060848"/>
            <a:ext cx="7560840" cy="4065315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Татарстан </a:t>
            </a:r>
            <a:r>
              <a:rPr lang="ru-RU" sz="4000" b="1" dirty="0" err="1" smtClean="0"/>
              <a:t>флагында</a:t>
            </a:r>
            <a:r>
              <a:rPr lang="ru-RU" sz="4000" b="1" dirty="0" smtClean="0"/>
              <a:t> </a:t>
            </a:r>
            <a:r>
              <a:rPr lang="tt-RU" sz="4000" b="1" dirty="0" smtClean="0"/>
              <a:t> өч  </a:t>
            </a:r>
            <a:r>
              <a:rPr lang="ru-RU" sz="4000" b="1" dirty="0" err="1" smtClean="0"/>
              <a:t>төс.</a:t>
            </a:r>
            <a:endParaRPr lang="ru-RU" sz="4000" b="1" dirty="0"/>
          </a:p>
        </p:txBody>
      </p:sp>
      <p:pic>
        <p:nvPicPr>
          <p:cNvPr id="1026" name="Picture 2" descr="G:\фла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7" y="3068960"/>
            <a:ext cx="4652747" cy="3489561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6084168" y="2204864"/>
            <a:ext cx="79208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836712"/>
            <a:ext cx="3106688" cy="936104"/>
          </a:xfrm>
        </p:spPr>
        <p:txBody>
          <a:bodyPr/>
          <a:lstStyle/>
          <a:p>
            <a:r>
              <a:rPr lang="tt-RU" dirty="0" smtClean="0"/>
              <a:t>Кем?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060848"/>
            <a:ext cx="8784976" cy="4065315"/>
          </a:xfrm>
        </p:spPr>
        <p:txBody>
          <a:bodyPr/>
          <a:lstStyle/>
          <a:p>
            <a:pPr>
              <a:buNone/>
            </a:pPr>
            <a:r>
              <a:rPr lang="tt-RU" sz="3800" b="1" dirty="0" smtClean="0"/>
              <a:t>Татарстан гимны авторы – Рөстәм Яхин.</a:t>
            </a:r>
            <a:endParaRPr lang="ru-RU" sz="3800" b="1" dirty="0"/>
          </a:p>
        </p:txBody>
      </p:sp>
      <p:pic>
        <p:nvPicPr>
          <p:cNvPr id="5" name="ORKESTR-RESPUBLIKI-TATARSTAN-GIMN-TATARSTANA(mp3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8424" y="3356992"/>
            <a:ext cx="304800" cy="304800"/>
          </a:xfrm>
          <a:prstGeom prst="rect">
            <a:avLst/>
          </a:prstGeom>
        </p:spPr>
      </p:pic>
      <p:pic>
        <p:nvPicPr>
          <p:cNvPr id="5122" name="Picture 2" descr="&quot;Назиб Жиганов и Рустем Яхин. Судьбы. Грани творчества&quot; - - 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7" y="3189642"/>
            <a:ext cx="4680520" cy="3126201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 flipH="1">
            <a:off x="5652120" y="1916832"/>
            <a:ext cx="2952328" cy="10584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Татарстан</a:t>
            </a:r>
            <a:r>
              <a:rPr lang="tt-RU" b="1" dirty="0" smtClean="0">
                <a:solidFill>
                  <a:srgbClr val="C00000"/>
                </a:solidFill>
              </a:rPr>
              <a:t>да нинди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ш</a:t>
            </a:r>
            <a:r>
              <a:rPr lang="tt-RU" b="1" dirty="0" smtClean="0">
                <a:solidFill>
                  <a:srgbClr val="C00000"/>
                </a:solidFill>
              </a:rPr>
              <a:t>әһәрләр бар?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26" name="AutoShape 2" descr="ТУРЫ Казань - Такси Мотор-Сервис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ТУРЫ Казань - Такси Мотор-Сервис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ТУРЫ Казань - Такси Мотор-Сервис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Нижнекамск ВКонтакт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Нижнекамск ВКонтакт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Нижнекамск ВКонтакт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Нижнекамск ВКонтакт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857232"/>
          </a:xfrm>
        </p:spPr>
        <p:txBody>
          <a:bodyPr/>
          <a:lstStyle/>
          <a:p>
            <a:r>
              <a:rPr lang="tt-RU" dirty="0" smtClean="0">
                <a:solidFill>
                  <a:srgbClr val="C00000"/>
                </a:solidFill>
              </a:rPr>
              <a:t>Кроссвордны чишегез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7544" y="4365104"/>
            <a:ext cx="8352928" cy="2304256"/>
          </a:xfrm>
        </p:spPr>
        <p:txBody>
          <a:bodyPr/>
          <a:lstStyle/>
          <a:p>
            <a:pPr marL="514350" indent="-514350">
              <a:buNone/>
            </a:pPr>
            <a:r>
              <a:rPr lang="tt-RU" sz="1400" dirty="0" smtClean="0"/>
              <a:t>1.Татарстандагы нефт</a:t>
            </a:r>
            <a:r>
              <a:rPr lang="ru-RU" sz="1400" dirty="0" err="1" smtClean="0"/>
              <a:t>ь</a:t>
            </a:r>
            <a:r>
              <a:rPr lang="tt-RU" sz="1400" dirty="0" smtClean="0"/>
              <a:t>челәр шәһәре.</a:t>
            </a:r>
            <a:endParaRPr lang="ru-RU" sz="1400" dirty="0" smtClean="0"/>
          </a:p>
          <a:p>
            <a:pPr marL="514350" indent="-514350">
              <a:buNone/>
            </a:pPr>
            <a:r>
              <a:rPr lang="tt-RU" sz="1400" dirty="0" smtClean="0"/>
              <a:t>2.”КАМАЗ” машиналары кайда чыга?</a:t>
            </a:r>
          </a:p>
          <a:p>
            <a:pPr marL="514350" indent="-514350">
              <a:buNone/>
            </a:pPr>
            <a:r>
              <a:rPr lang="tt-RU" sz="1400" dirty="0" smtClean="0"/>
              <a:t>3. Атаклы татар шагыйре</a:t>
            </a:r>
          </a:p>
          <a:p>
            <a:pPr marL="514350" indent="-514350">
              <a:buNone/>
            </a:pPr>
            <a:r>
              <a:rPr lang="tt-RU" sz="1400" dirty="0" smtClean="0"/>
              <a:t>4.Татарстанның Дәүләт гербында сүрәтләнгән хайван.</a:t>
            </a:r>
          </a:p>
          <a:p>
            <a:pPr marL="514350" indent="-514350">
              <a:buNone/>
            </a:pPr>
            <a:r>
              <a:rPr lang="tt-RU" sz="1400" dirty="0" smtClean="0"/>
              <a:t>5.Вятка елгасының татарча исеме.</a:t>
            </a:r>
          </a:p>
          <a:p>
            <a:pPr marL="514350" indent="-514350">
              <a:buNone/>
            </a:pPr>
            <a:r>
              <a:rPr lang="tt-RU" sz="1400" dirty="0" smtClean="0"/>
              <a:t>6. Казандагы тарихи манара.</a:t>
            </a:r>
          </a:p>
          <a:p>
            <a:pPr marL="514350" indent="-514350">
              <a:buNone/>
            </a:pPr>
            <a:r>
              <a:rPr lang="tt-RU" sz="1400" dirty="0" smtClean="0"/>
              <a:t>7. Сәгать заводы кайсы шәһәрдә.</a:t>
            </a:r>
          </a:p>
          <a:p>
            <a:pPr marL="514350" indent="-514350">
              <a:buNone/>
            </a:pPr>
            <a:r>
              <a:rPr lang="tt-RU" sz="1400" dirty="0" smtClean="0"/>
              <a:t>8. Татарстанның башкаласы.</a:t>
            </a:r>
          </a:p>
          <a:p>
            <a:pPr marL="514350" indent="-514350">
              <a:buNone/>
            </a:pPr>
            <a:r>
              <a:rPr lang="tt-RU" sz="1400" dirty="0" smtClean="0"/>
              <a:t>9.Татарстанның Дәүләт гимны музыкасы авторы.</a:t>
            </a: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half" idx="1"/>
          </p:nvPr>
        </p:nvGraphicFramePr>
        <p:xfrm>
          <a:off x="571475" y="1071546"/>
          <a:ext cx="235745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491"/>
                <a:gridCol w="471491"/>
                <a:gridCol w="471491"/>
                <a:gridCol w="442912"/>
                <a:gridCol w="500070"/>
              </a:tblGrid>
              <a:tr h="285752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bg1"/>
                          </a:solidFill>
                          <a:latin typeface="+mn-lt"/>
                        </a:rPr>
                        <a:t>1</a:t>
                      </a:r>
                      <a:endParaRPr lang="ru-RU" sz="11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71474" y="1428736"/>
          <a:ext cx="92869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347"/>
                <a:gridCol w="46434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000232" y="1428736"/>
          <a:ext cx="235745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/>
                <a:gridCol w="500066"/>
                <a:gridCol w="485779"/>
                <a:gridCol w="471491"/>
                <a:gridCol w="471491"/>
              </a:tblGrid>
              <a:tr h="2857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428862" y="1785926"/>
          <a:ext cx="250033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6"/>
                <a:gridCol w="500066"/>
                <a:gridCol w="500066"/>
                <a:gridCol w="500066"/>
                <a:gridCol w="500066"/>
              </a:tblGrid>
              <a:tr h="36576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928794" y="2143116"/>
          <a:ext cx="2071704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7926"/>
                <a:gridCol w="482206"/>
                <a:gridCol w="553646"/>
                <a:gridCol w="517926"/>
              </a:tblGrid>
              <a:tr h="28575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4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1000100" y="2500306"/>
          <a:ext cx="29051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188"/>
                <a:gridCol w="484188"/>
                <a:gridCol w="484188"/>
                <a:gridCol w="476262"/>
                <a:gridCol w="492114"/>
                <a:gridCol w="48418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2428862" y="2857496"/>
          <a:ext cx="40005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4"/>
                <a:gridCol w="500068"/>
                <a:gridCol w="500066"/>
                <a:gridCol w="500066"/>
                <a:gridCol w="500066"/>
                <a:gridCol w="500066"/>
                <a:gridCol w="500066"/>
                <a:gridCol w="50006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6</a:t>
                      </a:r>
                      <a:endParaRPr lang="ru-RU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1000100" y="3214686"/>
          <a:ext cx="29051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188"/>
                <a:gridCol w="484188"/>
                <a:gridCol w="460384"/>
                <a:gridCol w="507992"/>
                <a:gridCol w="484188"/>
                <a:gridCol w="48418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928792" y="3571876"/>
          <a:ext cx="257177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8"/>
                <a:gridCol w="500066"/>
                <a:gridCol w="500066"/>
                <a:gridCol w="500066"/>
                <a:gridCol w="571504"/>
              </a:tblGrid>
              <a:tr h="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1000100" y="3929066"/>
          <a:ext cx="192882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351"/>
                <a:gridCol w="489351"/>
                <a:gridCol w="450058"/>
                <a:gridCol w="500066"/>
              </a:tblGrid>
              <a:tr h="28575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9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tt-RU" dirty="0" smtClean="0">
                <a:solidFill>
                  <a:srgbClr val="C00000"/>
                </a:solidFill>
              </a:rPr>
              <a:t>Кроссвордның җаваплары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6" name="Содержимое 10"/>
          <p:cNvGraphicFramePr>
            <a:graphicFrameLocks noGrp="1"/>
          </p:cNvGraphicFramePr>
          <p:nvPr>
            <p:ph sz="half" idx="1"/>
          </p:nvPr>
        </p:nvGraphicFramePr>
        <p:xfrm>
          <a:off x="1714480" y="1928802"/>
          <a:ext cx="2357454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491"/>
                <a:gridCol w="471491"/>
                <a:gridCol w="471491"/>
                <a:gridCol w="471491"/>
                <a:gridCol w="471490"/>
              </a:tblGrid>
              <a:tr h="35719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bg1"/>
                          </a:solidFill>
                          <a:latin typeface="+mn-lt"/>
                        </a:rPr>
                        <a:t>1 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Ә</a:t>
                      </a:r>
                      <a:endParaRPr lang="ru-RU" sz="11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Л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М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Ә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Т</a:t>
                      </a:r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14482" y="2285992"/>
          <a:ext cx="92869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347"/>
                <a:gridCol w="46434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</a:t>
                      </a:r>
                      <a:r>
                        <a:rPr lang="ru-RU" sz="1800" dirty="0" smtClean="0"/>
                        <a:t>Я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Р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143240" y="2285992"/>
          <a:ext cx="235745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491"/>
                <a:gridCol w="471491"/>
                <a:gridCol w="471491"/>
                <a:gridCol w="471491"/>
                <a:gridCol w="471491"/>
              </a:tblGrid>
              <a:tr h="285752">
                <a:tc>
                  <a:txBody>
                    <a:bodyPr/>
                    <a:lstStyle/>
                    <a:p>
                      <a:r>
                        <a:rPr lang="tt-RU" dirty="0" smtClean="0"/>
                        <a:t>Ч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А</a:t>
                      </a:r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Л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Л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Ы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571870" y="2643182"/>
          <a:ext cx="250033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6"/>
                <a:gridCol w="500066"/>
                <a:gridCol w="500066"/>
                <a:gridCol w="500066"/>
                <a:gridCol w="500066"/>
              </a:tblGrid>
              <a:tr h="36576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</a:t>
                      </a:r>
                      <a:r>
                        <a:rPr lang="ru-RU" sz="1800" dirty="0" smtClean="0"/>
                        <a:t>Т</a:t>
                      </a:r>
                      <a:endParaRPr lang="ru-RU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У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К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А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Й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071802" y="3000372"/>
          <a:ext cx="2071704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7926"/>
                <a:gridCol w="517926"/>
                <a:gridCol w="517926"/>
                <a:gridCol w="517926"/>
              </a:tblGrid>
              <a:tr h="28575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4</a:t>
                      </a:r>
                      <a:r>
                        <a:rPr lang="ru-RU" sz="1800" dirty="0" smtClean="0"/>
                        <a:t>Б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А</a:t>
                      </a:r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Р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С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143108" y="3357562"/>
          <a:ext cx="29051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/>
                <a:gridCol w="539748"/>
                <a:gridCol w="484188"/>
                <a:gridCol w="484188"/>
                <a:gridCol w="484188"/>
                <a:gridCol w="48418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</a:t>
                      </a:r>
                      <a:r>
                        <a:rPr lang="ru-RU" sz="1800" dirty="0" smtClean="0"/>
                        <a:t>Н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О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b="1" dirty="0" smtClean="0"/>
                        <a:t>К</a:t>
                      </a:r>
                      <a:endParaRPr lang="ru-RU" b="1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Р</a:t>
                      </a:r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А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Т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571870" y="3714752"/>
          <a:ext cx="40005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6"/>
                <a:gridCol w="500066"/>
                <a:gridCol w="500066"/>
                <a:gridCol w="500066"/>
                <a:gridCol w="500066"/>
                <a:gridCol w="500066"/>
                <a:gridCol w="500066"/>
                <a:gridCol w="50006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6</a:t>
                      </a:r>
                      <a:r>
                        <a:rPr lang="ru-RU" sz="1800" dirty="0" smtClean="0"/>
                        <a:t>С</a:t>
                      </a:r>
                      <a:endParaRPr lang="ru-RU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Ө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Е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М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Б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И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К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Ә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143108" y="4071942"/>
          <a:ext cx="29051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188"/>
                <a:gridCol w="484188"/>
                <a:gridCol w="484188"/>
                <a:gridCol w="484188"/>
                <a:gridCol w="484188"/>
                <a:gridCol w="48418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</a:t>
                      </a:r>
                      <a:r>
                        <a:rPr lang="ru-RU" sz="1800" dirty="0" smtClean="0"/>
                        <a:t>Ч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И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С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Т</a:t>
                      </a:r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А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Й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071800" y="4429132"/>
          <a:ext cx="257177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354"/>
                <a:gridCol w="514354"/>
                <a:gridCol w="471492"/>
                <a:gridCol w="500066"/>
                <a:gridCol w="571504"/>
              </a:tblGrid>
              <a:tr h="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</a:t>
                      </a:r>
                      <a:r>
                        <a:rPr lang="ru-RU" sz="1800" dirty="0" smtClean="0"/>
                        <a:t>К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А</a:t>
                      </a:r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З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А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Н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143108" y="4786322"/>
          <a:ext cx="1957404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351"/>
                <a:gridCol w="489351"/>
                <a:gridCol w="489351"/>
                <a:gridCol w="489351"/>
              </a:tblGrid>
              <a:tr h="28575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9</a:t>
                      </a:r>
                      <a:r>
                        <a:rPr lang="ru-RU" sz="1800" dirty="0" smtClean="0"/>
                        <a:t>Я</a:t>
                      </a:r>
                      <a:endParaRPr lang="ru-RU" sz="1200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Х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И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t-RU" dirty="0" smtClean="0"/>
                        <a:t>Н</a:t>
                      </a:r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/>
          <a:lstStyle/>
          <a:p>
            <a:r>
              <a:rPr lang="tt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Дәресебезгә “Ялкын” </a:t>
            </a: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журналыннан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корреспондент </a:t>
            </a: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килгән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сезгә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Татарстан </a:t>
            </a: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турында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сораулар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бирәчәк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Television Could Be Next Step For NetPlay TV iGaming Busin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284984"/>
            <a:ext cx="2170842" cy="2376264"/>
          </a:xfrm>
          <a:prstGeom prst="rect">
            <a:avLst/>
          </a:prstGeom>
          <a:noFill/>
        </p:spPr>
      </p:pic>
      <p:pic>
        <p:nvPicPr>
          <p:cNvPr id="2052" name="Picture 4" descr="Лукашенко даст интервью The Independent Народная Вол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924944"/>
            <a:ext cx="4438015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solidFill>
                  <a:srgbClr val="C00000"/>
                </a:solidFill>
              </a:rPr>
              <a:t>Чит ил кунакларына туган ягыбыз турында сөйләгез.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www.tatartime.com/wp-content/uploads/2013/03/img_8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204864"/>
            <a:ext cx="5688632" cy="379538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tt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Без нәрсәләр турында белдек?</a:t>
            </a:r>
          </a:p>
          <a:p>
            <a:r>
              <a:rPr lang="tt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Татарстан нинди республика?</a:t>
            </a:r>
          </a:p>
          <a:p>
            <a:r>
              <a:rPr lang="tt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Татарстанда кемнәр яши?</a:t>
            </a:r>
          </a:p>
          <a:p>
            <a:r>
              <a:rPr lang="tt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Татарстанның нинди дәүләт символлары бар?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b="1" dirty="0" smtClean="0">
                <a:solidFill>
                  <a:srgbClr val="FF0000"/>
                </a:solidFill>
              </a:rPr>
              <a:t>Өй эше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1. 1-2 команда Татарстан гербы турында, 3-4 нче команда Татарстанның флагы турында сөйләргә әзерләнеп килергә.</a:t>
            </a:r>
          </a:p>
          <a:p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2. “Туган ягым” темасына хикәя язып килергә</a:t>
            </a:r>
          </a:p>
          <a:p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3.”Туган як” темасына җырлар табарга</a:t>
            </a:r>
          </a:p>
          <a:p>
            <a:endParaRPr lang="tt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tt-RU" dirty="0" smtClean="0">
                <a:solidFill>
                  <a:srgbClr val="C00000"/>
                </a:solidFill>
              </a:rPr>
              <a:t>Мин яратам сине, Татарстан!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 descr="Статьи по тегу - хай-тек - страница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708920"/>
            <a:ext cx="2700300" cy="1800200"/>
          </a:xfrm>
          <a:prstGeom prst="rect">
            <a:avLst/>
          </a:prstGeom>
          <a:noFill/>
        </p:spPr>
      </p:pic>
      <p:pic>
        <p:nvPicPr>
          <p:cNvPr id="3076" name="Picture 4" descr="Болгар очаровал принцессу"/>
          <p:cNvPicPr>
            <a:picLocks noChangeAspect="1" noChangeArrowheads="1"/>
          </p:cNvPicPr>
          <p:nvPr/>
        </p:nvPicPr>
        <p:blipFill>
          <a:blip r:embed="rId4" cstate="print"/>
          <a:srcRect l="8000"/>
          <a:stretch>
            <a:fillRect/>
          </a:stretch>
        </p:blipFill>
        <p:spPr bwMode="auto">
          <a:xfrm>
            <a:off x="179512" y="4293096"/>
            <a:ext cx="3312368" cy="2394267"/>
          </a:xfrm>
          <a:prstGeom prst="rect">
            <a:avLst/>
          </a:prstGeom>
          <a:noFill/>
        </p:spPr>
      </p:pic>
      <p:pic>
        <p:nvPicPr>
          <p:cNvPr id="3078" name="Picture 6" descr="Ягоды клубники. Фотографии Татарстана в работах фотографа SMM - Mega Obzo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4797152"/>
            <a:ext cx="2771800" cy="1843247"/>
          </a:xfrm>
          <a:prstGeom prst="rect">
            <a:avLst/>
          </a:prstGeom>
          <a:noFill/>
        </p:spPr>
      </p:pic>
      <p:pic>
        <p:nvPicPr>
          <p:cNvPr id="3080" name="Picture 8" descr="Новости - Управление Росреестра по Республике Татарстан - Росреестр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1052736"/>
            <a:ext cx="2618656" cy="1309359"/>
          </a:xfrm>
          <a:prstGeom prst="rect">
            <a:avLst/>
          </a:prstGeom>
          <a:noFill/>
        </p:spPr>
      </p:pic>
      <p:pic>
        <p:nvPicPr>
          <p:cNvPr id="3082" name="Picture 10" descr="http://im2-tub-ru.yandex.net/i?id=3579ab38ddfac69b0fcf89f06f592bac-13-144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97986" y="4365104"/>
            <a:ext cx="2466502" cy="2304256"/>
          </a:xfrm>
          <a:prstGeom prst="rect">
            <a:avLst/>
          </a:prstGeom>
          <a:noFill/>
        </p:spPr>
      </p:pic>
      <p:pic>
        <p:nvPicPr>
          <p:cNvPr id="3086" name="Picture 14" descr="Родник, Святой ключ поселок Красный ключ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2" y="2420888"/>
            <a:ext cx="2664296" cy="1783330"/>
          </a:xfrm>
          <a:prstGeom prst="rect">
            <a:avLst/>
          </a:prstGeom>
          <a:noFill/>
        </p:spPr>
      </p:pic>
      <p:pic>
        <p:nvPicPr>
          <p:cNvPr id="11" name="Picture 8" descr="Новости - Управление Росреестра по Республике Татарстан - Росреестр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1052736"/>
            <a:ext cx="2618656" cy="1309359"/>
          </a:xfrm>
          <a:prstGeom prst="rect">
            <a:avLst/>
          </a:prstGeom>
          <a:noFill/>
        </p:spPr>
      </p:pic>
      <p:pic>
        <p:nvPicPr>
          <p:cNvPr id="12" name="Picture 8" descr="Новости - Управление Росреестра по Республике Татарстан - Росреестр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1052736"/>
            <a:ext cx="2618656" cy="1309359"/>
          </a:xfrm>
          <a:prstGeom prst="rect">
            <a:avLst/>
          </a:prstGeom>
          <a:noFill/>
        </p:spPr>
      </p:pic>
      <p:pic>
        <p:nvPicPr>
          <p:cNvPr id="3088" name="Picture 16" descr="Pictures of Tatar cuisine Татарская кухня в картинках фото - Кулинария - Mover.uz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44208" y="2420888"/>
            <a:ext cx="2448272" cy="1871918"/>
          </a:xfrm>
          <a:prstGeom prst="rect">
            <a:avLst/>
          </a:prstGeom>
          <a:noFill/>
        </p:spPr>
      </p:pic>
      <p:pic>
        <p:nvPicPr>
          <p:cNvPr id="13" name="salavat_min_yaratam_sine_tatarsta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29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C00000"/>
                </a:solidFill>
              </a:rPr>
              <a:t>Кайсы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рәсемнәрдә сезгә таныш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урыннар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сурәтләнгән?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145" name="Picture 1" descr="G:\ачык дэрес\дингез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2832314" cy="2124235"/>
          </a:xfrm>
          <a:prstGeom prst="rect">
            <a:avLst/>
          </a:prstGeom>
          <a:noFill/>
        </p:spPr>
      </p:pic>
      <p:pic>
        <p:nvPicPr>
          <p:cNvPr id="6146" name="Picture 2" descr="G:\ачык дэрес\кам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751684"/>
            <a:ext cx="2952328" cy="2037356"/>
          </a:xfrm>
          <a:prstGeom prst="rect">
            <a:avLst/>
          </a:prstGeom>
          <a:noFill/>
        </p:spPr>
      </p:pic>
      <p:pic>
        <p:nvPicPr>
          <p:cNvPr id="6148" name="Picture 4" descr="G:\ачык дэрес\нижнекамс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509119"/>
            <a:ext cx="2877603" cy="1906411"/>
          </a:xfrm>
          <a:prstGeom prst="rect">
            <a:avLst/>
          </a:prstGeom>
          <a:noFill/>
        </p:spPr>
      </p:pic>
      <p:pic>
        <p:nvPicPr>
          <p:cNvPr id="6149" name="Picture 5" descr="G:\ачык дэрес\пустын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4509120"/>
            <a:ext cx="2592287" cy="1944215"/>
          </a:xfrm>
          <a:prstGeom prst="rect">
            <a:avLst/>
          </a:prstGeom>
          <a:noFill/>
        </p:spPr>
      </p:pic>
      <p:pic>
        <p:nvPicPr>
          <p:cNvPr id="6147" name="Picture 3" descr="G:\ачык дэрес\лес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4509120"/>
            <a:ext cx="2935312" cy="1914881"/>
          </a:xfrm>
          <a:prstGeom prst="rect">
            <a:avLst/>
          </a:prstGeom>
          <a:noFill/>
        </p:spPr>
      </p:pic>
      <p:pic>
        <p:nvPicPr>
          <p:cNvPr id="6151" name="Picture 7" descr="Новости компании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1700808"/>
            <a:ext cx="2880320" cy="214803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tt-RU" dirty="0" smtClean="0">
                <a:solidFill>
                  <a:srgbClr val="C00000"/>
                </a:solidFill>
              </a:rPr>
              <a:t>Бу рәсемнәр ни өчен таныш?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7" descr="Новости компани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3754532" cy="2799990"/>
          </a:xfrm>
          <a:prstGeom prst="rect">
            <a:avLst/>
          </a:prstGeom>
          <a:noFill/>
        </p:spPr>
      </p:pic>
      <p:pic>
        <p:nvPicPr>
          <p:cNvPr id="5" name="Picture 2" descr="G:\ачык дэрес\кам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149080"/>
            <a:ext cx="3672408" cy="2534272"/>
          </a:xfrm>
          <a:prstGeom prst="rect">
            <a:avLst/>
          </a:prstGeom>
          <a:noFill/>
        </p:spPr>
      </p:pic>
      <p:pic>
        <p:nvPicPr>
          <p:cNvPr id="6" name="Picture 4" descr="G:\ачык дэрес\нижнекамс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412776"/>
            <a:ext cx="3600400" cy="2385264"/>
          </a:xfrm>
          <a:prstGeom prst="rect">
            <a:avLst/>
          </a:prstGeom>
          <a:noFill/>
        </p:spPr>
      </p:pic>
      <p:pic>
        <p:nvPicPr>
          <p:cNvPr id="7" name="Picture 3" descr="G:\ачык дэрес\лес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4221088"/>
            <a:ext cx="3680937" cy="240129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2780929"/>
            <a:ext cx="4040188" cy="576064"/>
          </a:xfrm>
        </p:spPr>
        <p:txBody>
          <a:bodyPr/>
          <a:lstStyle/>
          <a:p>
            <a:r>
              <a:rPr lang="ru-RU" dirty="0" smtClean="0"/>
              <a:t>Татар                                Рус</a:t>
            </a:r>
            <a:endParaRPr lang="ru-RU" dirty="0"/>
          </a:p>
        </p:txBody>
      </p:sp>
      <p:pic>
        <p:nvPicPr>
          <p:cNvPr id="4097" name="Picture 1" descr="G:\52755120_1261478853_Tataru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528" y="404664"/>
            <a:ext cx="2742545" cy="2088232"/>
          </a:xfrm>
          <a:prstGeom prst="rect">
            <a:avLst/>
          </a:prstGeom>
          <a:noFill/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539551" y="6309320"/>
            <a:ext cx="8147249" cy="360039"/>
          </a:xfrm>
        </p:spPr>
        <p:txBody>
          <a:bodyPr/>
          <a:lstStyle/>
          <a:p>
            <a:r>
              <a:rPr lang="ru-RU" dirty="0" smtClean="0"/>
              <a:t>Таджик                       Мари             </a:t>
            </a:r>
            <a:r>
              <a:rPr lang="ru-RU" dirty="0" err="1" smtClean="0"/>
              <a:t>Украин</a:t>
            </a:r>
            <a:r>
              <a:rPr lang="ru-RU" dirty="0" smtClean="0"/>
              <a:t>                  Чуваш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932040" y="2924943"/>
            <a:ext cx="3754760" cy="576065"/>
          </a:xfrm>
        </p:spPr>
        <p:txBody>
          <a:bodyPr/>
          <a:lstStyle/>
          <a:p>
            <a:pPr>
              <a:buNone/>
            </a:pPr>
            <a:r>
              <a:rPr lang="ru-RU" b="1" dirty="0" err="1" smtClean="0"/>
              <a:t>Башкорт</a:t>
            </a:r>
            <a:r>
              <a:rPr lang="ru-RU" b="1" dirty="0" smtClean="0"/>
              <a:t>              </a:t>
            </a:r>
            <a:r>
              <a:rPr lang="ru-RU" b="1" dirty="0" err="1" smtClean="0"/>
              <a:t>Үзбәк</a:t>
            </a:r>
            <a:endParaRPr lang="ru-RU" b="1" dirty="0"/>
          </a:p>
        </p:txBody>
      </p:sp>
      <p:pic>
        <p:nvPicPr>
          <p:cNvPr id="4099" name="Picture 3" descr="Новогодний интернет магазин, веселые елки, 123купи, 123 купи, раз два три купи, подарки на Новый год, новогодние карнавальные к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60648"/>
            <a:ext cx="1441185" cy="2664296"/>
          </a:xfrm>
          <a:prstGeom prst="rect">
            <a:avLst/>
          </a:prstGeom>
          <a:noFill/>
        </p:spPr>
      </p:pic>
      <p:pic>
        <p:nvPicPr>
          <p:cNvPr id="4101" name="Picture 5" descr="БАШКИРСКИЙ НАЦИОНАЛЬНЫЙ КОСТЮМ - Культура народов Башкортост…"/>
          <p:cNvPicPr>
            <a:picLocks noChangeAspect="1" noChangeArrowheads="1"/>
          </p:cNvPicPr>
          <p:nvPr/>
        </p:nvPicPr>
        <p:blipFill>
          <a:blip r:embed="rId4" cstate="print"/>
          <a:srcRect r="51814"/>
          <a:stretch>
            <a:fillRect/>
          </a:stretch>
        </p:blipFill>
        <p:spPr bwMode="auto">
          <a:xfrm>
            <a:off x="4932040" y="260648"/>
            <a:ext cx="1560540" cy="2664296"/>
          </a:xfrm>
          <a:prstGeom prst="rect">
            <a:avLst/>
          </a:prstGeom>
          <a:noFill/>
        </p:spPr>
      </p:pic>
      <p:pic>
        <p:nvPicPr>
          <p:cNvPr id="4103" name="Picture 7" descr="Куклы в народных костюмах 52 Кукла в марийском праздничном к…"/>
          <p:cNvPicPr>
            <a:picLocks noChangeAspect="1" noChangeArrowheads="1"/>
          </p:cNvPicPr>
          <p:nvPr/>
        </p:nvPicPr>
        <p:blipFill>
          <a:blip r:embed="rId5" cstate="print"/>
          <a:srcRect l="48019" r="2731"/>
          <a:stretch>
            <a:fillRect/>
          </a:stretch>
        </p:blipFill>
        <p:spPr bwMode="auto">
          <a:xfrm>
            <a:off x="3131840" y="3861048"/>
            <a:ext cx="1421962" cy="2341756"/>
          </a:xfrm>
          <a:prstGeom prst="rect">
            <a:avLst/>
          </a:prstGeom>
          <a:noFill/>
        </p:spPr>
      </p:pic>
      <p:pic>
        <p:nvPicPr>
          <p:cNvPr id="4105" name="Picture 9" descr="Отличная Женская Одежда для самых : Украинская Национальная Одежда Купить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3861048"/>
            <a:ext cx="1656184" cy="2467864"/>
          </a:xfrm>
          <a:prstGeom prst="rect">
            <a:avLst/>
          </a:prstGeom>
          <a:noFill/>
        </p:spPr>
      </p:pic>
      <p:pic>
        <p:nvPicPr>
          <p:cNvPr id="6146" name="Picture 2" descr="Tajik Dres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5576" y="3645024"/>
            <a:ext cx="1869529" cy="2576010"/>
          </a:xfrm>
          <a:prstGeom prst="rect">
            <a:avLst/>
          </a:prstGeom>
          <a:noFill/>
        </p:spPr>
      </p:pic>
      <p:pic>
        <p:nvPicPr>
          <p:cNvPr id="6148" name="Picture 4" descr="Узбекские обычаи и традиции - Город.томск.ру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88224" y="692696"/>
            <a:ext cx="2400267" cy="1800200"/>
          </a:xfrm>
          <a:prstGeom prst="rect">
            <a:avLst/>
          </a:prstGeom>
          <a:noFill/>
        </p:spPr>
      </p:pic>
      <p:pic>
        <p:nvPicPr>
          <p:cNvPr id="6150" name="Picture 6" descr="Национальные костюмы Прикамья.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48264" y="3717032"/>
            <a:ext cx="1681013" cy="2613397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Сүзлек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465127"/>
          </a:xfrm>
        </p:spPr>
        <p:txBody>
          <a:bodyPr/>
          <a:lstStyle/>
          <a:p>
            <a:r>
              <a:rPr lang="tt-RU" b="0" dirty="0" smtClean="0"/>
              <a:t>Мәйдан -</a:t>
            </a:r>
            <a:endParaRPr lang="ru-RU" b="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928802"/>
            <a:ext cx="4040188" cy="4857784"/>
          </a:xfrm>
        </p:spPr>
        <p:txBody>
          <a:bodyPr/>
          <a:lstStyle/>
          <a:p>
            <a:pPr>
              <a:buNone/>
            </a:pPr>
            <a:r>
              <a:rPr lang="ru-RU" dirty="0" err="1" smtClean="0"/>
              <a:t>Идел</a:t>
            </a:r>
            <a:r>
              <a:rPr lang="ru-RU" dirty="0" smtClean="0"/>
              <a:t> –</a:t>
            </a:r>
          </a:p>
          <a:p>
            <a:pPr>
              <a:buNone/>
            </a:pPr>
            <a:r>
              <a:rPr lang="ru-RU" dirty="0" err="1" smtClean="0"/>
              <a:t>Чулман</a:t>
            </a:r>
            <a:r>
              <a:rPr lang="ru-RU" dirty="0" smtClean="0"/>
              <a:t> – </a:t>
            </a:r>
          </a:p>
          <a:p>
            <a:pPr>
              <a:buNone/>
            </a:pPr>
            <a:r>
              <a:rPr lang="ru-RU" dirty="0" err="1" smtClean="0"/>
              <a:t>Нократ</a:t>
            </a:r>
            <a:r>
              <a:rPr lang="ru-RU" dirty="0" smtClean="0"/>
              <a:t> –</a:t>
            </a:r>
          </a:p>
          <a:p>
            <a:pPr>
              <a:buNone/>
            </a:pPr>
            <a:r>
              <a:rPr lang="ru-RU" dirty="0" err="1" smtClean="0"/>
              <a:t>Агыйдел</a:t>
            </a:r>
            <a:r>
              <a:rPr lang="ru-RU" dirty="0" smtClean="0"/>
              <a:t> –</a:t>
            </a:r>
          </a:p>
          <a:p>
            <a:pPr>
              <a:buNone/>
            </a:pPr>
            <a:r>
              <a:rPr lang="ru-RU" dirty="0" err="1" smtClean="0"/>
              <a:t>уңдырышлы 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smtClean="0"/>
              <a:t>бодай – </a:t>
            </a:r>
          </a:p>
          <a:p>
            <a:pPr>
              <a:buNone/>
            </a:pPr>
            <a:r>
              <a:rPr lang="ru-RU" dirty="0" err="1" smtClean="0"/>
              <a:t>арыш</a:t>
            </a:r>
            <a:r>
              <a:rPr lang="ru-RU" dirty="0" smtClean="0"/>
              <a:t> –</a:t>
            </a:r>
          </a:p>
          <a:p>
            <a:pPr>
              <a:buNone/>
            </a:pPr>
            <a:r>
              <a:rPr lang="ru-RU" dirty="0" err="1" smtClean="0"/>
              <a:t>борчак</a:t>
            </a:r>
            <a:r>
              <a:rPr lang="ru-RU" dirty="0" smtClean="0"/>
              <a:t> –</a:t>
            </a:r>
          </a:p>
          <a:p>
            <a:pPr>
              <a:buNone/>
            </a:pPr>
            <a:r>
              <a:rPr lang="ru-RU" dirty="0" err="1" smtClean="0"/>
              <a:t>карабодай</a:t>
            </a:r>
            <a:r>
              <a:rPr lang="ru-RU" dirty="0" smtClean="0"/>
              <a:t> – </a:t>
            </a:r>
          </a:p>
          <a:p>
            <a:pPr>
              <a:buNone/>
            </a:pPr>
            <a:r>
              <a:rPr lang="ru-RU" dirty="0" err="1" smtClean="0"/>
              <a:t>чыгарыла</a:t>
            </a:r>
            <a:r>
              <a:rPr lang="ru-RU" dirty="0" smtClean="0"/>
              <a:t> – </a:t>
            </a:r>
          </a:p>
          <a:p>
            <a:pPr>
              <a:buNone/>
            </a:pPr>
            <a:r>
              <a:rPr lang="ru-RU" dirty="0" smtClean="0"/>
              <a:t>т</a:t>
            </a:r>
            <a:r>
              <a:rPr lang="tt-RU" dirty="0" smtClean="0"/>
              <a:t>әбигый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393689"/>
          </a:xfrm>
        </p:spPr>
        <p:txBody>
          <a:bodyPr/>
          <a:lstStyle/>
          <a:p>
            <a:r>
              <a:rPr lang="tt-RU" b="0" dirty="0" smtClean="0"/>
              <a:t>площад</a:t>
            </a:r>
            <a:r>
              <a:rPr lang="ru-RU" b="0" dirty="0" err="1" smtClean="0"/>
              <a:t>ь</a:t>
            </a:r>
            <a:endParaRPr lang="ru-RU" b="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857364"/>
            <a:ext cx="4041775" cy="478634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Волга</a:t>
            </a:r>
          </a:p>
          <a:p>
            <a:pPr>
              <a:buNone/>
            </a:pPr>
            <a:r>
              <a:rPr lang="ru-RU" dirty="0" smtClean="0"/>
              <a:t>Кама</a:t>
            </a:r>
          </a:p>
          <a:p>
            <a:pPr>
              <a:buNone/>
            </a:pPr>
            <a:r>
              <a:rPr lang="ru-RU" dirty="0" smtClean="0"/>
              <a:t>Вятка</a:t>
            </a:r>
          </a:p>
          <a:p>
            <a:pPr>
              <a:buNone/>
            </a:pPr>
            <a:r>
              <a:rPr lang="ru-RU" dirty="0" smtClean="0"/>
              <a:t>Белая</a:t>
            </a:r>
          </a:p>
          <a:p>
            <a:pPr>
              <a:buNone/>
            </a:pPr>
            <a:r>
              <a:rPr lang="tt-RU" dirty="0" smtClean="0"/>
              <a:t>плодородная</a:t>
            </a:r>
          </a:p>
          <a:p>
            <a:pPr>
              <a:buNone/>
            </a:pPr>
            <a:r>
              <a:rPr lang="tt-RU" dirty="0" smtClean="0"/>
              <a:t>пшеница</a:t>
            </a:r>
          </a:p>
          <a:p>
            <a:pPr>
              <a:buNone/>
            </a:pPr>
            <a:r>
              <a:rPr lang="tt-RU" dirty="0" smtClean="0"/>
              <a:t>рожь</a:t>
            </a:r>
          </a:p>
          <a:p>
            <a:pPr>
              <a:buNone/>
            </a:pPr>
            <a:r>
              <a:rPr lang="ru-RU" dirty="0" smtClean="0"/>
              <a:t>Горох</a:t>
            </a:r>
          </a:p>
          <a:p>
            <a:pPr>
              <a:buNone/>
            </a:pPr>
            <a:r>
              <a:rPr lang="ru-RU" dirty="0" smtClean="0"/>
              <a:t>Гречиха</a:t>
            </a:r>
          </a:p>
          <a:p>
            <a:pPr>
              <a:buNone/>
            </a:pPr>
            <a:r>
              <a:rPr lang="ru-RU" dirty="0" smtClean="0"/>
              <a:t>экспортируется</a:t>
            </a:r>
          </a:p>
          <a:p>
            <a:pPr>
              <a:buNone/>
            </a:pPr>
            <a:r>
              <a:rPr lang="tt-RU" dirty="0" smtClean="0"/>
              <a:t>естественный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928662" y="500042"/>
            <a:ext cx="750099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Татарстанның мәйданы – 68 мең квадрат километр. Татарстанда 43 административ район бар.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Татарстанның табигате бик матур.Калын урманнар да, тигез далаларда, биек таулар да бар бездә.Татарстан җире аша Идел, Чулман, Нократ,Агыйдел кебек зур елгалар ага.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Татарстан уңдырышлы җирләргә,урман – суларга бай республика. Аның кырларында бодай, арыш, борчак, карабодай һәм төрле яшелчәләр үстерелә. Тәбигый байлыклары да җитәрлек.Җир астында нефть, газ, торф һәм башка байлыклар күп.Безнең нефть чит илләргә дә чыгарыла.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Әмма аның зур байлыгы – халкы. Республикабызда дүрт миллионга артык кеше яши. Татарлар, русслар белән бергә чуваш, мордва, мари, башкорт, украин һәм башка милләт халыклары дус, тату гомер итәләр.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t-RU" sz="1400" dirty="0" smtClean="0">
                <a:latin typeface="Arial" pitchFamily="34" charset="0"/>
                <a:cs typeface="Arial" pitchFamily="34" charset="0"/>
              </a:rPr>
              <a:t>  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928662" y="3429000"/>
            <a:ext cx="728667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Татарстан республикасының үз дәүләт символлары – флагы, гербы, гимны бар.Гербтагы рәсем гади генә күренсә дә, ул уңыш, үрчем символы. Дәүләт гербы җыйнак итеп, түгәрәк рәвешендә эшләнгән һәм анда Дәүләт флагының төсләре дә чагылган.Татарстан флагында өч төс бар: яшел, ак, кызыл. Дәүләт гимны 1993 нче елны кабул ителә. Аның авторы Рөстәм Яхин.</a:t>
            </a:r>
            <a:endParaRPr kumimoji="0" lang="tt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0"/>
            <a:ext cx="857256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tt-RU" sz="1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1)-Татарстанда ничә дәүләт теле бар?</a:t>
            </a: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а)3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б)2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в)1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Кайсы шәһәр </a:t>
            </a:r>
            <a:r>
              <a:rPr lang="tt-RU" sz="1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Татарстанның </a:t>
            </a:r>
            <a:r>
              <a:rPr lang="tt-RU" sz="1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башкаласы?</a:t>
            </a: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а)Яр Чаллы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б)Алабуга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в)Казан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3)Татарстанның мәйданы ничә кв.км?</a:t>
            </a: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а)53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б)68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в)88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1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4)Республикада кемнәр яши? </a:t>
            </a: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а)руслар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б)төрле милләт кешеләре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в)татарлар</a:t>
            </a:r>
            <a:endParaRPr lang="tt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5) Татарстанда ничә район бар?</a:t>
            </a: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а)43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б)49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в)37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6) Татарстан гербында нәрсә сүрәтләнгән?</a:t>
            </a: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ак барс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б)барс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в)төсләр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7)Татарстан флагында ничә төс бар?</a:t>
            </a: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а)3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б)4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tt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в)2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tt-RU" sz="1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8)Татарстан гимны авторы кем?</a:t>
            </a:r>
          </a:p>
          <a:p>
            <a:pPr lvl="0"/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а) Тавил Хаҗиахмәтов</a:t>
            </a:r>
          </a:p>
          <a:p>
            <a:pPr lvl="0"/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б) Рөстәм Яхин</a:t>
            </a:r>
          </a:p>
          <a:p>
            <a:pPr lvl="0"/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в) Риф Фәхретдинов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57158" y="428604"/>
            <a:ext cx="842968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t-RU" sz="2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t-RU" sz="2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t-RU" sz="2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t-RU" sz="2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</a:t>
            </a:r>
            <a:endParaRPr kumimoji="0" lang="tt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71472" y="214291"/>
            <a:ext cx="8043387" cy="701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tt-RU" sz="3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Җаваплар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tt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1.б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tt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2.в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tt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3.б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tt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4.б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tt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5.а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tt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6.а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tt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7.а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tt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8.б                                                                                   </a:t>
            </a:r>
          </a:p>
          <a:p>
            <a:pPr lvl="0" eaLnBrk="0" hangingPunct="0"/>
            <a:endParaRPr lang="tt-RU" sz="32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endParaRPr lang="tt-RU" sz="32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endParaRPr lang="tt-RU" sz="32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endParaRPr lang="tt-RU" sz="22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endParaRPr lang="tt-RU" sz="22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r>
              <a:rPr lang="tt-RU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</a:t>
            </a:r>
            <a:endParaRPr lang="tt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214290"/>
            <a:ext cx="34290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t-RU" sz="3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Үзбәя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tt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7-8”+” –“5”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tt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5-6”+”-“4”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tt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3-4”+”-“3”</a:t>
            </a:r>
          </a:p>
          <a:p>
            <a:pPr lvl="0" eaLnBrk="0" hangingPunct="0"/>
            <a:r>
              <a:rPr lang="tt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1-2</a:t>
            </a:r>
            <a:r>
              <a:rPr lang="tt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”+”-“</a:t>
            </a:r>
            <a:r>
              <a:rPr lang="tt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2”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051720" y="836712"/>
            <a:ext cx="6059016" cy="864096"/>
          </a:xfrm>
        </p:spPr>
        <p:txBody>
          <a:bodyPr/>
          <a:lstStyle/>
          <a:p>
            <a:r>
              <a:rPr lang="tt-RU" dirty="0" smtClean="0"/>
              <a:t>Нәрсә?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44824"/>
            <a:ext cx="8784976" cy="4680521"/>
          </a:xfrm>
        </p:spPr>
        <p:txBody>
          <a:bodyPr/>
          <a:lstStyle/>
          <a:p>
            <a:pPr>
              <a:buNone/>
            </a:pPr>
            <a:r>
              <a:rPr lang="tt-RU" sz="3800" b="1" dirty="0" smtClean="0"/>
              <a:t>Татарстан гербында ак барс сурәтләнгән</a:t>
            </a:r>
            <a:endParaRPr lang="ru-RU" sz="3800" b="1" dirty="0"/>
          </a:p>
        </p:txBody>
      </p:sp>
      <p:sp>
        <p:nvSpPr>
          <p:cNvPr id="5123" name="AutoShape 3" descr="В Татарстане ВИЧ-инфицированные дети перестали получать антиретровирусные перпараты, Здоровь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5" name="Picture 5" descr="http://im2-tub-ru.yandex.net/i?id=f8a54f1926ca8df508d8cf2c40b74883-14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852936"/>
            <a:ext cx="3516982" cy="3516982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4499992" y="1916832"/>
            <a:ext cx="1584176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 build="p"/>
      <p:bldP spid="4" grpId="0" animBg="1"/>
    </p:bldLst>
  </p:timing>
</p:sld>
</file>

<file path=ppt/theme/theme1.xml><?xml version="1.0" encoding="utf-8"?>
<a:theme xmlns:a="http://schemas.openxmlformats.org/drawingml/2006/main" name="68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869</TotalTime>
  <Words>606</Words>
  <Application>Microsoft Office PowerPoint</Application>
  <PresentationFormat>Экран (4:3)</PresentationFormat>
  <Paragraphs>188</Paragraphs>
  <Slides>19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68</vt:lpstr>
      <vt:lpstr>Туган ягым - Татарстан</vt:lpstr>
      <vt:lpstr>Кайсы рәсемнәрдә сезгә таныш урыннар сурәтләнгән?</vt:lpstr>
      <vt:lpstr>Бу рәсемнәр ни өчен таныш?</vt:lpstr>
      <vt:lpstr>Слайд 4</vt:lpstr>
      <vt:lpstr>Сүзлек </vt:lpstr>
      <vt:lpstr>Слайд 6</vt:lpstr>
      <vt:lpstr>Слайд 7</vt:lpstr>
      <vt:lpstr>Слайд 8</vt:lpstr>
      <vt:lpstr>Нәрсә?</vt:lpstr>
      <vt:lpstr>                   Ничә?</vt:lpstr>
      <vt:lpstr>Кем?</vt:lpstr>
      <vt:lpstr>Татарстанда нинди шәһәрләр бар?</vt:lpstr>
      <vt:lpstr>Кроссвордны чишегез</vt:lpstr>
      <vt:lpstr>Кроссвордның җаваплары</vt:lpstr>
      <vt:lpstr>Дәресебезгә “Ялкын” журналыннан корреспондент килгән. Ул сезгә Татарстан турында сораулар бирәчәк. </vt:lpstr>
      <vt:lpstr>Чит ил кунакларына туган ягыбыз турында сөйләгез.</vt:lpstr>
      <vt:lpstr>Слайд 17</vt:lpstr>
      <vt:lpstr>Өй эше</vt:lpstr>
      <vt:lpstr>Мин яратам сине, Татарстан!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Айрат</dc:creator>
  <cp:lastModifiedBy>1 шк</cp:lastModifiedBy>
  <cp:revision>94</cp:revision>
  <dcterms:created xsi:type="dcterms:W3CDTF">2014-10-27T16:59:14Z</dcterms:created>
  <dcterms:modified xsi:type="dcterms:W3CDTF">2017-04-24T05:55:39Z</dcterms:modified>
</cp:coreProperties>
</file>