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9" r:id="rId9"/>
    <p:sldId id="266" r:id="rId10"/>
    <p:sldId id="268" r:id="rId11"/>
    <p:sldId id="270" r:id="rId12"/>
    <p:sldId id="264" r:id="rId13"/>
    <p:sldId id="26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8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2"/>
          </a:fgClr>
          <a:bgClr>
            <a:schemeClr val="accent1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4608512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Создание условий высокой мотивации учащихся в учебной деятельности на уроках физики</a:t>
            </a:r>
            <a:endParaRPr lang="ru-RU" sz="4800" b="1" i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/>
          <a:lstStyle/>
          <a:p>
            <a:r>
              <a:rPr lang="ru-RU" dirty="0" smtClean="0"/>
              <a:t>Учитель физики</a:t>
            </a:r>
            <a:br>
              <a:rPr lang="ru-RU" dirty="0" smtClean="0"/>
            </a:br>
            <a:r>
              <a:rPr lang="ru-RU" dirty="0" err="1" smtClean="0"/>
              <a:t>Масалкова</a:t>
            </a:r>
            <a:r>
              <a:rPr lang="ru-RU" dirty="0" smtClean="0"/>
              <a:t> Е. В.</a:t>
            </a:r>
            <a:br>
              <a:rPr lang="ru-RU" dirty="0" smtClean="0"/>
            </a:br>
            <a:r>
              <a:rPr lang="ru-RU" smtClean="0"/>
              <a:t>2016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423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Ситуация интереса</a:t>
            </a:r>
            <a:endParaRPr lang="ru-RU" sz="4800" b="1" i="1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9825" y="1600200"/>
            <a:ext cx="8044350" cy="4525963"/>
          </a:xfrm>
        </p:spPr>
      </p:pic>
    </p:spTree>
    <p:extLst>
      <p:ext uri="{BB962C8B-B14F-4D97-AF65-F5344CB8AC3E}">
        <p14:creationId xmlns:p14="http://schemas.microsoft.com/office/powerpoint/2010/main" xmlns="" val="304100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800" b="1" i="1" dirty="0">
                <a:solidFill>
                  <a:srgbClr val="1F497D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Ситуация исправления ошибочных утверждений</a:t>
            </a:r>
            <a:br>
              <a:rPr lang="ru-RU" sz="4800" b="1" i="1" dirty="0">
                <a:solidFill>
                  <a:srgbClr val="1F497D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</a:br>
            <a:endParaRPr lang="ru-RU" sz="4800" b="1" i="1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132856"/>
            <a:ext cx="6532827" cy="4246338"/>
          </a:xfrm>
        </p:spPr>
      </p:pic>
    </p:spTree>
    <p:extLst>
      <p:ext uri="{BB962C8B-B14F-4D97-AF65-F5344CB8AC3E}">
        <p14:creationId xmlns:p14="http://schemas.microsoft.com/office/powerpoint/2010/main" xmlns="" val="346534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4800" b="1" i="1" dirty="0">
                <a:solidFill>
                  <a:srgbClr val="1F497D"/>
                </a:solidFill>
                <a:ea typeface="+mn-ea"/>
                <a:cs typeface="+mn-cs"/>
              </a:rPr>
              <a:t>Научить нельзя,</a:t>
            </a:r>
            <a:br>
              <a:rPr lang="ru-RU" sz="4800" b="1" i="1" dirty="0">
                <a:solidFill>
                  <a:srgbClr val="1F497D"/>
                </a:solidFill>
                <a:ea typeface="+mn-ea"/>
                <a:cs typeface="+mn-cs"/>
              </a:rPr>
            </a:br>
            <a:r>
              <a:rPr lang="ru-RU" sz="4800" b="1" i="1" dirty="0">
                <a:solidFill>
                  <a:srgbClr val="1F497D"/>
                </a:solidFill>
                <a:ea typeface="+mn-ea"/>
                <a:cs typeface="+mn-cs"/>
              </a:rPr>
              <a:t>можно научиться</a:t>
            </a:r>
            <a:br>
              <a:rPr lang="ru-RU" sz="4800" b="1" i="1" dirty="0">
                <a:solidFill>
                  <a:srgbClr val="1F497D"/>
                </a:solidFill>
                <a:ea typeface="+mn-ea"/>
                <a:cs typeface="+mn-cs"/>
              </a:rPr>
            </a:br>
            <a:endParaRPr lang="ru-RU" sz="48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5" y="1816525"/>
            <a:ext cx="5344672" cy="4309638"/>
          </a:xfrm>
        </p:spPr>
      </p:pic>
    </p:spTree>
    <p:extLst>
      <p:ext uri="{BB962C8B-B14F-4D97-AF65-F5344CB8AC3E}">
        <p14:creationId xmlns:p14="http://schemas.microsoft.com/office/powerpoint/2010/main" xmlns="" val="16775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Проблемы</a:t>
            </a:r>
            <a:endParaRPr lang="ru-RU" sz="4800" b="1" i="1" dirty="0">
              <a:solidFill>
                <a:schemeClr val="tx2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tx2"/>
                </a:solidFill>
              </a:rPr>
              <a:t>Цейтнот</a:t>
            </a:r>
            <a:endParaRPr lang="ru-RU" sz="3200" i="1" dirty="0">
              <a:solidFill>
                <a:schemeClr val="tx2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6945" y="2276871"/>
            <a:ext cx="3894751" cy="4248473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>
                <a:solidFill>
                  <a:schemeClr val="tx2"/>
                </a:solidFill>
              </a:rPr>
              <a:t>С</a:t>
            </a:r>
            <a:r>
              <a:rPr lang="ru-RU" sz="3200" i="1" dirty="0" smtClean="0">
                <a:solidFill>
                  <a:schemeClr val="tx2"/>
                </a:solidFill>
              </a:rPr>
              <a:t>трах</a:t>
            </a:r>
            <a:endParaRPr lang="ru-RU" sz="3200" i="1" dirty="0">
              <a:solidFill>
                <a:schemeClr val="tx2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8562" y="2245518"/>
            <a:ext cx="3723448" cy="4279825"/>
          </a:xfrm>
        </p:spPr>
      </p:pic>
    </p:spTree>
    <p:extLst>
      <p:ext uri="{BB962C8B-B14F-4D97-AF65-F5344CB8AC3E}">
        <p14:creationId xmlns:p14="http://schemas.microsoft.com/office/powerpoint/2010/main" xmlns="" val="183643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6632"/>
            <a:ext cx="5952663" cy="446449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2924944"/>
            <a:ext cx="5076056" cy="3807042"/>
          </a:xfrm>
        </p:spPr>
      </p:pic>
    </p:spTree>
    <p:extLst>
      <p:ext uri="{BB962C8B-B14F-4D97-AF65-F5344CB8AC3E}">
        <p14:creationId xmlns:p14="http://schemas.microsoft.com/office/powerpoint/2010/main" xmlns="" val="2154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2088232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1 этап</a:t>
            </a:r>
            <a:b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</a:br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Формирование </a:t>
            </a:r>
            <a:r>
              <a:rPr lang="ru-RU" sz="4800" b="1" i="1" dirty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 устойчивой мотивации к </a:t>
            </a:r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учебной</a:t>
            </a:r>
            <a:b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</a:br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деятельности</a:t>
            </a:r>
            <a:endParaRPr lang="ru-RU" sz="4800" b="1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2996952"/>
            <a:ext cx="4824536" cy="3618402"/>
          </a:xfrm>
        </p:spPr>
      </p:pic>
    </p:spTree>
    <p:extLst>
      <p:ext uri="{BB962C8B-B14F-4D97-AF65-F5344CB8AC3E}">
        <p14:creationId xmlns:p14="http://schemas.microsoft.com/office/powerpoint/2010/main" xmlns="" val="13977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i="1" dirty="0" smtClean="0">
              <a:solidFill>
                <a:schemeClr val="tx2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chemeClr val="tx2"/>
                </a:solidFill>
                <a:latin typeface="+mj-lt"/>
              </a:rPr>
              <a:t>Любознательность и интерес к предмету – действенный  мотив, </a:t>
            </a:r>
            <a:r>
              <a:rPr lang="ru-RU" sz="4800" b="1" i="1" smtClean="0">
                <a:solidFill>
                  <a:schemeClr val="tx2"/>
                </a:solidFill>
                <a:latin typeface="+mj-lt"/>
              </a:rPr>
              <a:t>побуждающий учеников </a:t>
            </a:r>
            <a:br>
              <a:rPr lang="ru-RU" sz="4800" b="1" i="1" smtClean="0">
                <a:solidFill>
                  <a:schemeClr val="tx2"/>
                </a:solidFill>
                <a:latin typeface="+mj-lt"/>
              </a:rPr>
            </a:br>
            <a:r>
              <a:rPr lang="ru-RU" sz="4800" b="1" i="1" smtClean="0">
                <a:solidFill>
                  <a:schemeClr val="tx2"/>
                </a:solidFill>
                <a:latin typeface="+mj-lt"/>
              </a:rPr>
              <a:t>к </a:t>
            </a:r>
            <a:r>
              <a:rPr lang="ru-RU" sz="4800" b="1" i="1" dirty="0" smtClean="0">
                <a:solidFill>
                  <a:schemeClr val="tx2"/>
                </a:solidFill>
                <a:latin typeface="+mj-lt"/>
              </a:rPr>
              <a:t>приобретению знаний</a:t>
            </a:r>
            <a:endParaRPr lang="ru-RU" sz="4800" b="1" i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238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Ф</a:t>
            </a:r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акторы, влияющие</a:t>
            </a:r>
            <a:r>
              <a:rPr lang="ru-RU" sz="4800" b="1" i="1" dirty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 на формирование  устойчивой мотивации </a:t>
            </a:r>
            <a:endParaRPr lang="ru-RU" sz="4800" b="1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780928"/>
            <a:ext cx="7776864" cy="3888432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tx2"/>
                </a:solidFill>
                <a:ea typeface="Corbel"/>
                <a:cs typeface="Times New Roman"/>
              </a:rPr>
              <a:t>Содержание учебного </a:t>
            </a:r>
            <a:r>
              <a:rPr lang="ru-RU" b="1" i="1" dirty="0" smtClean="0">
                <a:solidFill>
                  <a:schemeClr val="tx2"/>
                </a:solidFill>
                <a:ea typeface="Corbel"/>
                <a:cs typeface="Times New Roman"/>
              </a:rPr>
              <a:t>материала</a:t>
            </a:r>
          </a:p>
          <a:p>
            <a:r>
              <a:rPr lang="ru-RU" b="1" i="1" dirty="0">
                <a:solidFill>
                  <a:schemeClr val="tx2"/>
                </a:solidFill>
                <a:ea typeface="Corbel"/>
                <a:cs typeface="Times New Roman"/>
              </a:rPr>
              <a:t>Организация учебной деятельности </a:t>
            </a:r>
            <a:endParaRPr lang="ru-RU" b="1" i="1" dirty="0" smtClean="0">
              <a:solidFill>
                <a:schemeClr val="tx2"/>
              </a:solidFill>
              <a:ea typeface="Corbel"/>
              <a:cs typeface="Times New Roman"/>
            </a:endParaRPr>
          </a:p>
          <a:p>
            <a:r>
              <a:rPr lang="ru-RU" b="1" i="1" dirty="0">
                <a:solidFill>
                  <a:schemeClr val="tx2"/>
                </a:solidFill>
                <a:ea typeface="Corbel"/>
                <a:cs typeface="Times New Roman"/>
              </a:rPr>
              <a:t>Оценка </a:t>
            </a:r>
            <a:r>
              <a:rPr lang="ru-RU" b="1" i="1" dirty="0" smtClean="0">
                <a:solidFill>
                  <a:schemeClr val="tx2"/>
                </a:solidFill>
                <a:ea typeface="Corbel"/>
                <a:cs typeface="Times New Roman"/>
              </a:rPr>
              <a:t>результатов учебной</a:t>
            </a:r>
            <a:r>
              <a:rPr lang="ru-RU" b="1" i="1" dirty="0">
                <a:solidFill>
                  <a:schemeClr val="tx2"/>
                </a:solidFill>
                <a:ea typeface="Corbel"/>
                <a:cs typeface="Times New Roman"/>
              </a:rPr>
              <a:t> </a:t>
            </a:r>
            <a:r>
              <a:rPr lang="ru-RU" b="1" i="1" dirty="0" smtClean="0">
                <a:solidFill>
                  <a:schemeClr val="tx2"/>
                </a:solidFill>
                <a:ea typeface="Corbel"/>
                <a:cs typeface="Times New Roman"/>
              </a:rPr>
              <a:t> </a:t>
            </a:r>
            <a:br>
              <a:rPr lang="ru-RU" b="1" i="1" dirty="0" smtClean="0">
                <a:solidFill>
                  <a:schemeClr val="tx2"/>
                </a:solidFill>
                <a:ea typeface="Corbel"/>
                <a:cs typeface="Times New Roman"/>
              </a:rPr>
            </a:br>
            <a:r>
              <a:rPr lang="ru-RU" b="1" i="1" dirty="0" smtClean="0">
                <a:solidFill>
                  <a:schemeClr val="tx2"/>
                </a:solidFill>
                <a:ea typeface="Corbel"/>
                <a:cs typeface="Times New Roman"/>
              </a:rPr>
              <a:t>деятельности </a:t>
            </a:r>
          </a:p>
          <a:p>
            <a:r>
              <a:rPr lang="ru-RU" b="1" i="1" dirty="0">
                <a:solidFill>
                  <a:schemeClr val="tx2"/>
                </a:solidFill>
                <a:ea typeface="Corbel"/>
                <a:cs typeface="Times New Roman"/>
              </a:rPr>
              <a:t>Стиль педагогической деятельности  </a:t>
            </a:r>
            <a:r>
              <a:rPr lang="ru-RU" b="1" i="1" dirty="0" smtClean="0">
                <a:solidFill>
                  <a:schemeClr val="tx2"/>
                </a:solidFill>
                <a:ea typeface="Corbel"/>
                <a:cs typeface="Times New Roman"/>
              </a:rPr>
              <a:t/>
            </a:r>
            <a:br>
              <a:rPr lang="ru-RU" b="1" i="1" dirty="0" smtClean="0">
                <a:solidFill>
                  <a:schemeClr val="tx2"/>
                </a:solidFill>
                <a:ea typeface="Corbel"/>
                <a:cs typeface="Times New Roman"/>
              </a:rPr>
            </a:br>
            <a:r>
              <a:rPr lang="ru-RU" b="1" i="1" dirty="0" smtClean="0">
                <a:solidFill>
                  <a:schemeClr val="tx2"/>
                </a:solidFill>
                <a:ea typeface="Corbel"/>
                <a:cs typeface="Times New Roman"/>
              </a:rPr>
              <a:t>учителя</a:t>
            </a:r>
            <a:endParaRPr lang="ru-RU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225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Методы мотивации</a:t>
            </a:r>
            <a:endParaRPr lang="ru-RU" sz="4800" b="1" i="1" dirty="0">
              <a:solidFill>
                <a:schemeClr val="tx2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Эмоциональные </a:t>
            </a:r>
          </a:p>
          <a:p>
            <a:r>
              <a:rPr lang="ru-RU" sz="3200" b="1" i="1" dirty="0" smtClean="0">
                <a:solidFill>
                  <a:schemeClr val="tx2"/>
                </a:solidFill>
              </a:rPr>
              <a:t>Познавательные</a:t>
            </a:r>
          </a:p>
          <a:p>
            <a:r>
              <a:rPr lang="ru-RU" sz="3200" b="1" i="1" dirty="0" smtClean="0">
                <a:solidFill>
                  <a:schemeClr val="tx2"/>
                </a:solidFill>
              </a:rPr>
              <a:t>Волевые </a:t>
            </a:r>
            <a:endParaRPr lang="ru-RU" sz="3200" b="1" i="1" dirty="0" smtClean="0">
              <a:solidFill>
                <a:schemeClr val="tx2"/>
              </a:solidFill>
              <a:ea typeface="Corbel"/>
              <a:cs typeface="Times New Roman"/>
            </a:endParaRPr>
          </a:p>
          <a:p>
            <a:r>
              <a:rPr lang="ru-RU" sz="3200" b="1" i="1" dirty="0" smtClean="0">
                <a:solidFill>
                  <a:schemeClr val="tx2"/>
                </a:solidFill>
              </a:rPr>
              <a:t>Социальные</a:t>
            </a:r>
            <a:r>
              <a:rPr lang="ru-RU" sz="3200" b="1" i="1" dirty="0">
                <a:solidFill>
                  <a:schemeClr val="tx2"/>
                </a:solidFill>
                <a:ea typeface="Corbel"/>
                <a:cs typeface="Times New Roman"/>
              </a:rPr>
              <a:t/>
            </a:r>
            <a:br>
              <a:rPr lang="ru-RU" sz="3200" b="1" i="1" dirty="0">
                <a:solidFill>
                  <a:schemeClr val="tx2"/>
                </a:solidFill>
                <a:ea typeface="Corbel"/>
                <a:cs typeface="Times New Roman"/>
              </a:rPr>
            </a:br>
            <a:endParaRPr lang="ru-RU" sz="3200" b="1" i="1" dirty="0">
              <a:solidFill>
                <a:schemeClr val="tx2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307749"/>
            <a:ext cx="3960440" cy="5198078"/>
          </a:xfrm>
        </p:spPr>
      </p:pic>
    </p:spTree>
    <p:extLst>
      <p:ext uri="{BB962C8B-B14F-4D97-AF65-F5344CB8AC3E}">
        <p14:creationId xmlns:p14="http://schemas.microsoft.com/office/powerpoint/2010/main" xmlns="" val="177695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06896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2 этап</a:t>
            </a:r>
            <a:br>
              <a:rPr lang="ru-RU" sz="4800" b="1" i="1" dirty="0" smtClean="0">
                <a:solidFill>
                  <a:schemeClr val="tx2"/>
                </a:solidFill>
              </a:rPr>
            </a:br>
            <a:r>
              <a:rPr lang="ru-RU" sz="4800" b="1" i="1" dirty="0" smtClean="0">
                <a:solidFill>
                  <a:schemeClr val="tx2"/>
                </a:solidFill>
              </a:rPr>
              <a:t>Работа с мотивированными детьми</a:t>
            </a:r>
            <a:br>
              <a:rPr lang="ru-RU" sz="4800" b="1" i="1" dirty="0" smtClean="0">
                <a:solidFill>
                  <a:schemeClr val="tx2"/>
                </a:solidFill>
              </a:rPr>
            </a:br>
            <a:endParaRPr lang="ru-RU" sz="4800" b="1" i="1" dirty="0">
              <a:solidFill>
                <a:schemeClr val="tx2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5736" y="2204864"/>
            <a:ext cx="6072608" cy="4554457"/>
          </a:xfrm>
        </p:spPr>
      </p:pic>
    </p:spTree>
    <p:extLst>
      <p:ext uri="{BB962C8B-B14F-4D97-AF65-F5344CB8AC3E}">
        <p14:creationId xmlns:p14="http://schemas.microsoft.com/office/powerpoint/2010/main" xmlns="" val="48442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Создание  на уроке ситуаций</a:t>
            </a:r>
            <a:r>
              <a:rPr lang="ru-RU" sz="4800" b="1" i="1" dirty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, </a:t>
            </a:r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поддерживающих </a:t>
            </a:r>
            <a:r>
              <a:rPr lang="ru-RU" sz="4800" b="1" i="1" dirty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интерес </a:t>
            </a:r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 </a:t>
            </a:r>
            <a:r>
              <a:rPr lang="ru-RU" sz="4800" b="1" i="1" dirty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к решению </a:t>
            </a:r>
            <a:r>
              <a:rPr lang="ru-RU" sz="48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задач</a:t>
            </a:r>
            <a:endParaRPr lang="ru-RU" sz="4800" b="1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2348880"/>
            <a:ext cx="5688632" cy="4353347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Ситуация интереса</a:t>
            </a:r>
          </a:p>
          <a:p>
            <a:r>
              <a:rPr lang="ru-RU" sz="3200" b="1" i="1" dirty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Ситуация несоответствия, </a:t>
            </a:r>
            <a:r>
              <a:rPr lang="ru-RU" sz="32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неожиданности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Ситуация </a:t>
            </a:r>
            <a:r>
              <a:rPr lang="ru-RU" sz="3200" b="1" i="1" dirty="0">
                <a:solidFill>
                  <a:schemeClr val="tx2"/>
                </a:solidFill>
                <a:latin typeface="Calibri" panose="020F0502020204030204" pitchFamily="34" charset="0"/>
                <a:ea typeface="Corbel"/>
                <a:cs typeface="Calibri" panose="020F0502020204030204" pitchFamily="34" charset="0"/>
              </a:rPr>
              <a:t>исправления ошибочных утверждений</a:t>
            </a:r>
            <a:endParaRPr lang="ru-RU" sz="3200" b="1" i="1" dirty="0" smtClean="0">
              <a:solidFill>
                <a:schemeClr val="tx2"/>
              </a:solidFill>
              <a:latin typeface="Calibri" panose="020F0502020204030204" pitchFamily="34" charset="0"/>
              <a:ea typeface="Corbel"/>
              <a:cs typeface="Calibri" panose="020F0502020204030204" pitchFamily="34" charset="0"/>
            </a:endParaRPr>
          </a:p>
          <a:p>
            <a:endParaRPr lang="ru-RU" sz="3200" b="1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776" y="2636912"/>
            <a:ext cx="3481703" cy="3943944"/>
          </a:xfrm>
        </p:spPr>
      </p:pic>
    </p:spTree>
    <p:extLst>
      <p:ext uri="{BB962C8B-B14F-4D97-AF65-F5344CB8AC3E}">
        <p14:creationId xmlns:p14="http://schemas.microsoft.com/office/powerpoint/2010/main" xmlns="" val="417468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Ситуация несоответствия</a:t>
            </a:r>
            <a:endParaRPr lang="ru-RU" sz="4800" b="1" i="1" dirty="0">
              <a:solidFill>
                <a:schemeClr val="tx2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34221" y="2060848"/>
            <a:ext cx="9217024" cy="3456384"/>
          </a:xfrm>
        </p:spPr>
      </p:pic>
    </p:spTree>
    <p:extLst>
      <p:ext uri="{BB962C8B-B14F-4D97-AF65-F5344CB8AC3E}">
        <p14:creationId xmlns:p14="http://schemas.microsoft.com/office/powerpoint/2010/main" xmlns="" val="44538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2"/>
                </a:solidFill>
              </a:rPr>
              <a:t>Ситуация интереса</a:t>
            </a:r>
            <a:endParaRPr lang="ru-RU" sz="4800" b="1" i="1" dirty="0">
              <a:solidFill>
                <a:schemeClr val="tx2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797" y="1340768"/>
            <a:ext cx="7905147" cy="5112568"/>
          </a:xfrm>
        </p:spPr>
      </p:pic>
    </p:spTree>
    <p:extLst>
      <p:ext uri="{BB962C8B-B14F-4D97-AF65-F5344CB8AC3E}">
        <p14:creationId xmlns:p14="http://schemas.microsoft.com/office/powerpoint/2010/main" xmlns="" val="409360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71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Создание условий высокой мотивации учащихся в учебной деятельности на уроках физики</vt:lpstr>
      <vt:lpstr>1 этап Формирование  устойчивой мотивации к учебной деятельности</vt:lpstr>
      <vt:lpstr>Слайд 3</vt:lpstr>
      <vt:lpstr>Факторы, влияющие на формирование  устойчивой мотивации </vt:lpstr>
      <vt:lpstr>Методы мотивации</vt:lpstr>
      <vt:lpstr>2 этап Работа с мотивированными детьми </vt:lpstr>
      <vt:lpstr>Создание  на уроке ситуаций, поддерживающих интерес  к решению задач</vt:lpstr>
      <vt:lpstr>Ситуация несоответствия</vt:lpstr>
      <vt:lpstr>Ситуация интереса</vt:lpstr>
      <vt:lpstr>Ситуация интереса</vt:lpstr>
      <vt:lpstr>Ситуация исправления ошибочных утверждений </vt:lpstr>
      <vt:lpstr>Научить нельзя, можно научиться </vt:lpstr>
      <vt:lpstr>Проблемы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50</cp:revision>
  <dcterms:created xsi:type="dcterms:W3CDTF">2016-11-01T09:15:25Z</dcterms:created>
  <dcterms:modified xsi:type="dcterms:W3CDTF">2017-09-16T08:51:33Z</dcterms:modified>
</cp:coreProperties>
</file>