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98" autoAdjust="0"/>
    <p:restoredTop sz="94660"/>
  </p:normalViewPr>
  <p:slideViewPr>
    <p:cSldViewPr>
      <p:cViewPr varScale="1">
        <p:scale>
          <a:sx n="110" d="100"/>
          <a:sy n="110" d="100"/>
        </p:scale>
        <p:origin x="-16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D37BE7-8AE0-46D2-A964-FC4A01EEAC40}" type="datetimeFigureOut">
              <a:rPr lang="ru-RU" smtClean="0"/>
              <a:t>20.03.2017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D427D9-33DA-4E28-BADC-E0842F7E2DB8}"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20.03.2017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20.03.2017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wmf"/><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wmf"/><Relationship Id="rId1" Type="http://schemas.openxmlformats.org/officeDocument/2006/relationships/slideLayout" Target="../slideLayouts/slideLayout2.xml"/><Relationship Id="rId5" Type="http://schemas.openxmlformats.org/officeDocument/2006/relationships/image" Target="../media/image26.wmf"/><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wm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wmf"/><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p:cNvPicPr>
            <a:picLocks noChangeAspect="1"/>
          </p:cNvPicPr>
          <p:nvPr/>
        </p:nvPicPr>
        <p:blipFill>
          <a:blip r:embed="rId2" cstate="print"/>
          <a:srcRect/>
          <a:stretch>
            <a:fillRect/>
          </a:stretch>
        </p:blipFill>
        <p:spPr bwMode="auto">
          <a:xfrm>
            <a:off x="762000" y="571500"/>
            <a:ext cx="7620000" cy="5715000"/>
          </a:xfrm>
          <a:prstGeom prst="rect">
            <a:avLst/>
          </a:prstGeom>
          <a:noFill/>
          <a:ln w="9525">
            <a:noFill/>
            <a:miter lim="800000"/>
            <a:headEnd/>
            <a:tailEnd/>
          </a:ln>
        </p:spPr>
      </p:pic>
      <p:sp>
        <p:nvSpPr>
          <p:cNvPr id="2050" name="Rectangle 2"/>
          <p:cNvSpPr>
            <a:spLocks noGrp="1" noChangeArrowheads="1"/>
          </p:cNvSpPr>
          <p:nvPr>
            <p:ph type="ctrTitle"/>
          </p:nvPr>
        </p:nvSpPr>
        <p:spPr>
          <a:xfrm>
            <a:off x="683568" y="1268760"/>
            <a:ext cx="7772400" cy="3916363"/>
          </a:xfrm>
        </p:spPr>
        <p:txBody>
          <a:bodyPr rtlCol="0">
            <a:noAutofit/>
          </a:bodyPr>
          <a:lstStyle/>
          <a:p>
            <a:pPr>
              <a:defRPr/>
            </a:pPr>
            <a:r>
              <a:rPr lang="de-DE" sz="8000" dirty="0" smtClean="0">
                <a:solidFill>
                  <a:srgbClr val="FF0000"/>
                </a:solidFill>
              </a:rPr>
              <a:t>Die Natur ist unser gemeinsames Haus!</a:t>
            </a:r>
            <a:endParaRPr lang="ru-RU" sz="8000" b="1" dirty="0">
              <a:solidFill>
                <a:srgbClr val="FF0000"/>
              </a:solidFill>
              <a:effectLst>
                <a:outerShdw blurRad="38100" dist="38100" dir="2700000" algn="tl">
                  <a:srgbClr val="000000"/>
                </a:outerShdw>
              </a:effectLst>
            </a:endParaRP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тн 22"/>
          <p:cNvPicPr>
            <a:picLocks noChangeAspect="1" noChangeArrowheads="1"/>
          </p:cNvPicPr>
          <p:nvPr/>
        </p:nvPicPr>
        <p:blipFill>
          <a:blip r:embed="rId2" cstate="print"/>
          <a:srcRect/>
          <a:stretch>
            <a:fillRect/>
          </a:stretch>
        </p:blipFill>
        <p:spPr bwMode="auto">
          <a:xfrm>
            <a:off x="539750" y="404813"/>
            <a:ext cx="7777163" cy="5616575"/>
          </a:xfrm>
          <a:prstGeom prst="rect">
            <a:avLst/>
          </a:prstGeom>
          <a:noFill/>
          <a:ln w="9525">
            <a:noFill/>
            <a:miter lim="800000"/>
            <a:headEnd/>
            <a:tailEnd/>
          </a:ln>
        </p:spPr>
      </p:pic>
      <p:sp>
        <p:nvSpPr>
          <p:cNvPr id="3" name="TextBox 2"/>
          <p:cNvSpPr txBox="1"/>
          <p:nvPr/>
        </p:nvSpPr>
        <p:spPr>
          <a:xfrm>
            <a:off x="971600" y="4005064"/>
            <a:ext cx="7272808" cy="1815882"/>
          </a:xfrm>
          <a:prstGeom prst="rect">
            <a:avLst/>
          </a:prstGeom>
          <a:solidFill>
            <a:schemeClr val="bg1"/>
          </a:solidFill>
        </p:spPr>
        <p:txBody>
          <a:bodyPr wrap="square" rtlCol="0">
            <a:spAutoFit/>
          </a:bodyPr>
          <a:lstStyle/>
          <a:p>
            <a:r>
              <a:rPr lang="de-DE" sz="2800" dirty="0" smtClean="0"/>
              <a:t>Viele Menschen sind zu zerstören Wälder, auf ihren Platz an Rinder grasen.</a:t>
            </a:r>
          </a:p>
          <a:p>
            <a:r>
              <a:rPr lang="de-DE" sz="2800" dirty="0" smtClean="0"/>
              <a:t>Wenn das Tier das ganze Gras frisst, wird Weide in eine Wüste.</a:t>
            </a:r>
            <a:endParaRPr lang="ru-RU"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755650" y="1557338"/>
            <a:ext cx="7408863" cy="1473200"/>
          </a:xfrm>
        </p:spPr>
        <p:txBody>
          <a:bodyPr>
            <a:normAutofit fontScale="77500" lnSpcReduction="20000"/>
          </a:bodyPr>
          <a:lstStyle/>
          <a:p>
            <a:r>
              <a:rPr lang="de-DE" dirty="0" smtClean="0"/>
              <a:t>Aufgenommen in das Rote Buch der seltenen Pflanzenarten.</a:t>
            </a:r>
          </a:p>
          <a:p>
            <a:r>
              <a:rPr lang="de-DE" dirty="0" smtClean="0"/>
              <a:t>Pflanzen von Bäumen und Sträuchern.</a:t>
            </a:r>
          </a:p>
          <a:p>
            <a:r>
              <a:rPr lang="de-DE" dirty="0" smtClean="0"/>
              <a:t>Um den Wald vor Feuer zu schützen.</a:t>
            </a:r>
            <a:endParaRPr lang="ru-RU" dirty="0" smtClean="0"/>
          </a:p>
        </p:txBody>
      </p:sp>
      <p:sp>
        <p:nvSpPr>
          <p:cNvPr id="39938" name="Rectangle 2"/>
          <p:cNvSpPr>
            <a:spLocks noGrp="1" noChangeArrowheads="1"/>
          </p:cNvSpPr>
          <p:nvPr>
            <p:ph type="title"/>
          </p:nvPr>
        </p:nvSpPr>
        <p:spPr/>
        <p:txBody>
          <a:bodyPr rtlCol="0">
            <a:normAutofit/>
          </a:bodyPr>
          <a:lstStyle/>
          <a:p>
            <a:pPr>
              <a:defRPr/>
            </a:pPr>
            <a:r>
              <a:rPr lang="de-DE" dirty="0" smtClean="0">
                <a:effectLst>
                  <a:outerShdw blurRad="38100" dist="38100" dir="2700000" algn="tl">
                    <a:srgbClr val="000000"/>
                  </a:outerShdw>
                </a:effectLst>
              </a:rPr>
              <a:t>Wie zum Schutz von </a:t>
            </a:r>
            <a:r>
              <a:rPr lang="de-DE" dirty="0" smtClean="0">
                <a:effectLst>
                  <a:outerShdw blurRad="38100" dist="38100" dir="2700000" algn="tl">
                    <a:srgbClr val="000000"/>
                  </a:outerShdw>
                </a:effectLst>
              </a:rPr>
              <a:t>Pflanzen</a:t>
            </a:r>
            <a:r>
              <a:rPr lang="ru-RU" dirty="0" smtClean="0">
                <a:effectLst>
                  <a:outerShdw blurRad="38100" dist="38100" dir="2700000" algn="tl">
                    <a:srgbClr val="000000"/>
                  </a:outerShdw>
                </a:effectLst>
              </a:rPr>
              <a:t>?</a:t>
            </a:r>
            <a:endParaRPr lang="ru-RU" dirty="0">
              <a:effectLst>
                <a:outerShdw blurRad="38100" dist="38100" dir="2700000" algn="tl">
                  <a:srgbClr val="000000"/>
                </a:outerShdw>
              </a:effectLst>
            </a:endParaRPr>
          </a:p>
        </p:txBody>
      </p:sp>
      <p:pic>
        <p:nvPicPr>
          <p:cNvPr id="39941" name="Picture 5" descr="j0298897"/>
          <p:cNvPicPr>
            <a:picLocks noChangeAspect="1" noChangeArrowheads="1"/>
          </p:cNvPicPr>
          <p:nvPr/>
        </p:nvPicPr>
        <p:blipFill>
          <a:blip r:embed="rId2" cstate="print"/>
          <a:srcRect/>
          <a:stretch>
            <a:fillRect/>
          </a:stretch>
        </p:blipFill>
        <p:spPr bwMode="auto">
          <a:xfrm>
            <a:off x="107951" y="260350"/>
            <a:ext cx="1007666" cy="880445"/>
          </a:xfrm>
          <a:prstGeom prst="rect">
            <a:avLst/>
          </a:prstGeom>
          <a:noFill/>
          <a:ln w="9525">
            <a:noFill/>
            <a:miter lim="800000"/>
            <a:headEnd/>
            <a:tailEnd/>
          </a:ln>
        </p:spPr>
      </p:pic>
      <p:sp>
        <p:nvSpPr>
          <p:cNvPr id="39940" name="Tree"/>
          <p:cNvSpPr>
            <a:spLocks noEditPoints="1" noChangeArrowheads="1"/>
          </p:cNvSpPr>
          <p:nvPr/>
        </p:nvSpPr>
        <p:spPr bwMode="auto">
          <a:xfrm>
            <a:off x="7884368" y="307975"/>
            <a:ext cx="832595" cy="1104801"/>
          </a:xfrm>
          <a:custGeom>
            <a:avLst/>
            <a:gdLst>
              <a:gd name="T0" fmla="*/ 41358829 w 21600"/>
              <a:gd name="T1" fmla="*/ 0 h 21600"/>
              <a:gd name="T2" fmla="*/ 23631981 w 21600"/>
              <a:gd name="T3" fmla="*/ 24125994 h 21600"/>
              <a:gd name="T4" fmla="*/ 11817878 w 21600"/>
              <a:gd name="T5" fmla="*/ 48251925 h 21600"/>
              <a:gd name="T6" fmla="*/ 0 w 21600"/>
              <a:gd name="T7" fmla="*/ 72377919 h 21600"/>
              <a:gd name="T8" fmla="*/ 59085614 w 21600"/>
              <a:gd name="T9" fmla="*/ 24125994 h 21600"/>
              <a:gd name="T10" fmla="*/ 70899717 w 21600"/>
              <a:gd name="T11" fmla="*/ 48251925 h 21600"/>
              <a:gd name="T12" fmla="*/ 82717595 w 21600"/>
              <a:gd name="T13" fmla="*/ 72377919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lnTo>
                  <a:pt x="0" y="18900"/>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endParaRPr lang="ru-RU"/>
          </a:p>
        </p:txBody>
      </p:sp>
      <p:pic>
        <p:nvPicPr>
          <p:cNvPr id="7" name="Picture 3" descr="C:\Documents and Settings\Admin\Рабочий стол\Природа и человек\839664_20060322114827.jpeg"/>
          <p:cNvPicPr>
            <a:picLocks noChangeAspect="1" noChangeArrowheads="1"/>
          </p:cNvPicPr>
          <p:nvPr/>
        </p:nvPicPr>
        <p:blipFill>
          <a:blip r:embed="rId3" cstate="print"/>
          <a:srcRect/>
          <a:stretch>
            <a:fillRect/>
          </a:stretch>
        </p:blipFill>
        <p:spPr bwMode="auto">
          <a:xfrm>
            <a:off x="755576" y="3284984"/>
            <a:ext cx="3643856" cy="273289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8" name="Picture 2" descr="C:\Documents and Settings\Admin\Рабочий стол\Природа и человек\7180014_m.jpg"/>
          <p:cNvPicPr>
            <a:picLocks noChangeAspect="1" noChangeArrowheads="1"/>
          </p:cNvPicPr>
          <p:nvPr/>
        </p:nvPicPr>
        <p:blipFill>
          <a:blip r:embed="rId4" cstate="print"/>
          <a:srcRect/>
          <a:stretch>
            <a:fillRect/>
          </a:stretch>
        </p:blipFill>
        <p:spPr bwMode="auto">
          <a:xfrm>
            <a:off x="5950308" y="2852936"/>
            <a:ext cx="2819059" cy="3672408"/>
          </a:xfrm>
          <a:prstGeom prst="round2DiagRect">
            <a:avLst/>
          </a:prstGeom>
          <a:noFill/>
        </p:spPr>
      </p:pic>
      <p:sp>
        <p:nvSpPr>
          <p:cNvPr id="9" name="TextBox 8"/>
          <p:cNvSpPr txBox="1"/>
          <p:nvPr/>
        </p:nvSpPr>
        <p:spPr>
          <a:xfrm>
            <a:off x="7452320" y="4149080"/>
            <a:ext cx="1224136" cy="600164"/>
          </a:xfrm>
          <a:prstGeom prst="rect">
            <a:avLst/>
          </a:prstGeom>
          <a:solidFill>
            <a:schemeClr val="bg1"/>
          </a:solidFill>
        </p:spPr>
        <p:txBody>
          <a:bodyPr wrap="square" rtlCol="0">
            <a:spAutoFit/>
          </a:bodyPr>
          <a:lstStyle/>
          <a:p>
            <a:r>
              <a:rPr lang="en-US" sz="1100" dirty="0" smtClean="0"/>
              <a:t>Die </a:t>
            </a:r>
            <a:r>
              <a:rPr lang="en-US" sz="1100" dirty="0" err="1" smtClean="0"/>
              <a:t>jahrhundertealte</a:t>
            </a:r>
            <a:r>
              <a:rPr lang="en-US" sz="1100" dirty="0" smtClean="0"/>
              <a:t> </a:t>
            </a:r>
            <a:r>
              <a:rPr lang="en-US" sz="1100" dirty="0" err="1" smtClean="0"/>
              <a:t>Lärche</a:t>
            </a:r>
            <a:endParaRPr lang="ru-RU" sz="11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calcmode="lin" valueType="num">
                                      <p:cBhvr>
                                        <p:cTn id="7" dur="5000" fill="hold"/>
                                        <p:tgtEl>
                                          <p:spTgt spid="39940"/>
                                        </p:tgtEl>
                                        <p:attrNameLst>
                                          <p:attrName>ppt_w</p:attrName>
                                        </p:attrNameLst>
                                      </p:cBhvr>
                                      <p:tavLst>
                                        <p:tav tm="0" fmla="#ppt_w*sin(2.5*pi*$)">
                                          <p:val>
                                            <p:fltVal val="0"/>
                                          </p:val>
                                        </p:tav>
                                        <p:tav tm="100000">
                                          <p:val>
                                            <p:fltVal val="1"/>
                                          </p:val>
                                        </p:tav>
                                      </p:tavLst>
                                    </p:anim>
                                    <p:anim calcmode="lin" valueType="num">
                                      <p:cBhvr>
                                        <p:cTn id="8" dur="5000" fill="hold"/>
                                        <p:tgtEl>
                                          <p:spTgt spid="399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fontScale="90000"/>
          </a:bodyPr>
          <a:lstStyle/>
          <a:p>
            <a:r>
              <a:rPr lang="de-DE" sz="1600" dirty="0" smtClean="0"/>
              <a:t>Vor etwa 250 Jahren fand ein Reisender im Meer, an der Ostküste von Russland, dem riesigen, plumpen Tier, friedlich kauend Unterwasserpflanzen. Diese Tiere Seekühe genannt. Sie fingen an zu jagen. </a:t>
            </a:r>
            <a:r>
              <a:rPr lang="de-DE" sz="1600" dirty="0" err="1" smtClean="0"/>
              <a:t>Trusting</a:t>
            </a:r>
            <a:r>
              <a:rPr lang="de-DE" sz="1600" dirty="0" smtClean="0"/>
              <a:t> Tiere haben keine Angst vor Menschen, um das Boot schwammen dicht. Und die Menschen töteten sie gnadenlos ... Es hat 27 Jahre gewesen, und Seekühe sind für immer verschwunden.</a:t>
            </a:r>
            <a:endParaRPr lang="ru-RU" sz="1600" dirty="0" smtClean="0"/>
          </a:p>
        </p:txBody>
      </p:sp>
      <p:sp>
        <p:nvSpPr>
          <p:cNvPr id="19459" name="Rectangle 3"/>
          <p:cNvSpPr>
            <a:spLocks noGrp="1" noChangeArrowheads="1"/>
          </p:cNvSpPr>
          <p:nvPr>
            <p:ph type="body" idx="1"/>
          </p:nvPr>
        </p:nvSpPr>
        <p:spPr/>
        <p:txBody>
          <a:bodyPr/>
          <a:lstStyle/>
          <a:p>
            <a:pPr eaLnBrk="1" hangingPunct="1"/>
            <a:endParaRPr lang="ru-RU" smtClean="0"/>
          </a:p>
        </p:txBody>
      </p:sp>
      <p:pic>
        <p:nvPicPr>
          <p:cNvPr id="30724" name="Picture 4" descr="тн 17"/>
          <p:cNvPicPr>
            <a:picLocks noChangeAspect="1" noChangeArrowheads="1"/>
          </p:cNvPicPr>
          <p:nvPr/>
        </p:nvPicPr>
        <p:blipFill>
          <a:blip r:embed="rId2" cstate="print"/>
          <a:srcRect/>
          <a:stretch>
            <a:fillRect/>
          </a:stretch>
        </p:blipFill>
        <p:spPr bwMode="auto">
          <a:xfrm>
            <a:off x="539750" y="1628775"/>
            <a:ext cx="8064500" cy="4529138"/>
          </a:xfrm>
          <a:prstGeom prst="rect">
            <a:avLst/>
          </a:prstGeom>
          <a:noFill/>
          <a:ln w="9525">
            <a:noFill/>
            <a:miter lim="800000"/>
            <a:headEnd/>
            <a:tailEnd/>
          </a:ln>
        </p:spPr>
      </p:pic>
      <p:sp>
        <p:nvSpPr>
          <p:cNvPr id="5" name="TextBox 4"/>
          <p:cNvSpPr txBox="1"/>
          <p:nvPr/>
        </p:nvSpPr>
        <p:spPr>
          <a:xfrm>
            <a:off x="5292080" y="4653136"/>
            <a:ext cx="1872208" cy="369332"/>
          </a:xfrm>
          <a:prstGeom prst="rect">
            <a:avLst/>
          </a:prstGeom>
          <a:solidFill>
            <a:schemeClr val="bg1"/>
          </a:solidFill>
        </p:spPr>
        <p:txBody>
          <a:bodyPr wrap="square" rtlCol="0">
            <a:spAutoFit/>
          </a:bodyPr>
          <a:lstStyle/>
          <a:p>
            <a:r>
              <a:rPr lang="ru-RU" dirty="0" smtClean="0"/>
              <a:t>          </a:t>
            </a:r>
            <a:r>
              <a:rPr lang="en-US" dirty="0" err="1" smtClean="0"/>
              <a:t>Seekuh</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de-DE" sz="1600" dirty="0" smtClean="0"/>
              <a:t>Viele Schmetterlinge, wie der westafrikanischen Schmetterling Scoop, fast verschwunden, weil die Leute, sie zu sammeln, und auch, weil diese wilden Orte zerstört worden, wo sie früher gelebt haben.</a:t>
            </a:r>
            <a:endParaRPr lang="ru-RU" sz="1600" dirty="0" smtClean="0"/>
          </a:p>
        </p:txBody>
      </p:sp>
      <p:pic>
        <p:nvPicPr>
          <p:cNvPr id="34820" name="Picture 4" descr="тн 16"/>
          <p:cNvPicPr>
            <a:picLocks noChangeAspect="1" noChangeArrowheads="1"/>
          </p:cNvPicPr>
          <p:nvPr/>
        </p:nvPicPr>
        <p:blipFill>
          <a:blip r:embed="rId2" cstate="print"/>
          <a:srcRect/>
          <a:stretch>
            <a:fillRect/>
          </a:stretch>
        </p:blipFill>
        <p:spPr bwMode="auto">
          <a:xfrm>
            <a:off x="1331913" y="1628775"/>
            <a:ext cx="6551612" cy="4362450"/>
          </a:xfrm>
          <a:prstGeom prst="rect">
            <a:avLst/>
          </a:prstGeom>
          <a:noFill/>
          <a:ln w="9525">
            <a:noFill/>
            <a:miter lim="800000"/>
            <a:headEnd/>
            <a:tailEnd/>
          </a:ln>
        </p:spPr>
      </p:pic>
      <p:sp>
        <p:nvSpPr>
          <p:cNvPr id="4" name="TextBox 3"/>
          <p:cNvSpPr txBox="1"/>
          <p:nvPr/>
        </p:nvSpPr>
        <p:spPr>
          <a:xfrm>
            <a:off x="6012160" y="1628800"/>
            <a:ext cx="1584176" cy="369332"/>
          </a:xfrm>
          <a:prstGeom prst="rect">
            <a:avLst/>
          </a:prstGeom>
          <a:solidFill>
            <a:schemeClr val="bg1"/>
          </a:solidFill>
        </p:spPr>
        <p:txBody>
          <a:bodyPr wrap="square" rtlCol="0">
            <a:spAutoFit/>
          </a:bodyPr>
          <a:lstStyle/>
          <a:p>
            <a:r>
              <a:rPr lang="en-US" dirty="0" smtClean="0"/>
              <a:t>orange</a:t>
            </a:r>
            <a:endParaRPr lang="ru-RU" dirty="0"/>
          </a:p>
        </p:txBody>
      </p:sp>
      <p:sp>
        <p:nvSpPr>
          <p:cNvPr id="5" name="TextBox 4"/>
          <p:cNvSpPr txBox="1"/>
          <p:nvPr/>
        </p:nvSpPr>
        <p:spPr>
          <a:xfrm>
            <a:off x="6012160" y="1988840"/>
            <a:ext cx="1008112" cy="369332"/>
          </a:xfrm>
          <a:prstGeom prst="rect">
            <a:avLst/>
          </a:prstGeom>
          <a:solidFill>
            <a:schemeClr val="bg1"/>
          </a:solidFill>
        </p:spPr>
        <p:txBody>
          <a:bodyPr wrap="square" rtlCol="0">
            <a:spAutoFit/>
          </a:bodyPr>
          <a:lstStyle/>
          <a:p>
            <a:r>
              <a:rPr lang="en-US" dirty="0" err="1" smtClean="0"/>
              <a:t>Schaufel</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p:txBody>
          <a:bodyPr/>
          <a:lstStyle/>
          <a:p>
            <a:r>
              <a:rPr lang="de-DE" dirty="0" smtClean="0"/>
              <a:t>Nicht Müll in den Wald werfen.</a:t>
            </a:r>
          </a:p>
          <a:p>
            <a:r>
              <a:rPr lang="de-DE" dirty="0" smtClean="0"/>
              <a:t>Sie nicht, die Blumen zu reißen.</a:t>
            </a:r>
          </a:p>
          <a:p>
            <a:r>
              <a:rPr lang="de-DE" dirty="0" smtClean="0"/>
              <a:t>Nicht brechen Zweige von Bäumen und Sträuchern.</a:t>
            </a:r>
          </a:p>
          <a:p>
            <a:r>
              <a:rPr lang="de-DE" dirty="0" smtClean="0"/>
              <a:t>Füttern Sie die Vögel.</a:t>
            </a:r>
          </a:p>
          <a:p>
            <a:r>
              <a:rPr lang="de-DE" dirty="0" smtClean="0"/>
              <a:t>Verwenden Sie Wasser vorsichtig.</a:t>
            </a:r>
          </a:p>
          <a:p>
            <a:r>
              <a:rPr lang="de-DE" dirty="0" smtClean="0"/>
              <a:t>Pflanzt Bäume und Blumen.</a:t>
            </a:r>
            <a:endParaRPr lang="ru-RU" dirty="0" smtClean="0"/>
          </a:p>
        </p:txBody>
      </p:sp>
      <p:sp>
        <p:nvSpPr>
          <p:cNvPr id="48130" name="Rectangle 2"/>
          <p:cNvSpPr>
            <a:spLocks noGrp="1" noChangeArrowheads="1"/>
          </p:cNvSpPr>
          <p:nvPr>
            <p:ph type="title"/>
          </p:nvPr>
        </p:nvSpPr>
        <p:spPr/>
        <p:txBody>
          <a:bodyPr rtlCol="0">
            <a:normAutofit fontScale="90000"/>
          </a:bodyPr>
          <a:lstStyle/>
          <a:p>
            <a:pPr>
              <a:defRPr/>
            </a:pPr>
            <a:r>
              <a:rPr lang="de-DE" dirty="0" smtClean="0">
                <a:effectLst>
                  <a:outerShdw blurRad="38100" dist="38100" dir="2700000" algn="tl">
                    <a:srgbClr val="000000"/>
                  </a:outerShdw>
                </a:effectLst>
              </a:rPr>
              <a:t>Was können Sie für die Erhaltung tun?</a:t>
            </a:r>
            <a:endParaRPr lang="ru-RU" dirty="0">
              <a:effectLst>
                <a:outerShdw blurRad="38100" dist="38100" dir="2700000" algn="tl">
                  <a:srgbClr val="000000"/>
                </a:outerShdw>
              </a:effectLst>
            </a:endParaRPr>
          </a:p>
        </p:txBody>
      </p:sp>
      <p:pic>
        <p:nvPicPr>
          <p:cNvPr id="48132" name="Picture 4" descr="j0281904"/>
          <p:cNvPicPr>
            <a:picLocks noChangeAspect="1" noChangeArrowheads="1"/>
          </p:cNvPicPr>
          <p:nvPr/>
        </p:nvPicPr>
        <p:blipFill>
          <a:blip r:embed="rId2" cstate="print"/>
          <a:srcRect/>
          <a:stretch>
            <a:fillRect/>
          </a:stretch>
        </p:blipFill>
        <p:spPr bwMode="auto">
          <a:xfrm>
            <a:off x="7164388" y="1484313"/>
            <a:ext cx="1511300" cy="1427162"/>
          </a:xfrm>
          <a:prstGeom prst="rect">
            <a:avLst/>
          </a:prstGeom>
          <a:noFill/>
          <a:ln w="9525">
            <a:noFill/>
            <a:miter lim="800000"/>
            <a:headEnd/>
            <a:tailEnd/>
          </a:ln>
        </p:spPr>
      </p:pic>
      <p:pic>
        <p:nvPicPr>
          <p:cNvPr id="22533" name="Picture 6" descr="RW_btn"/>
          <p:cNvPicPr>
            <a:picLocks noChangeAspect="1" noChangeArrowheads="1"/>
          </p:cNvPicPr>
          <p:nvPr/>
        </p:nvPicPr>
        <p:blipFill>
          <a:blip r:embed="rId3" cstate="print"/>
          <a:srcRect/>
          <a:stretch>
            <a:fillRect/>
          </a:stretch>
        </p:blipFill>
        <p:spPr bwMode="auto">
          <a:xfrm>
            <a:off x="4519613" y="3511550"/>
            <a:ext cx="104775" cy="133350"/>
          </a:xfrm>
          <a:prstGeom prst="rect">
            <a:avLst/>
          </a:prstGeom>
          <a:noFill/>
          <a:ln w="9525">
            <a:noFill/>
            <a:miter lim="800000"/>
            <a:headEnd/>
            <a:tailEnd/>
          </a:ln>
        </p:spPr>
      </p:pic>
      <p:pic>
        <p:nvPicPr>
          <p:cNvPr id="22534" name="Picture 8" descr="j0284916"/>
          <p:cNvPicPr>
            <a:picLocks noChangeAspect="1" noChangeArrowheads="1"/>
          </p:cNvPicPr>
          <p:nvPr/>
        </p:nvPicPr>
        <p:blipFill>
          <a:blip r:embed="rId4" cstate="print"/>
          <a:srcRect/>
          <a:stretch>
            <a:fillRect/>
          </a:stretch>
        </p:blipFill>
        <p:spPr bwMode="auto">
          <a:xfrm>
            <a:off x="6516688" y="4941888"/>
            <a:ext cx="2378075" cy="1571625"/>
          </a:xfrm>
          <a:prstGeom prst="rect">
            <a:avLst/>
          </a:prstGeom>
          <a:noFill/>
          <a:ln w="9525">
            <a:noFill/>
            <a:miter lim="800000"/>
            <a:headEnd/>
            <a:tailEnd/>
          </a:ln>
        </p:spPr>
      </p:pic>
      <p:pic>
        <p:nvPicPr>
          <p:cNvPr id="22535" name="Picture 9" descr="j0216724"/>
          <p:cNvPicPr>
            <a:picLocks noChangeAspect="1" noChangeArrowheads="1"/>
          </p:cNvPicPr>
          <p:nvPr/>
        </p:nvPicPr>
        <p:blipFill>
          <a:blip r:embed="rId5" cstate="print"/>
          <a:srcRect/>
          <a:stretch>
            <a:fillRect/>
          </a:stretch>
        </p:blipFill>
        <p:spPr bwMode="auto">
          <a:xfrm>
            <a:off x="7524328" y="3068960"/>
            <a:ext cx="1450975" cy="1824038"/>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132"/>
                                        </p:tgtEl>
                                        <p:attrNameLst>
                                          <p:attrName>style.visibility</p:attrName>
                                        </p:attrNameLst>
                                      </p:cBhvr>
                                      <p:to>
                                        <p:strVal val="visible"/>
                                      </p:to>
                                    </p:set>
                                    <p:animEffect transition="in" filter="fade">
                                      <p:cBhvr>
                                        <p:cTn id="7" dur="2000"/>
                                        <p:tgtEl>
                                          <p:spTgt spid="481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5"/>
                                        </p:tgtEl>
                                        <p:attrNameLst>
                                          <p:attrName>style.visibility</p:attrName>
                                        </p:attrNameLst>
                                      </p:cBhvr>
                                      <p:to>
                                        <p:strVal val="visible"/>
                                      </p:to>
                                    </p:set>
                                    <p:animEffect transition="in" filter="fade">
                                      <p:cBhvr>
                                        <p:cTn id="12" dur="2000"/>
                                        <p:tgtEl>
                                          <p:spTgt spid="225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534"/>
                                        </p:tgtEl>
                                        <p:attrNameLst>
                                          <p:attrName>style.visibility</p:attrName>
                                        </p:attrNameLst>
                                      </p:cBhvr>
                                      <p:to>
                                        <p:strVal val="visible"/>
                                      </p:to>
                                    </p:set>
                                    <p:animEffect transition="in" filter="fade">
                                      <p:cBhvr>
                                        <p:cTn id="17" dur="2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4" descr="тн 25"/>
          <p:cNvPicPr>
            <a:picLocks noChangeAspect="1" noChangeArrowheads="1"/>
          </p:cNvPicPr>
          <p:nvPr/>
        </p:nvPicPr>
        <p:blipFill>
          <a:blip r:embed="rId2" cstate="print"/>
          <a:srcRect/>
          <a:stretch>
            <a:fillRect/>
          </a:stretch>
        </p:blipFill>
        <p:spPr bwMode="auto">
          <a:xfrm>
            <a:off x="179512" y="620688"/>
            <a:ext cx="8569325" cy="5289550"/>
          </a:xfrm>
          <a:prstGeom prst="rect">
            <a:avLst/>
          </a:prstGeom>
          <a:noFill/>
          <a:ln w="9525">
            <a:noFill/>
            <a:miter lim="800000"/>
            <a:headEnd/>
            <a:tailEnd/>
          </a:ln>
        </p:spPr>
      </p:pic>
      <p:sp>
        <p:nvSpPr>
          <p:cNvPr id="3" name="TextBox 2"/>
          <p:cNvSpPr txBox="1"/>
          <p:nvPr/>
        </p:nvSpPr>
        <p:spPr>
          <a:xfrm>
            <a:off x="539552" y="4005064"/>
            <a:ext cx="7848872" cy="2062103"/>
          </a:xfrm>
          <a:prstGeom prst="rect">
            <a:avLst/>
          </a:prstGeom>
          <a:solidFill>
            <a:schemeClr val="bg1"/>
          </a:solidFill>
        </p:spPr>
        <p:txBody>
          <a:bodyPr wrap="square" rtlCol="0">
            <a:spAutoFit/>
          </a:bodyPr>
          <a:lstStyle/>
          <a:p>
            <a:r>
              <a:rPr lang="de-DE" sz="3200" dirty="0" smtClean="0"/>
              <a:t>Viele Länder haben Naturschutzgebiete eingerichtet, in dem die Tiere unter natürlichen Bedingungen leben, ohne Gefahr. Die Leute kommen, sie zu sehen</a:t>
            </a:r>
            <a:endParaRPr lang="ru-RU" sz="3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p:txBody>
          <a:bodyPr>
            <a:normAutofit lnSpcReduction="10000"/>
          </a:bodyPr>
          <a:lstStyle/>
          <a:p>
            <a:pPr>
              <a:buNone/>
            </a:pPr>
            <a:r>
              <a:rPr lang="de-DE" dirty="0" smtClean="0"/>
              <a:t>Und regen und Schneefall,</a:t>
            </a:r>
          </a:p>
          <a:p>
            <a:pPr>
              <a:buNone/>
            </a:pPr>
            <a:r>
              <a:rPr lang="de-DE" dirty="0" smtClean="0"/>
              <a:t>Fluss, Wald,</a:t>
            </a:r>
          </a:p>
          <a:p>
            <a:pPr>
              <a:buNone/>
            </a:pPr>
            <a:r>
              <a:rPr lang="de-DE" dirty="0" smtClean="0"/>
              <a:t>Paul, Garten</a:t>
            </a:r>
          </a:p>
          <a:p>
            <a:pPr>
              <a:buNone/>
            </a:pPr>
            <a:r>
              <a:rPr lang="de-DE" dirty="0" smtClean="0"/>
              <a:t>und hoch</a:t>
            </a:r>
          </a:p>
          <a:p>
            <a:pPr>
              <a:buNone/>
            </a:pPr>
            <a:r>
              <a:rPr lang="de-DE" dirty="0" smtClean="0"/>
              <a:t>blau </a:t>
            </a:r>
            <a:r>
              <a:rPr lang="de-DE" dirty="0" err="1" smtClean="0"/>
              <a:t>blau</a:t>
            </a:r>
            <a:endParaRPr lang="de-DE" dirty="0" smtClean="0"/>
          </a:p>
          <a:p>
            <a:pPr>
              <a:buNone/>
            </a:pPr>
            <a:r>
              <a:rPr lang="de-DE" dirty="0" smtClean="0"/>
              <a:t>unendlich</a:t>
            </a:r>
          </a:p>
          <a:p>
            <a:pPr>
              <a:buNone/>
            </a:pPr>
            <a:r>
              <a:rPr lang="de-DE" dirty="0" smtClean="0"/>
              <a:t>Himmel!</a:t>
            </a:r>
          </a:p>
          <a:p>
            <a:pPr>
              <a:buNone/>
            </a:pPr>
            <a:r>
              <a:rPr lang="ru-RU" dirty="0" smtClean="0"/>
              <a:t>                </a:t>
            </a:r>
            <a:r>
              <a:rPr lang="de-DE" dirty="0" err="1" smtClean="0"/>
              <a:t>O.Driz</a:t>
            </a:r>
            <a:r>
              <a:rPr lang="de-DE" dirty="0" smtClean="0"/>
              <a:t>. </a:t>
            </a:r>
            <a:r>
              <a:rPr lang="ru-RU" dirty="0" smtClean="0"/>
              <a:t>			</a:t>
            </a:r>
          </a:p>
        </p:txBody>
      </p:sp>
      <p:sp>
        <p:nvSpPr>
          <p:cNvPr id="54274" name="Rectangle 2"/>
          <p:cNvSpPr>
            <a:spLocks noGrp="1" noChangeArrowheads="1"/>
          </p:cNvSpPr>
          <p:nvPr>
            <p:ph type="title"/>
          </p:nvPr>
        </p:nvSpPr>
        <p:spPr/>
        <p:txBody>
          <a:bodyPr rtlCol="0">
            <a:normAutofit/>
          </a:bodyPr>
          <a:lstStyle/>
          <a:p>
            <a:pPr>
              <a:defRPr/>
            </a:pPr>
            <a:r>
              <a:rPr lang="en-US" sz="4000" dirty="0" smtClean="0"/>
              <a:t>Dieses </a:t>
            </a:r>
            <a:r>
              <a:rPr lang="en-US" sz="4000" dirty="0" err="1" smtClean="0"/>
              <a:t>Glück</a:t>
            </a:r>
            <a:r>
              <a:rPr lang="en-US" sz="4000" dirty="0" smtClean="0"/>
              <a:t>, </a:t>
            </a:r>
            <a:r>
              <a:rPr lang="en-US" sz="4000" dirty="0" err="1" smtClean="0"/>
              <a:t>Freude</a:t>
            </a:r>
            <a:r>
              <a:rPr lang="en-US" sz="4000" dirty="0" smtClean="0"/>
              <a:t> </a:t>
            </a:r>
            <a:r>
              <a:rPr lang="en-US" sz="4000" dirty="0" err="1" smtClean="0"/>
              <a:t>fragt</a:t>
            </a:r>
            <a:r>
              <a:rPr lang="en-US" sz="4000" dirty="0" smtClean="0"/>
              <a:t>:</a:t>
            </a:r>
            <a:endParaRPr lang="ru-RU" sz="4000" dirty="0"/>
          </a:p>
        </p:txBody>
      </p:sp>
      <p:pic>
        <p:nvPicPr>
          <p:cNvPr id="4" name="Picture 2" descr="C:\Documents and Settings\Admin\Рабочий стол\Природа и человек\514678484.jpg"/>
          <p:cNvPicPr>
            <a:picLocks noChangeAspect="1" noChangeArrowheads="1"/>
          </p:cNvPicPr>
          <p:nvPr/>
        </p:nvPicPr>
        <p:blipFill>
          <a:blip r:embed="rId2" cstate="print"/>
          <a:srcRect/>
          <a:stretch>
            <a:fillRect/>
          </a:stretch>
        </p:blipFill>
        <p:spPr bwMode="auto">
          <a:xfrm>
            <a:off x="4067943" y="2060848"/>
            <a:ext cx="4992555" cy="3744416"/>
          </a:xfrm>
          <a:prstGeom prst="rect">
            <a:avLst/>
          </a:prstGeom>
          <a:noFill/>
          <a:effectLst>
            <a:softEdge rad="1270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idx="1"/>
          </p:nvPr>
        </p:nvSpPr>
        <p:spPr>
          <a:xfrm>
            <a:off x="971600" y="1916832"/>
            <a:ext cx="7408863" cy="717550"/>
          </a:xfrm>
        </p:spPr>
        <p:txBody>
          <a:bodyPr>
            <a:normAutofit fontScale="77500" lnSpcReduction="20000"/>
          </a:bodyPr>
          <a:lstStyle/>
          <a:p>
            <a:pPr>
              <a:buNone/>
            </a:pPr>
            <a:r>
              <a:rPr lang="de-DE" dirty="0" smtClean="0"/>
              <a:t>Um die Natur zu schützen, bedeutet dies, ihre Heimat zu schützen!</a:t>
            </a:r>
            <a:endParaRPr lang="ru-RU" dirty="0" smtClean="0"/>
          </a:p>
        </p:txBody>
      </p:sp>
      <p:sp>
        <p:nvSpPr>
          <p:cNvPr id="27651" name="Rectangle 2"/>
          <p:cNvSpPr>
            <a:spLocks noGrp="1" noChangeArrowheads="1"/>
          </p:cNvSpPr>
          <p:nvPr>
            <p:ph type="title"/>
          </p:nvPr>
        </p:nvSpPr>
        <p:spPr>
          <a:xfrm>
            <a:off x="468313" y="404813"/>
            <a:ext cx="8229600" cy="1252537"/>
          </a:xfrm>
        </p:spPr>
        <p:txBody>
          <a:bodyPr/>
          <a:lstStyle/>
          <a:p>
            <a:r>
              <a:rPr lang="en-US" dirty="0" err="1" smtClean="0"/>
              <a:t>Schützen</a:t>
            </a:r>
            <a:r>
              <a:rPr lang="en-US" dirty="0" smtClean="0"/>
              <a:t> </a:t>
            </a:r>
            <a:r>
              <a:rPr lang="en-US" dirty="0" err="1" smtClean="0"/>
              <a:t>Sie</a:t>
            </a:r>
            <a:r>
              <a:rPr lang="en-US" dirty="0" smtClean="0"/>
              <a:t> die </a:t>
            </a:r>
            <a:r>
              <a:rPr lang="en-US" dirty="0" err="1" smtClean="0"/>
              <a:t>Umwelt</a:t>
            </a:r>
            <a:r>
              <a:rPr lang="en-US" dirty="0" smtClean="0"/>
              <a:t>!</a:t>
            </a:r>
            <a:endParaRPr lang="ru-RU" dirty="0" smtClean="0"/>
          </a:p>
        </p:txBody>
      </p:sp>
      <p:pic>
        <p:nvPicPr>
          <p:cNvPr id="27652" name="Picture 2" descr="C:\Documents and Settings\Admin\Рабочий стол\Природа и человек\0_3517_dbccb137_XL.jpeg"/>
          <p:cNvPicPr>
            <a:picLocks noChangeAspect="1" noChangeArrowheads="1"/>
          </p:cNvPicPr>
          <p:nvPr/>
        </p:nvPicPr>
        <p:blipFill>
          <a:blip r:embed="rId2" cstate="print"/>
          <a:srcRect/>
          <a:stretch>
            <a:fillRect/>
          </a:stretch>
        </p:blipFill>
        <p:spPr bwMode="auto">
          <a:xfrm>
            <a:off x="2267744" y="2852936"/>
            <a:ext cx="4608611" cy="3398061"/>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fade">
                                      <p:cBhvr>
                                        <p:cTn id="7" dur="20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Рисунок 1"/>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Rectangle 3"/>
          <p:cNvSpPr>
            <a:spLocks noGrp="1" noChangeArrowheads="1"/>
          </p:cNvSpPr>
          <p:nvPr>
            <p:ph idx="1"/>
          </p:nvPr>
        </p:nvSpPr>
        <p:spPr>
          <a:xfrm>
            <a:off x="468313" y="3933825"/>
            <a:ext cx="7408862" cy="2336800"/>
          </a:xfrm>
        </p:spPr>
        <p:txBody>
          <a:bodyPr/>
          <a:lstStyle/>
          <a:p>
            <a:r>
              <a:rPr lang="de-DE" sz="4000" dirty="0" smtClean="0"/>
              <a:t>Die </a:t>
            </a:r>
            <a:r>
              <a:rPr lang="de-DE" sz="4000" dirty="0" smtClean="0"/>
              <a:t>Natur ist unser gemeinsames Haus</a:t>
            </a:r>
            <a:r>
              <a:rPr lang="de-DE" sz="4000" dirty="0" smtClean="0"/>
              <a:t>.</a:t>
            </a:r>
            <a:endParaRPr lang="ru-RU" sz="4000" dirty="0" smtClean="0"/>
          </a:p>
          <a:p>
            <a:r>
              <a:rPr lang="en-US" sz="4000" dirty="0" err="1" smtClean="0"/>
              <a:t>Natur</a:t>
            </a:r>
            <a:r>
              <a:rPr lang="en-US" sz="4000" dirty="0" smtClean="0"/>
              <a:t> in </a:t>
            </a:r>
            <a:r>
              <a:rPr lang="en-US" sz="4000" dirty="0" err="1" smtClean="0"/>
              <a:t>Gefahr</a:t>
            </a:r>
            <a:r>
              <a:rPr lang="en-US" sz="4000" dirty="0" smtClean="0"/>
              <a:t>.</a:t>
            </a:r>
            <a:endParaRPr lang="ru-RU" sz="4000" dirty="0" smtClean="0"/>
          </a:p>
        </p:txBody>
      </p:sp>
      <p:sp>
        <p:nvSpPr>
          <p:cNvPr id="9220" name="Rectangle 2"/>
          <p:cNvSpPr>
            <a:spLocks noGrp="1" noChangeArrowheads="1"/>
          </p:cNvSpPr>
          <p:nvPr>
            <p:ph type="title"/>
          </p:nvPr>
        </p:nvSpPr>
        <p:spPr/>
        <p:txBody>
          <a:bodyPr/>
          <a:lstStyle/>
          <a:p>
            <a:r>
              <a:rPr lang="de-DE" sz="4000" b="1" dirty="0" smtClean="0">
                <a:solidFill>
                  <a:srgbClr val="FF0000"/>
                </a:solidFill>
              </a:rPr>
              <a:t>Warum die Natur zu schützen?</a:t>
            </a:r>
            <a:endParaRPr lang="ru-RU" sz="4000" b="1" dirty="0" smtClean="0">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idx="1"/>
          </p:nvPr>
        </p:nvSpPr>
        <p:spPr/>
        <p:txBody>
          <a:bodyPr/>
          <a:lstStyle/>
          <a:p>
            <a:r>
              <a:rPr lang="de-DE" dirty="0" smtClean="0"/>
              <a:t>Air.</a:t>
            </a:r>
          </a:p>
          <a:p>
            <a:r>
              <a:rPr lang="de-DE" dirty="0" smtClean="0"/>
              <a:t>Wasser.</a:t>
            </a:r>
          </a:p>
          <a:p>
            <a:r>
              <a:rPr lang="de-DE" dirty="0" smtClean="0"/>
              <a:t>Essen.</a:t>
            </a:r>
          </a:p>
          <a:p>
            <a:r>
              <a:rPr lang="de-DE" dirty="0" smtClean="0"/>
              <a:t>Kleidung.</a:t>
            </a:r>
          </a:p>
          <a:p>
            <a:r>
              <a:rPr lang="de-DE" dirty="0" smtClean="0"/>
              <a:t>Residenz.</a:t>
            </a:r>
          </a:p>
          <a:p>
            <a:r>
              <a:rPr lang="de-DE" dirty="0" smtClean="0"/>
              <a:t>Rest.</a:t>
            </a:r>
            <a:endParaRPr lang="ru-RU" dirty="0" smtClean="0"/>
          </a:p>
          <a:p>
            <a:pPr eaLnBrk="1" hangingPunct="1"/>
            <a:endParaRPr lang="ru-RU" dirty="0" smtClean="0"/>
          </a:p>
        </p:txBody>
      </p:sp>
      <p:sp>
        <p:nvSpPr>
          <p:cNvPr id="17410" name="Rectangle 2"/>
          <p:cNvSpPr>
            <a:spLocks noGrp="1" noChangeArrowheads="1"/>
          </p:cNvSpPr>
          <p:nvPr>
            <p:ph type="title"/>
          </p:nvPr>
        </p:nvSpPr>
        <p:spPr/>
        <p:txBody>
          <a:bodyPr rtlCol="0">
            <a:normAutofit fontScale="90000"/>
          </a:bodyPr>
          <a:lstStyle/>
          <a:p>
            <a:pPr>
              <a:defRPr/>
            </a:pPr>
            <a:r>
              <a:rPr lang="de-DE" dirty="0" smtClean="0">
                <a:effectLst>
                  <a:outerShdw blurRad="38100" dist="38100" dir="2700000" algn="tl">
                    <a:srgbClr val="000000"/>
                  </a:outerShdw>
                </a:effectLst>
              </a:rPr>
              <a:t>Wie sieht die Natur des Menschen?</a:t>
            </a:r>
            <a:endParaRPr lang="ru-RU" dirty="0">
              <a:effectLst>
                <a:outerShdw blurRad="38100" dist="38100" dir="2700000" algn="tl">
                  <a:srgbClr val="000000"/>
                </a:outerShdw>
              </a:effectLst>
            </a:endParaRPr>
          </a:p>
        </p:txBody>
      </p:sp>
      <p:pic>
        <p:nvPicPr>
          <p:cNvPr id="17412" name="Picture 4" descr="Beach"/>
          <p:cNvPicPr>
            <a:picLocks noChangeAspect="1" noChangeArrowheads="1"/>
          </p:cNvPicPr>
          <p:nvPr/>
        </p:nvPicPr>
        <p:blipFill>
          <a:blip r:embed="rId2" cstate="print"/>
          <a:srcRect/>
          <a:stretch>
            <a:fillRect/>
          </a:stretch>
        </p:blipFill>
        <p:spPr bwMode="auto">
          <a:xfrm>
            <a:off x="5940425" y="4076700"/>
            <a:ext cx="3097213" cy="2063750"/>
          </a:xfrm>
          <a:prstGeom prst="rect">
            <a:avLst/>
          </a:prstGeom>
          <a:noFill/>
          <a:ln w="9525">
            <a:noFill/>
            <a:miter lim="800000"/>
            <a:headEnd/>
            <a:tailEnd/>
          </a:ln>
        </p:spPr>
      </p:pic>
      <p:pic>
        <p:nvPicPr>
          <p:cNvPr id="10245" name="Picture 8" descr="j0292152"/>
          <p:cNvPicPr>
            <a:picLocks noChangeAspect="1" noChangeArrowheads="1"/>
          </p:cNvPicPr>
          <p:nvPr/>
        </p:nvPicPr>
        <p:blipFill>
          <a:blip r:embed="rId3" cstate="print"/>
          <a:srcRect/>
          <a:stretch>
            <a:fillRect/>
          </a:stretch>
        </p:blipFill>
        <p:spPr bwMode="auto">
          <a:xfrm>
            <a:off x="6804248" y="1556792"/>
            <a:ext cx="1841500" cy="2185987"/>
          </a:xfrm>
          <a:prstGeom prst="rect">
            <a:avLst/>
          </a:prstGeom>
          <a:noFill/>
          <a:ln w="9525">
            <a:noFill/>
            <a:miter lim="800000"/>
            <a:headEnd/>
            <a:tailEnd/>
          </a:ln>
        </p:spPr>
      </p:pic>
      <p:pic>
        <p:nvPicPr>
          <p:cNvPr id="10246" name="Picture 11" descr="j0090386"/>
          <p:cNvPicPr>
            <a:picLocks noChangeAspect="1" noChangeArrowheads="1"/>
          </p:cNvPicPr>
          <p:nvPr/>
        </p:nvPicPr>
        <p:blipFill>
          <a:blip r:embed="rId4" cstate="print"/>
          <a:srcRect/>
          <a:stretch>
            <a:fillRect/>
          </a:stretch>
        </p:blipFill>
        <p:spPr bwMode="auto">
          <a:xfrm>
            <a:off x="3059113" y="4149725"/>
            <a:ext cx="2698750" cy="2309813"/>
          </a:xfrm>
          <a:prstGeom prst="rect">
            <a:avLst/>
          </a:prstGeom>
          <a:noFill/>
          <a:ln w="9525">
            <a:noFill/>
            <a:miter lim="800000"/>
            <a:headEnd/>
            <a:tailEnd/>
          </a:ln>
        </p:spPr>
      </p:pic>
      <p:pic>
        <p:nvPicPr>
          <p:cNvPr id="8" name="Picture 16" descr="тн 59"/>
          <p:cNvPicPr>
            <a:picLocks noChangeAspect="1" noChangeArrowheads="1"/>
          </p:cNvPicPr>
          <p:nvPr/>
        </p:nvPicPr>
        <p:blipFill>
          <a:blip r:embed="rId5" cstate="print"/>
          <a:srcRect/>
          <a:stretch>
            <a:fillRect/>
          </a:stretch>
        </p:blipFill>
        <p:spPr bwMode="auto">
          <a:xfrm>
            <a:off x="3070225" y="1773238"/>
            <a:ext cx="3249613" cy="2087562"/>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5"/>
                                        </p:tgtEl>
                                        <p:attrNameLst>
                                          <p:attrName>style.visibility</p:attrName>
                                        </p:attrNameLst>
                                      </p:cBhvr>
                                      <p:to>
                                        <p:strVal val="visible"/>
                                      </p:to>
                                    </p:set>
                                    <p:animEffect transition="in" filter="fade">
                                      <p:cBhvr>
                                        <p:cTn id="12" dur="2000"/>
                                        <p:tgtEl>
                                          <p:spTgt spid="102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6"/>
                                        </p:tgtEl>
                                        <p:attrNameLst>
                                          <p:attrName>style.visibility</p:attrName>
                                        </p:attrNameLst>
                                      </p:cBhvr>
                                      <p:to>
                                        <p:strVal val="visible"/>
                                      </p:to>
                                    </p:set>
                                    <p:animEffect transition="in" filter="fade">
                                      <p:cBhvr>
                                        <p:cTn id="17" dur="2000"/>
                                        <p:tgtEl>
                                          <p:spTgt spid="102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fade">
                                      <p:cBhvr>
                                        <p:cTn id="22" dur="2000"/>
                                        <p:tgtEl>
                                          <p:spTgt spid="17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тн 24"/>
          <p:cNvPicPr>
            <a:picLocks noChangeAspect="1" noChangeArrowheads="1"/>
          </p:cNvPicPr>
          <p:nvPr/>
        </p:nvPicPr>
        <p:blipFill>
          <a:blip r:embed="rId2" cstate="print"/>
          <a:srcRect/>
          <a:stretch>
            <a:fillRect/>
          </a:stretch>
        </p:blipFill>
        <p:spPr bwMode="auto">
          <a:xfrm>
            <a:off x="684213" y="549275"/>
            <a:ext cx="7775575" cy="5759450"/>
          </a:xfrm>
          <a:prstGeom prst="rect">
            <a:avLst/>
          </a:prstGeom>
          <a:noFill/>
          <a:ln w="9525">
            <a:noFill/>
            <a:miter lim="800000"/>
            <a:headEnd/>
            <a:tailEnd/>
          </a:ln>
        </p:spPr>
      </p:pic>
      <p:sp>
        <p:nvSpPr>
          <p:cNvPr id="3" name="TextBox 2"/>
          <p:cNvSpPr txBox="1"/>
          <p:nvPr/>
        </p:nvSpPr>
        <p:spPr>
          <a:xfrm>
            <a:off x="899592" y="4293096"/>
            <a:ext cx="7488832" cy="2062103"/>
          </a:xfrm>
          <a:prstGeom prst="rect">
            <a:avLst/>
          </a:prstGeom>
          <a:solidFill>
            <a:schemeClr val="bg1"/>
          </a:solidFill>
        </p:spPr>
        <p:txBody>
          <a:bodyPr wrap="square" rtlCol="0">
            <a:spAutoFit/>
          </a:bodyPr>
          <a:lstStyle/>
          <a:p>
            <a:r>
              <a:rPr lang="de-DE" sz="3200" dirty="0" smtClean="0"/>
              <a:t>Die Abgase von Industrieanlagen und Fahrzeuge verschmutzen die Luft.</a:t>
            </a:r>
          </a:p>
          <a:p>
            <a:r>
              <a:rPr lang="de-DE" sz="3200" dirty="0" smtClean="0"/>
              <a:t>Wegen ihnen wird es schwierig zu atmen, sterbende Pflanzen und Bäumen.</a:t>
            </a:r>
            <a:endParaRPr lang="ru-RU"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Rot="1" noChangeArrowheads="1"/>
          </p:cNvSpPr>
          <p:nvPr>
            <p:ph idx="1"/>
          </p:nvPr>
        </p:nvSpPr>
        <p:spPr>
          <a:xfrm>
            <a:off x="900113" y="1341438"/>
            <a:ext cx="7408862" cy="1689100"/>
          </a:xfrm>
        </p:spPr>
        <p:txBody>
          <a:bodyPr>
            <a:normAutofit fontScale="85000" lnSpcReduction="20000"/>
          </a:bodyPr>
          <a:lstStyle/>
          <a:p>
            <a:r>
              <a:rPr lang="de-DE" dirty="0" smtClean="0"/>
              <a:t>Reinigungsanlagen Emissionen (Filter).</a:t>
            </a:r>
          </a:p>
          <a:p>
            <a:r>
              <a:rPr lang="de-DE" dirty="0" smtClean="0"/>
              <a:t>Verwenden Sie die neuen Energieformen (Wind, Sonne).</a:t>
            </a:r>
          </a:p>
          <a:p>
            <a:r>
              <a:rPr lang="de-DE" dirty="0" smtClean="0"/>
              <a:t>Pflanzen von Bäumen und Sträuchern.</a:t>
            </a:r>
            <a:endParaRPr lang="ru-RU" dirty="0" smtClean="0"/>
          </a:p>
        </p:txBody>
      </p:sp>
      <p:sp>
        <p:nvSpPr>
          <p:cNvPr id="12291" name="Rectangle 2"/>
          <p:cNvSpPr>
            <a:spLocks noGrp="1" noRot="1" noChangeArrowheads="1"/>
          </p:cNvSpPr>
          <p:nvPr>
            <p:ph type="title"/>
          </p:nvPr>
        </p:nvSpPr>
        <p:spPr/>
        <p:txBody>
          <a:bodyPr/>
          <a:lstStyle/>
          <a:p>
            <a:r>
              <a:rPr lang="de-DE" dirty="0" smtClean="0"/>
              <a:t>Wie die Luft zu schützen?</a:t>
            </a:r>
            <a:endParaRPr lang="ru-RU" dirty="0" smtClean="0"/>
          </a:p>
        </p:txBody>
      </p:sp>
      <p:pic>
        <p:nvPicPr>
          <p:cNvPr id="12292" name="Picture 4" descr="j0285360"/>
          <p:cNvPicPr>
            <a:picLocks noChangeAspect="1" noChangeArrowheads="1"/>
          </p:cNvPicPr>
          <p:nvPr/>
        </p:nvPicPr>
        <p:blipFill>
          <a:blip r:embed="rId2" cstate="print"/>
          <a:srcRect/>
          <a:stretch>
            <a:fillRect/>
          </a:stretch>
        </p:blipFill>
        <p:spPr bwMode="auto">
          <a:xfrm>
            <a:off x="6516688" y="3933825"/>
            <a:ext cx="2233612" cy="275272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6155710" y="2852936"/>
            <a:ext cx="2760816" cy="4005063"/>
          </a:xfrm>
          <a:prstGeom prst="rect">
            <a:avLst/>
          </a:prstGeom>
          <a:ln>
            <a:noFill/>
          </a:ln>
          <a:effectLst>
            <a:softEdge rad="112500"/>
          </a:effectLst>
        </p:spPr>
      </p:pic>
      <p:pic>
        <p:nvPicPr>
          <p:cNvPr id="6" name="Picture 3" descr="C:\Documents and Settings\Admin\Рабочий стол\Природа и человек\1285064.jpg"/>
          <p:cNvPicPr>
            <a:picLocks noChangeAspect="1" noChangeArrowheads="1"/>
          </p:cNvPicPr>
          <p:nvPr/>
        </p:nvPicPr>
        <p:blipFill>
          <a:blip r:embed="rId4" cstate="print"/>
          <a:srcRect/>
          <a:stretch>
            <a:fillRect/>
          </a:stretch>
        </p:blipFill>
        <p:spPr bwMode="auto">
          <a:xfrm>
            <a:off x="539552" y="3429000"/>
            <a:ext cx="4857784" cy="314213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тн 23"/>
          <p:cNvPicPr>
            <a:picLocks noChangeAspect="1" noChangeArrowheads="1"/>
          </p:cNvPicPr>
          <p:nvPr/>
        </p:nvPicPr>
        <p:blipFill>
          <a:blip r:embed="rId2" cstate="print"/>
          <a:srcRect/>
          <a:stretch>
            <a:fillRect/>
          </a:stretch>
        </p:blipFill>
        <p:spPr bwMode="auto">
          <a:xfrm>
            <a:off x="971550" y="476250"/>
            <a:ext cx="7272338" cy="5905500"/>
          </a:xfrm>
          <a:prstGeom prst="rect">
            <a:avLst/>
          </a:prstGeom>
          <a:noFill/>
          <a:ln w="9525">
            <a:noFill/>
            <a:miter lim="800000"/>
            <a:headEnd/>
            <a:tailEnd/>
          </a:ln>
        </p:spPr>
      </p:pic>
      <p:sp>
        <p:nvSpPr>
          <p:cNvPr id="3" name="TextBox 2"/>
          <p:cNvSpPr txBox="1"/>
          <p:nvPr/>
        </p:nvSpPr>
        <p:spPr>
          <a:xfrm>
            <a:off x="1187624" y="4149080"/>
            <a:ext cx="7056784" cy="2308324"/>
          </a:xfrm>
          <a:prstGeom prst="rect">
            <a:avLst/>
          </a:prstGeom>
          <a:solidFill>
            <a:schemeClr val="bg1"/>
          </a:solidFill>
        </p:spPr>
        <p:txBody>
          <a:bodyPr wrap="square" rtlCol="0">
            <a:spAutoFit/>
          </a:bodyPr>
          <a:lstStyle/>
          <a:p>
            <a:r>
              <a:rPr lang="de-DE" sz="3600" dirty="0" smtClean="0"/>
              <a:t>Wenn Menschen gefährliche Abfälle abladen, wie, sagen wir, Öl, Flüsse, Seen und Meere, zerstören sie die Pflanzen, Vögel und andere Tiere.</a:t>
            </a:r>
            <a:endParaRPr lang="ru-RU"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1" name="Rectangle 3"/>
          <p:cNvSpPr>
            <a:spLocks noGrp="1" noChangeArrowheads="1"/>
          </p:cNvSpPr>
          <p:nvPr>
            <p:ph idx="1"/>
          </p:nvPr>
        </p:nvSpPr>
        <p:spPr>
          <a:xfrm>
            <a:off x="827088" y="1557338"/>
            <a:ext cx="7408862" cy="1617662"/>
          </a:xfrm>
        </p:spPr>
        <p:txBody>
          <a:bodyPr/>
          <a:lstStyle/>
          <a:p>
            <a:r>
              <a:rPr lang="de-DE" sz="2800" dirty="0" smtClean="0"/>
              <a:t>Abfälle nicht in die Gewässer ableiten.</a:t>
            </a:r>
          </a:p>
          <a:p>
            <a:r>
              <a:rPr lang="de-DE" sz="2800" dirty="0" smtClean="0"/>
              <a:t>Nicht verseuchen Gewässer Abfälle.</a:t>
            </a:r>
          </a:p>
          <a:p>
            <a:r>
              <a:rPr lang="de-DE" sz="2800" dirty="0" smtClean="0"/>
              <a:t>Um Behandlungsanlagen in Fabriken bauen.</a:t>
            </a:r>
            <a:endParaRPr lang="ru-RU" sz="2800" dirty="0" smtClean="0"/>
          </a:p>
        </p:txBody>
      </p:sp>
      <p:sp>
        <p:nvSpPr>
          <p:cNvPr id="27650" name="Rectangle 2"/>
          <p:cNvSpPr>
            <a:spLocks noGrp="1" noChangeArrowheads="1"/>
          </p:cNvSpPr>
          <p:nvPr>
            <p:ph type="title"/>
          </p:nvPr>
        </p:nvSpPr>
        <p:spPr/>
        <p:txBody>
          <a:bodyPr/>
          <a:lstStyle/>
          <a:p>
            <a:r>
              <a:rPr lang="en-US" dirty="0" smtClean="0"/>
              <a:t>So </a:t>
            </a:r>
            <a:r>
              <a:rPr lang="en-US" dirty="0" err="1" smtClean="0"/>
              <a:t>schützen</a:t>
            </a:r>
            <a:r>
              <a:rPr lang="en-US" dirty="0" smtClean="0"/>
              <a:t> </a:t>
            </a:r>
            <a:r>
              <a:rPr lang="en-US" dirty="0" err="1" smtClean="0"/>
              <a:t>Wasser</a:t>
            </a:r>
            <a:r>
              <a:rPr lang="ru-RU" dirty="0" smtClean="0"/>
              <a:t>?</a:t>
            </a:r>
            <a:endParaRPr lang="ru-RU" dirty="0" smtClean="0"/>
          </a:p>
        </p:txBody>
      </p:sp>
      <p:pic>
        <p:nvPicPr>
          <p:cNvPr id="4" name="Picture 2" descr="C:\Documents and Settings\Admin\Рабочий стол\Природа и человек\0_a033_e591f310_XL.jpeg"/>
          <p:cNvPicPr>
            <a:picLocks noChangeAspect="1" noChangeArrowheads="1"/>
          </p:cNvPicPr>
          <p:nvPr/>
        </p:nvPicPr>
        <p:blipFill>
          <a:blip r:embed="rId2" cstate="print"/>
          <a:srcRect/>
          <a:stretch>
            <a:fillRect/>
          </a:stretch>
        </p:blipFill>
        <p:spPr bwMode="auto">
          <a:xfrm>
            <a:off x="2843808" y="3140968"/>
            <a:ext cx="3314700" cy="341788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descr="тн 21"/>
          <p:cNvPicPr>
            <a:picLocks noChangeAspect="1" noChangeArrowheads="1"/>
          </p:cNvPicPr>
          <p:nvPr/>
        </p:nvPicPr>
        <p:blipFill>
          <a:blip r:embed="rId2" cstate="print"/>
          <a:srcRect/>
          <a:stretch>
            <a:fillRect/>
          </a:stretch>
        </p:blipFill>
        <p:spPr bwMode="auto">
          <a:xfrm>
            <a:off x="611188" y="260350"/>
            <a:ext cx="7993062" cy="5976938"/>
          </a:xfrm>
          <a:prstGeom prst="rect">
            <a:avLst/>
          </a:prstGeom>
          <a:noFill/>
          <a:ln w="9525">
            <a:noFill/>
            <a:miter lim="800000"/>
            <a:headEnd/>
            <a:tailEnd/>
          </a:ln>
        </p:spPr>
      </p:pic>
      <p:sp>
        <p:nvSpPr>
          <p:cNvPr id="3" name="TextBox 2"/>
          <p:cNvSpPr txBox="1"/>
          <p:nvPr/>
        </p:nvSpPr>
        <p:spPr>
          <a:xfrm>
            <a:off x="755576" y="5445224"/>
            <a:ext cx="7848872" cy="830997"/>
          </a:xfrm>
          <a:prstGeom prst="rect">
            <a:avLst/>
          </a:prstGeom>
          <a:solidFill>
            <a:schemeClr val="bg1"/>
          </a:solidFill>
        </p:spPr>
        <p:txBody>
          <a:bodyPr wrap="square" rtlCol="0">
            <a:spAutoFit/>
          </a:bodyPr>
          <a:lstStyle/>
          <a:p>
            <a:r>
              <a:rPr lang="de-DE" sz="2400" dirty="0" smtClean="0"/>
              <a:t>Einige Leute fällen Bäume das wertvolle Holz zu verkaufen. Andere so freies Land für die Felder, um zu säen Getreide.</a:t>
            </a:r>
            <a:endParaRPr lang="ru-RU"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a:xfrm>
            <a:off x="684213" y="1341438"/>
            <a:ext cx="7408862" cy="1762125"/>
          </a:xfrm>
        </p:spPr>
        <p:txBody>
          <a:bodyPr>
            <a:normAutofit fontScale="92500" lnSpcReduction="20000"/>
          </a:bodyPr>
          <a:lstStyle/>
          <a:p>
            <a:r>
              <a:rPr lang="de-DE" dirty="0" smtClean="0"/>
              <a:t>Düngung des Bodens mit Humus.</a:t>
            </a:r>
          </a:p>
          <a:p>
            <a:r>
              <a:rPr lang="de-DE" dirty="0" smtClean="0"/>
              <a:t>Sie graben nicht in den Boden giftige Abfälle.</a:t>
            </a:r>
          </a:p>
          <a:p>
            <a:r>
              <a:rPr lang="de-DE" dirty="0" smtClean="0"/>
              <a:t>Nicht verbrennen Müll.</a:t>
            </a:r>
            <a:endParaRPr lang="ru-RU" dirty="0" smtClean="0"/>
          </a:p>
        </p:txBody>
      </p:sp>
      <p:sp>
        <p:nvSpPr>
          <p:cNvPr id="31746" name="Rectangle 2"/>
          <p:cNvSpPr>
            <a:spLocks noGrp="1" noChangeArrowheads="1"/>
          </p:cNvSpPr>
          <p:nvPr>
            <p:ph type="title"/>
          </p:nvPr>
        </p:nvSpPr>
        <p:spPr/>
        <p:txBody>
          <a:bodyPr rtlCol="0">
            <a:normAutofit/>
          </a:bodyPr>
          <a:lstStyle/>
          <a:p>
            <a:pPr>
              <a:defRPr/>
            </a:pPr>
            <a:r>
              <a:rPr lang="en-US" dirty="0" smtClean="0">
                <a:effectLst>
                  <a:outerShdw blurRad="38100" dist="38100" dir="2700000" algn="tl">
                    <a:srgbClr val="000000"/>
                  </a:outerShdw>
                </a:effectLst>
              </a:rPr>
              <a:t>So </a:t>
            </a:r>
            <a:r>
              <a:rPr lang="en-US" dirty="0" err="1" smtClean="0">
                <a:effectLst>
                  <a:outerShdw blurRad="38100" dist="38100" dir="2700000" algn="tl">
                    <a:srgbClr val="000000"/>
                  </a:outerShdw>
                </a:effectLst>
              </a:rPr>
              <a:t>schützen</a:t>
            </a:r>
            <a:r>
              <a:rPr lang="en-US" dirty="0" smtClean="0">
                <a:effectLst>
                  <a:outerShdw blurRad="38100" dist="38100" dir="2700000" algn="tl">
                    <a:srgbClr val="000000"/>
                  </a:outerShdw>
                </a:effectLst>
              </a:rPr>
              <a:t> </a:t>
            </a:r>
            <a:r>
              <a:rPr lang="en-US" dirty="0" err="1" smtClean="0">
                <a:effectLst>
                  <a:outerShdw blurRad="38100" dist="38100" dir="2700000" algn="tl">
                    <a:srgbClr val="000000"/>
                  </a:outerShdw>
                </a:effectLst>
              </a:rPr>
              <a:t>Boden</a:t>
            </a:r>
            <a:r>
              <a:rPr lang="ru-RU" dirty="0" smtClean="0">
                <a:effectLst>
                  <a:outerShdw blurRad="38100" dist="38100" dir="2700000" algn="tl">
                    <a:srgbClr val="000000"/>
                  </a:outerShdw>
                </a:effectLst>
              </a:rPr>
              <a:t>?</a:t>
            </a:r>
            <a:endParaRPr lang="ru-RU" dirty="0">
              <a:effectLst>
                <a:outerShdw blurRad="38100" dist="38100" dir="2700000" algn="tl">
                  <a:srgbClr val="000000"/>
                </a:outerShdw>
              </a:effectLst>
            </a:endParaRPr>
          </a:p>
        </p:txBody>
      </p:sp>
      <p:pic>
        <p:nvPicPr>
          <p:cNvPr id="16388" name="Picture 4" descr="j0149887"/>
          <p:cNvPicPr>
            <a:picLocks noChangeAspect="1" noChangeArrowheads="1"/>
          </p:cNvPicPr>
          <p:nvPr/>
        </p:nvPicPr>
        <p:blipFill>
          <a:blip r:embed="rId2" cstate="print"/>
          <a:srcRect/>
          <a:stretch>
            <a:fillRect/>
          </a:stretch>
        </p:blipFill>
        <p:spPr bwMode="auto">
          <a:xfrm>
            <a:off x="7380288" y="549275"/>
            <a:ext cx="1268412" cy="1016000"/>
          </a:xfrm>
          <a:prstGeom prst="rect">
            <a:avLst/>
          </a:prstGeom>
          <a:noFill/>
          <a:ln w="9525">
            <a:noFill/>
            <a:miter lim="800000"/>
            <a:headEnd/>
            <a:tailEnd/>
          </a:ln>
        </p:spPr>
      </p:pic>
      <p:pic>
        <p:nvPicPr>
          <p:cNvPr id="5" name="Picture 4" descr="C:\Documents and Settings\Admin\Рабочий стол\Природа и человек\1.jpg"/>
          <p:cNvPicPr>
            <a:picLocks noChangeAspect="1" noChangeArrowheads="1"/>
          </p:cNvPicPr>
          <p:nvPr/>
        </p:nvPicPr>
        <p:blipFill>
          <a:blip r:embed="rId3" cstate="print"/>
          <a:srcRect/>
          <a:stretch>
            <a:fillRect/>
          </a:stretch>
        </p:blipFill>
        <p:spPr bwMode="auto">
          <a:xfrm>
            <a:off x="251520" y="4005064"/>
            <a:ext cx="3643338" cy="2487500"/>
          </a:xfrm>
          <a:prstGeom prst="rect">
            <a:avLst/>
          </a:prstGeom>
          <a:solidFill>
            <a:srgbClr val="FFFFFF">
              <a:shade val="85000"/>
            </a:srgbClr>
          </a:solidFill>
          <a:ln>
            <a:noFill/>
          </a:ln>
          <a:effectLst>
            <a:reflection blurRad="12700" stA="38000" endPos="28000" dist="5000" dir="5400000" sy="-100000" algn="bl" rotWithShape="0"/>
          </a:effectLst>
        </p:spPr>
      </p:pic>
      <p:pic>
        <p:nvPicPr>
          <p:cNvPr id="16390" name="Picture 2" descr="C:\Documents and Settings\Admin\Рабочий стол\Природа и человек\0_a354_607a73a9_XL.jpeg"/>
          <p:cNvPicPr>
            <a:picLocks noChangeAspect="1" noChangeArrowheads="1"/>
          </p:cNvPicPr>
          <p:nvPr/>
        </p:nvPicPr>
        <p:blipFill>
          <a:blip r:embed="rId4" cstate="print"/>
          <a:srcRect/>
          <a:stretch>
            <a:fillRect/>
          </a:stretch>
        </p:blipFill>
        <p:spPr bwMode="auto">
          <a:xfrm>
            <a:off x="4932040" y="3068960"/>
            <a:ext cx="3742060" cy="3423914"/>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90"/>
                                        </p:tgtEl>
                                        <p:attrNameLst>
                                          <p:attrName>style.visibility</p:attrName>
                                        </p:attrNameLst>
                                      </p:cBhvr>
                                      <p:to>
                                        <p:strVal val="visible"/>
                                      </p:to>
                                    </p:set>
                                    <p:animEffect transition="in" filter="fade">
                                      <p:cBhvr>
                                        <p:cTn id="12" dur="20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TotalTime>
  <Words>479</Words>
  <Application>Microsoft Office PowerPoint</Application>
  <PresentationFormat>Экран (4:3)</PresentationFormat>
  <Paragraphs>58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Die Natur ist unser gemeinsames Haus!</vt:lpstr>
      <vt:lpstr>Warum die Natur zu schützen?</vt:lpstr>
      <vt:lpstr>Wie sieht die Natur des Menschen?</vt:lpstr>
      <vt:lpstr>Слайд 4</vt:lpstr>
      <vt:lpstr>Wie die Luft zu schützen?</vt:lpstr>
      <vt:lpstr>Слайд 6</vt:lpstr>
      <vt:lpstr>So schützen Wasser?</vt:lpstr>
      <vt:lpstr>Слайд 8</vt:lpstr>
      <vt:lpstr>So schützen Boden?</vt:lpstr>
      <vt:lpstr>Слайд 10</vt:lpstr>
      <vt:lpstr>Wie zum Schutz von Pflanzen?</vt:lpstr>
      <vt:lpstr>Vor etwa 250 Jahren fand ein Reisender im Meer, an der Ostküste von Russland, dem riesigen, plumpen Tier, friedlich kauend Unterwasserpflanzen. Diese Tiere Seekühe genannt. Sie fingen an zu jagen. Trusting Tiere haben keine Angst vor Menschen, um das Boot schwammen dicht. Und die Menschen töteten sie gnadenlos ... Es hat 27 Jahre gewesen, und Seekühe sind für immer verschwunden.</vt:lpstr>
      <vt:lpstr>Viele Schmetterlinge, wie der westafrikanischen Schmetterling Scoop, fast verschwunden, weil die Leute, sie zu sammeln, und auch, weil diese wilden Orte zerstört worden, wo sie früher gelebt haben.</vt:lpstr>
      <vt:lpstr>Was können Sie für die Erhaltung tun?</vt:lpstr>
      <vt:lpstr>Слайд 15</vt:lpstr>
      <vt:lpstr>Dieses Glück, Freude fragt:</vt:lpstr>
      <vt:lpstr>Schützen Sie die Umwelt!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 Natur ist unser gemeinsames Haus!</dc:title>
  <dc:creator>Владислав</dc:creator>
  <cp:lastModifiedBy>Владислав</cp:lastModifiedBy>
  <cp:revision>28</cp:revision>
  <dcterms:created xsi:type="dcterms:W3CDTF">2017-03-20T13:29:52Z</dcterms:created>
  <dcterms:modified xsi:type="dcterms:W3CDTF">2017-03-20T14:25:59Z</dcterms:modified>
</cp:coreProperties>
</file>