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0" r:id="rId1"/>
  </p:sldMasterIdLst>
  <p:notesMasterIdLst>
    <p:notesMasterId r:id="rId32"/>
  </p:notesMasterIdLst>
  <p:handoutMasterIdLst>
    <p:handoutMasterId r:id="rId33"/>
  </p:handoutMasterIdLst>
  <p:sldIdLst>
    <p:sldId id="256" r:id="rId2"/>
    <p:sldId id="322" r:id="rId3"/>
    <p:sldId id="323" r:id="rId4"/>
    <p:sldId id="327" r:id="rId5"/>
    <p:sldId id="328" r:id="rId6"/>
    <p:sldId id="329" r:id="rId7"/>
    <p:sldId id="337" r:id="rId8"/>
    <p:sldId id="325" r:id="rId9"/>
    <p:sldId id="344" r:id="rId10"/>
    <p:sldId id="279" r:id="rId11"/>
    <p:sldId id="318" r:id="rId12"/>
    <p:sldId id="319" r:id="rId13"/>
    <p:sldId id="341" r:id="rId14"/>
    <p:sldId id="330" r:id="rId15"/>
    <p:sldId id="282" r:id="rId16"/>
    <p:sldId id="338" r:id="rId17"/>
    <p:sldId id="343" r:id="rId18"/>
    <p:sldId id="331" r:id="rId19"/>
    <p:sldId id="284" r:id="rId20"/>
    <p:sldId id="320" r:id="rId21"/>
    <p:sldId id="332" r:id="rId22"/>
    <p:sldId id="334" r:id="rId23"/>
    <p:sldId id="312" r:id="rId24"/>
    <p:sldId id="293" r:id="rId25"/>
    <p:sldId id="294" r:id="rId26"/>
    <p:sldId id="314" r:id="rId27"/>
    <p:sldId id="315" r:id="rId28"/>
    <p:sldId id="336" r:id="rId29"/>
    <p:sldId id="263" r:id="rId30"/>
    <p:sldId id="30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9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7EAC7-9804-4278-90C3-82C355C819B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00D45-B5B8-42C0-96F2-C33AD6D7A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530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E53EB-213C-44AF-98E2-B608D1CE3B98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39D3DD-0530-460F-A376-A05E7C911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3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E4D1117-EBF9-4C31-8D91-1872A467A21C}" type="slidenum">
              <a:rPr lang="ru-RU" altLang="ru-RU">
                <a:solidFill>
                  <a:prstClr val="black"/>
                </a:solidFill>
              </a:rPr>
              <a:pPr eaLnBrk="1" hangingPunct="1"/>
              <a:t>10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itchFamily="34" charset="0"/>
                <a:cs typeface="Arial" pitchFamily="34" charset="0"/>
              </a:rPr>
              <a:t>2 вариант – по щелчку по полю слайда. Ненужный слайд выделите и удалите, сохранив презентацию под другим именем</a:t>
            </a:r>
          </a:p>
        </p:txBody>
      </p:sp>
    </p:spTree>
    <p:extLst>
      <p:ext uri="{BB962C8B-B14F-4D97-AF65-F5344CB8AC3E}">
        <p14:creationId xmlns:p14="http://schemas.microsoft.com/office/powerpoint/2010/main" val="2925792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E4D1117-EBF9-4C31-8D91-1872A467A21C}" type="slidenum">
              <a:rPr lang="ru-RU" altLang="ru-RU">
                <a:solidFill>
                  <a:prstClr val="black"/>
                </a:solidFill>
              </a:rPr>
              <a:pPr eaLnBrk="1" hangingPunct="1"/>
              <a:t>11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itchFamily="34" charset="0"/>
                <a:cs typeface="Arial" pitchFamily="34" charset="0"/>
              </a:rPr>
              <a:t>2 вариант – по щелчку по полю слайда. Ненужный слайд выделите и удалите, сохранив презентацию под другим именем</a:t>
            </a:r>
          </a:p>
        </p:txBody>
      </p:sp>
    </p:spTree>
    <p:extLst>
      <p:ext uri="{BB962C8B-B14F-4D97-AF65-F5344CB8AC3E}">
        <p14:creationId xmlns:p14="http://schemas.microsoft.com/office/powerpoint/2010/main" val="3009693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E4D1117-EBF9-4C31-8D91-1872A467A21C}" type="slidenum">
              <a:rPr lang="ru-RU" altLang="ru-RU">
                <a:solidFill>
                  <a:prstClr val="black"/>
                </a:solidFill>
              </a:rPr>
              <a:pPr eaLnBrk="1" hangingPunct="1"/>
              <a:t>12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itchFamily="34" charset="0"/>
                <a:cs typeface="Arial" pitchFamily="34" charset="0"/>
              </a:rPr>
              <a:t>2 вариант – по щелчку по полю слайда. Ненужный слайд выделите и удалите, сохранив презентацию под другим именем</a:t>
            </a:r>
          </a:p>
        </p:txBody>
      </p:sp>
    </p:spTree>
    <p:extLst>
      <p:ext uri="{BB962C8B-B14F-4D97-AF65-F5344CB8AC3E}">
        <p14:creationId xmlns:p14="http://schemas.microsoft.com/office/powerpoint/2010/main" val="1998603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E4D1117-EBF9-4C31-8D91-1872A467A21C}" type="slidenum">
              <a:rPr lang="ru-RU" altLang="ru-RU">
                <a:solidFill>
                  <a:prstClr val="black"/>
                </a:solidFill>
              </a:rPr>
              <a:pPr eaLnBrk="1" hangingPunct="1"/>
              <a:t>13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itchFamily="34" charset="0"/>
                <a:cs typeface="Arial" pitchFamily="34" charset="0"/>
              </a:rPr>
              <a:t>2 вариант – по щелчку по полю слайда. Ненужный слайд выделите и удалите, сохранив презентацию под другим именем</a:t>
            </a:r>
          </a:p>
        </p:txBody>
      </p:sp>
    </p:spTree>
    <p:extLst>
      <p:ext uri="{BB962C8B-B14F-4D97-AF65-F5344CB8AC3E}">
        <p14:creationId xmlns:p14="http://schemas.microsoft.com/office/powerpoint/2010/main" val="2925792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BD2BF-D718-43B9-ABFC-A249B83438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41A3D-FBDE-4DBF-ABDC-DBBCEE66ED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672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CB97C-277C-49C8-8785-3A8FFB345B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B4014-9E5D-4C4A-BCF5-749A38DC70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514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CF541-FE01-4E9A-8304-46C4EF11D5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10E3-6F83-463A-B633-F32A8F68A6C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4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688" y="33496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0850" y="2066925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13250" y="2066925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61963" y="62325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900363" y="623252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329363" y="62325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A7195-789F-4AC1-9DC5-CAB5E02C9F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364227"/>
      </p:ext>
    </p:extLst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96822-B25D-4E36-BCF0-33BC3A7337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98B83-4DF0-4848-BD58-6C2BD327542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85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EFEE9-89AE-42A7-B8C4-25DF1CC256B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60D2E-AEB1-43CA-9E49-46CBFC93404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8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6C266-4994-477D-913E-C140A69BD1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44FFF-9691-4237-90DA-A43BFFC23B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8754-E615-4936-9121-584F0DB6C5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C4C6A-4D1F-4DD1-BF9E-2EC19CDC02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917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69196-E18D-40F0-9FC3-F0878BD4D6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F891F-E651-4807-B884-53BD1DAE54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035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3B07E-515D-463F-98BC-4C9A4F2B1D5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EEE6A-03AD-47AB-9028-57C76AD628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99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3DA0B-31DF-43BC-8004-1A7ECB67AC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369D1-087C-4263-81D1-4A74A0D13D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36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52CBC-83C2-4CA4-AFDA-2D7621D2257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A5BA9-F25E-45E6-B1EB-C12EB46457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98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B42752-5DA9-49C0-B87F-D0774FA22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C7BDAE-6AF4-49B5-B31D-7CFBB9184D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7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  <p:sldLayoutId id="21474841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rbitaart.ru/EKSKURSIEvropa/Kartinki/forum-big.jpg" TargetMode="External"/><Relationship Id="rId13" Type="http://schemas.openxmlformats.org/officeDocument/2006/relationships/hyperlink" Target="http://www.minitin.ru/site.xp/050051056.html" TargetMode="External"/><Relationship Id="rId3" Type="http://schemas.openxmlformats.org/officeDocument/2006/relationships/hyperlink" Target="http://vsetke.ru/post/61692136/drevnij-rim" TargetMode="External"/><Relationship Id="rId7" Type="http://schemas.openxmlformats.org/officeDocument/2006/relationships/hyperlink" Target="http://anapet.info/?p=8964" TargetMode="External"/><Relationship Id="rId12" Type="http://schemas.openxmlformats.org/officeDocument/2006/relationships/hyperlink" Target="http://ancientrome.ru/publik/giro/giro13-3.htm" TargetMode="External"/><Relationship Id="rId2" Type="http://schemas.openxmlformats.org/officeDocument/2006/relationships/hyperlink" Target="http://ohrana.ru/blogs/topic/54272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trategwar.ru/raznoe/vybory-v-drevnem-rime" TargetMode="External"/><Relationship Id="rId11" Type="http://schemas.openxmlformats.org/officeDocument/2006/relationships/hyperlink" Target="http://www.romana.su/photo/1-0-148.htm" TargetMode="External"/><Relationship Id="rId5" Type="http://schemas.openxmlformats.org/officeDocument/2006/relationships/hyperlink" Target="http://www.nb-info.ru/imperia1.htm" TargetMode="External"/><Relationship Id="rId15" Type="http://schemas.openxmlformats.org/officeDocument/2006/relationships/hyperlink" Target="http://murzim.ru/nauka/istorija/vsemirnaya-istoria/8181-drevniy-rim.html" TargetMode="External"/><Relationship Id="rId10" Type="http://schemas.openxmlformats.org/officeDocument/2006/relationships/hyperlink" Target="http://www.romana.su/photo/1-0-153.htm" TargetMode="External"/><Relationship Id="rId4" Type="http://schemas.openxmlformats.org/officeDocument/2006/relationships/hyperlink" Target="http://nionila.livejournal.com/376568.html" TargetMode="External"/><Relationship Id="rId9" Type="http://schemas.openxmlformats.org/officeDocument/2006/relationships/hyperlink" Target="http://dic.academic.ru/pictures/wiki/files/77/Maccari-Cicero.jpg" TargetMode="External"/><Relationship Id="rId14" Type="http://schemas.openxmlformats.org/officeDocument/2006/relationships/hyperlink" Target="http://www.roman-glory.com/karashhuk-galler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maritur.ru/docs/egypt/egypt-map-03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lib.socio.msu.ru/collect/01ucheb/index/assoc/HASH4ce8.dir/image108.gi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www.archman.ru/wp-content/2009/08/mmap%D0%BA%D0%B8%D1%82%D0%B0%D0%B92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Государственное устройство Римской республики</a:t>
            </a: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2483768" y="4581128"/>
            <a:ext cx="6400800" cy="1728192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</a:rPr>
              <a:t>Учитель ГБОУ СОШ № 291</a:t>
            </a:r>
          </a:p>
          <a:p>
            <a:r>
              <a:rPr lang="ru-RU" sz="1800" i="1" dirty="0" err="1" smtClean="0">
                <a:solidFill>
                  <a:schemeClr val="tx1"/>
                </a:solidFill>
              </a:rPr>
              <a:t>Болдычева</a:t>
            </a:r>
            <a:r>
              <a:rPr lang="ru-RU" sz="1800" i="1" dirty="0" smtClean="0">
                <a:solidFill>
                  <a:schemeClr val="tx1"/>
                </a:solidFill>
              </a:rPr>
              <a:t> Ирина Викторовна</a:t>
            </a:r>
          </a:p>
          <a:p>
            <a:r>
              <a:rPr lang="ru-RU" sz="1800" i="1" dirty="0" smtClean="0">
                <a:solidFill>
                  <a:schemeClr val="tx1"/>
                </a:solidFill>
              </a:rPr>
              <a:t>Красносельского района</a:t>
            </a:r>
          </a:p>
          <a:p>
            <a:r>
              <a:rPr lang="ru-RU" sz="1800" i="1" dirty="0" smtClean="0">
                <a:solidFill>
                  <a:schemeClr val="tx1"/>
                </a:solidFill>
              </a:rPr>
              <a:t>г. Санкт-Петербург</a:t>
            </a:r>
          </a:p>
          <a:p>
            <a:r>
              <a:rPr lang="ru-RU" sz="1800" i="1" dirty="0" smtClean="0">
                <a:solidFill>
                  <a:schemeClr val="tx1"/>
                </a:solidFill>
              </a:rPr>
              <a:t>2017 г.</a:t>
            </a:r>
            <a:endParaRPr lang="ru-RU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7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128247" y="2852936"/>
            <a:ext cx="5616575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325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30313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383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None/>
            </a:pPr>
            <a:r>
              <a:rPr lang="ru-RU" altLang="ru-RU" sz="4000" b="1" dirty="0">
                <a:solidFill>
                  <a:srgbClr val="000000"/>
                </a:solidFill>
              </a:rPr>
              <a:t>Царский </a:t>
            </a:r>
            <a:r>
              <a:rPr lang="ru-RU" altLang="ru-RU" sz="4000" b="1" dirty="0" smtClean="0">
                <a:solidFill>
                  <a:srgbClr val="000000"/>
                </a:solidFill>
              </a:rPr>
              <a:t>Рим</a:t>
            </a:r>
            <a:endParaRPr lang="ru-RU" altLang="ru-RU" sz="2000" dirty="0" smtClean="0">
              <a:solidFill>
                <a:srgbClr val="000000"/>
              </a:solidFill>
            </a:endParaRPr>
          </a:p>
          <a:p>
            <a:pPr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ru-RU" altLang="ru-RU" sz="2000" dirty="0">
              <a:solidFill>
                <a:srgbClr val="000000"/>
              </a:solidFill>
            </a:endParaRPr>
          </a:p>
          <a:p>
            <a:pPr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srgbClr val="000000"/>
                </a:solidFill>
              </a:rPr>
              <a:t>900 г. до н.э. - поселения </a:t>
            </a:r>
            <a:r>
              <a:rPr lang="ru-RU" altLang="ru-RU" sz="2400" dirty="0" err="1" smtClean="0">
                <a:solidFill>
                  <a:srgbClr val="000000"/>
                </a:solidFill>
              </a:rPr>
              <a:t>латинов</a:t>
            </a:r>
            <a:endParaRPr lang="ru-RU" altLang="ru-RU" sz="2400" dirty="0" smtClean="0">
              <a:solidFill>
                <a:srgbClr val="000000"/>
              </a:solidFill>
            </a:endParaRPr>
          </a:p>
          <a:p>
            <a:pPr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ru-RU" altLang="ru-RU" sz="2400" dirty="0">
              <a:solidFill>
                <a:srgbClr val="000000"/>
              </a:solidFill>
            </a:endParaRPr>
          </a:p>
          <a:p>
            <a:pPr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srgbClr val="000000"/>
                </a:solidFill>
              </a:rPr>
              <a:t>753 г. до н.э. - началось </a:t>
            </a:r>
            <a:r>
              <a:rPr lang="ru-RU" altLang="ru-RU" sz="2400" dirty="0">
                <a:solidFill>
                  <a:srgbClr val="000000"/>
                </a:solidFill>
              </a:rPr>
              <a:t>царствование </a:t>
            </a: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srgbClr val="000000"/>
                </a:solidFill>
              </a:rPr>
              <a:t>Ромул</a:t>
            </a:r>
            <a:r>
              <a:rPr lang="ru-RU" altLang="ru-RU" sz="2000" dirty="0" smtClean="0">
                <a:solidFill>
                  <a:srgbClr val="000000"/>
                </a:solidFill>
              </a:rPr>
              <a:t> </a:t>
            </a:r>
          </a:p>
          <a:p>
            <a:pPr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1800" dirty="0" smtClean="0">
                <a:solidFill>
                  <a:srgbClr val="000000"/>
                </a:solidFill>
              </a:rPr>
              <a:t> </a:t>
            </a: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ru-RU" altLang="ru-RU" sz="2400" b="1" dirty="0" smtClean="0">
              <a:solidFill>
                <a:srgbClr val="000000"/>
              </a:solidFill>
            </a:endParaRPr>
          </a:p>
        </p:txBody>
      </p:sp>
      <p:sp>
        <p:nvSpPr>
          <p:cNvPr id="512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0825" y="1484313"/>
            <a:ext cx="2343150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900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509 г. </a:t>
            </a:r>
            <a:r>
              <a:rPr lang="ru-RU" altLang="ru-RU" sz="2000" dirty="0" err="1" smtClean="0">
                <a:solidFill>
                  <a:srgbClr val="000000"/>
                </a:solidFill>
              </a:rPr>
              <a:t>до.н.э</a:t>
            </a:r>
            <a:r>
              <a:rPr lang="ru-RU" altLang="ru-RU" sz="20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1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1484313"/>
            <a:ext cx="2917825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509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30 г. </a:t>
            </a:r>
            <a:r>
              <a:rPr lang="ru-RU" altLang="ru-RU" sz="2000" dirty="0" err="1" smtClean="0">
                <a:solidFill>
                  <a:srgbClr val="000000"/>
                </a:solidFill>
              </a:rPr>
              <a:t>до.н.э</a:t>
            </a:r>
            <a:r>
              <a:rPr lang="ru-RU" altLang="ru-RU" sz="20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1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5962" y="1484312"/>
            <a:ext cx="3062288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30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476 г. н.э.</a:t>
            </a:r>
          </a:p>
        </p:txBody>
      </p:sp>
      <p:sp>
        <p:nvSpPr>
          <p:cNvPr id="5148" name="AutoShape 28" descr="Рисунок1"/>
          <p:cNvSpPr>
            <a:spLocks noChangeArrowheads="1"/>
          </p:cNvSpPr>
          <p:nvPr/>
        </p:nvSpPr>
        <p:spPr bwMode="auto">
          <a:xfrm>
            <a:off x="239149" y="2636912"/>
            <a:ext cx="2520950" cy="3816350"/>
          </a:xfrm>
          <a:prstGeom prst="roundRect">
            <a:avLst>
              <a:gd name="adj" fmla="val 8815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grpSp>
        <p:nvGrpSpPr>
          <p:cNvPr id="3085" name="Group 34"/>
          <p:cNvGrpSpPr>
            <a:grpSpLocks/>
          </p:cNvGrpSpPr>
          <p:nvPr/>
        </p:nvGrpSpPr>
        <p:grpSpPr bwMode="auto">
          <a:xfrm>
            <a:off x="250825" y="692150"/>
            <a:ext cx="8713788" cy="720725"/>
            <a:chOff x="113" y="436"/>
            <a:chExt cx="5398" cy="454"/>
          </a:xfrm>
        </p:grpSpPr>
        <p:sp>
          <p:nvSpPr>
            <p:cNvPr id="3089" name="Rectangle 35"/>
            <p:cNvSpPr>
              <a:spLocks noChangeArrowheads="1"/>
            </p:cNvSpPr>
            <p:nvPr/>
          </p:nvSpPr>
          <p:spPr bwMode="auto">
            <a:xfrm>
              <a:off x="113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IX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0" name="Rectangle 36"/>
            <p:cNvSpPr>
              <a:spLocks noChangeArrowheads="1"/>
            </p:cNvSpPr>
            <p:nvPr/>
          </p:nvSpPr>
          <p:spPr bwMode="auto">
            <a:xfrm>
              <a:off x="506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1" name="Rectangle 37"/>
            <p:cNvSpPr>
              <a:spLocks noChangeArrowheads="1"/>
            </p:cNvSpPr>
            <p:nvPr/>
          </p:nvSpPr>
          <p:spPr bwMode="auto">
            <a:xfrm>
              <a:off x="900" y="436"/>
              <a:ext cx="416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2" name="Rectangle 38"/>
            <p:cNvSpPr>
              <a:spLocks noChangeArrowheads="1"/>
            </p:cNvSpPr>
            <p:nvPr/>
          </p:nvSpPr>
          <p:spPr bwMode="auto">
            <a:xfrm>
              <a:off x="1293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3" name="Rectangle 39"/>
            <p:cNvSpPr>
              <a:spLocks noChangeArrowheads="1"/>
            </p:cNvSpPr>
            <p:nvPr/>
          </p:nvSpPr>
          <p:spPr bwMode="auto">
            <a:xfrm>
              <a:off x="1687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4" name="Rectangle 40"/>
            <p:cNvSpPr>
              <a:spLocks noChangeArrowheads="1"/>
            </p:cNvSpPr>
            <p:nvPr/>
          </p:nvSpPr>
          <p:spPr bwMode="auto">
            <a:xfrm>
              <a:off x="2081" y="436"/>
              <a:ext cx="416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5" name="Rectangle 41"/>
            <p:cNvSpPr>
              <a:spLocks noChangeArrowheads="1"/>
            </p:cNvSpPr>
            <p:nvPr/>
          </p:nvSpPr>
          <p:spPr bwMode="auto">
            <a:xfrm>
              <a:off x="2475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6" name="Rectangle 42"/>
            <p:cNvSpPr>
              <a:spLocks noChangeArrowheads="1"/>
            </p:cNvSpPr>
            <p:nvPr/>
          </p:nvSpPr>
          <p:spPr bwMode="auto">
            <a:xfrm>
              <a:off x="2868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7" name="Rectangle 43"/>
            <p:cNvSpPr>
              <a:spLocks noChangeArrowheads="1"/>
            </p:cNvSpPr>
            <p:nvPr/>
          </p:nvSpPr>
          <p:spPr bwMode="auto">
            <a:xfrm>
              <a:off x="3262" y="436"/>
              <a:ext cx="416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8" name="Rectangle 44"/>
            <p:cNvSpPr>
              <a:spLocks noChangeArrowheads="1"/>
            </p:cNvSpPr>
            <p:nvPr/>
          </p:nvSpPr>
          <p:spPr bwMode="auto">
            <a:xfrm>
              <a:off x="3655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9" name="Rectangle 45"/>
            <p:cNvSpPr>
              <a:spLocks noChangeArrowheads="1"/>
            </p:cNvSpPr>
            <p:nvPr/>
          </p:nvSpPr>
          <p:spPr bwMode="auto">
            <a:xfrm>
              <a:off x="4049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0" name="Rectangle 46"/>
            <p:cNvSpPr>
              <a:spLocks noChangeArrowheads="1"/>
            </p:cNvSpPr>
            <p:nvPr/>
          </p:nvSpPr>
          <p:spPr bwMode="auto">
            <a:xfrm>
              <a:off x="4443" y="436"/>
              <a:ext cx="416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1" name="Rectangle 47"/>
            <p:cNvSpPr>
              <a:spLocks noChangeArrowheads="1"/>
            </p:cNvSpPr>
            <p:nvPr/>
          </p:nvSpPr>
          <p:spPr bwMode="auto">
            <a:xfrm>
              <a:off x="4837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2" name="Rectangle 48"/>
            <p:cNvSpPr>
              <a:spLocks noChangeArrowheads="1"/>
            </p:cNvSpPr>
            <p:nvPr/>
          </p:nvSpPr>
          <p:spPr bwMode="auto">
            <a:xfrm>
              <a:off x="5230" y="436"/>
              <a:ext cx="281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086" name="Rectangle 49"/>
          <p:cNvSpPr>
            <a:spLocks noChangeArrowheads="1"/>
          </p:cNvSpPr>
          <p:nvPr/>
        </p:nvSpPr>
        <p:spPr bwMode="auto">
          <a:xfrm>
            <a:off x="539750" y="0"/>
            <a:ext cx="822960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smtClean="0">
                <a:solidFill>
                  <a:srgbClr val="000000"/>
                </a:solidFill>
              </a:rPr>
              <a:t>Древний Рим </a:t>
            </a:r>
          </a:p>
        </p:txBody>
      </p:sp>
      <p:sp>
        <p:nvSpPr>
          <p:cNvPr id="3087" name="Line 50"/>
          <p:cNvSpPr>
            <a:spLocks noChangeShapeType="1"/>
          </p:cNvSpPr>
          <p:nvPr/>
        </p:nvSpPr>
        <p:spPr bwMode="auto">
          <a:xfrm>
            <a:off x="2698750" y="692150"/>
            <a:ext cx="0" cy="10080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88" name="Line 51"/>
          <p:cNvSpPr>
            <a:spLocks noChangeShapeType="1"/>
          </p:cNvSpPr>
          <p:nvPr/>
        </p:nvSpPr>
        <p:spPr bwMode="auto">
          <a:xfrm>
            <a:off x="5795963" y="692150"/>
            <a:ext cx="0" cy="863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24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969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0825" y="1484313"/>
            <a:ext cx="2343150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900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509 г. </a:t>
            </a:r>
            <a:r>
              <a:rPr lang="ru-RU" altLang="ru-RU" sz="2000" dirty="0" err="1" smtClean="0">
                <a:solidFill>
                  <a:srgbClr val="000000"/>
                </a:solidFill>
              </a:rPr>
              <a:t>до.н.э</a:t>
            </a:r>
            <a:r>
              <a:rPr lang="ru-RU" altLang="ru-RU" sz="20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1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1484313"/>
            <a:ext cx="2917825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509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30 г. </a:t>
            </a:r>
            <a:r>
              <a:rPr lang="ru-RU" altLang="ru-RU" sz="2000" dirty="0" err="1" smtClean="0">
                <a:solidFill>
                  <a:srgbClr val="000000"/>
                </a:solidFill>
              </a:rPr>
              <a:t>до.н.э</a:t>
            </a:r>
            <a:r>
              <a:rPr lang="ru-RU" altLang="ru-RU" sz="20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1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67400" y="1484313"/>
            <a:ext cx="3062288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30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476 г. н.э.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114832" y="2780928"/>
            <a:ext cx="5781675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325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30313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383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ru-RU" altLang="ru-RU" sz="4000" b="1" dirty="0" smtClean="0">
              <a:solidFill>
                <a:srgbClr val="000000"/>
              </a:solidFill>
            </a:endParaRP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</a:rPr>
              <a:t>Римская </a:t>
            </a: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</a:rPr>
              <a:t>республика</a:t>
            </a:r>
            <a:endParaRPr lang="ru-RU" altLang="ru-RU" sz="4000" b="1" dirty="0">
              <a:solidFill>
                <a:srgbClr val="000000"/>
              </a:solidFill>
            </a:endParaRP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ru-RU" altLang="ru-RU" sz="2400" b="1" dirty="0" smtClean="0">
              <a:solidFill>
                <a:srgbClr val="000000"/>
              </a:solidFill>
            </a:endParaRPr>
          </a:p>
        </p:txBody>
      </p:sp>
      <p:sp>
        <p:nvSpPr>
          <p:cNvPr id="5149" name="AutoShape 29" descr="Рисунок4"/>
          <p:cNvSpPr>
            <a:spLocks noChangeArrowheads="1"/>
          </p:cNvSpPr>
          <p:nvPr/>
        </p:nvSpPr>
        <p:spPr bwMode="auto">
          <a:xfrm>
            <a:off x="270724" y="2774276"/>
            <a:ext cx="2520950" cy="3816350"/>
          </a:xfrm>
          <a:prstGeom prst="roundRect">
            <a:avLst>
              <a:gd name="adj" fmla="val 8815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grpSp>
        <p:nvGrpSpPr>
          <p:cNvPr id="3085" name="Group 34"/>
          <p:cNvGrpSpPr>
            <a:grpSpLocks/>
          </p:cNvGrpSpPr>
          <p:nvPr/>
        </p:nvGrpSpPr>
        <p:grpSpPr bwMode="auto">
          <a:xfrm>
            <a:off x="250825" y="692150"/>
            <a:ext cx="8713788" cy="720725"/>
            <a:chOff x="113" y="436"/>
            <a:chExt cx="5398" cy="454"/>
          </a:xfrm>
        </p:grpSpPr>
        <p:sp>
          <p:nvSpPr>
            <p:cNvPr id="3089" name="Rectangle 35"/>
            <p:cNvSpPr>
              <a:spLocks noChangeArrowheads="1"/>
            </p:cNvSpPr>
            <p:nvPr/>
          </p:nvSpPr>
          <p:spPr bwMode="auto">
            <a:xfrm>
              <a:off x="113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IX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0" name="Rectangle 36"/>
            <p:cNvSpPr>
              <a:spLocks noChangeArrowheads="1"/>
            </p:cNvSpPr>
            <p:nvPr/>
          </p:nvSpPr>
          <p:spPr bwMode="auto">
            <a:xfrm>
              <a:off x="506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1" name="Rectangle 37"/>
            <p:cNvSpPr>
              <a:spLocks noChangeArrowheads="1"/>
            </p:cNvSpPr>
            <p:nvPr/>
          </p:nvSpPr>
          <p:spPr bwMode="auto">
            <a:xfrm>
              <a:off x="900" y="436"/>
              <a:ext cx="416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2" name="Rectangle 38"/>
            <p:cNvSpPr>
              <a:spLocks noChangeArrowheads="1"/>
            </p:cNvSpPr>
            <p:nvPr/>
          </p:nvSpPr>
          <p:spPr bwMode="auto">
            <a:xfrm>
              <a:off x="1293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3" name="Rectangle 39"/>
            <p:cNvSpPr>
              <a:spLocks noChangeArrowheads="1"/>
            </p:cNvSpPr>
            <p:nvPr/>
          </p:nvSpPr>
          <p:spPr bwMode="auto">
            <a:xfrm>
              <a:off x="1687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4" name="Rectangle 40"/>
            <p:cNvSpPr>
              <a:spLocks noChangeArrowheads="1"/>
            </p:cNvSpPr>
            <p:nvPr/>
          </p:nvSpPr>
          <p:spPr bwMode="auto">
            <a:xfrm>
              <a:off x="2081" y="436"/>
              <a:ext cx="416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5" name="Rectangle 41"/>
            <p:cNvSpPr>
              <a:spLocks noChangeArrowheads="1"/>
            </p:cNvSpPr>
            <p:nvPr/>
          </p:nvSpPr>
          <p:spPr bwMode="auto">
            <a:xfrm>
              <a:off x="2475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6" name="Rectangle 42"/>
            <p:cNvSpPr>
              <a:spLocks noChangeArrowheads="1"/>
            </p:cNvSpPr>
            <p:nvPr/>
          </p:nvSpPr>
          <p:spPr bwMode="auto">
            <a:xfrm>
              <a:off x="2868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7" name="Rectangle 43"/>
            <p:cNvSpPr>
              <a:spLocks noChangeArrowheads="1"/>
            </p:cNvSpPr>
            <p:nvPr/>
          </p:nvSpPr>
          <p:spPr bwMode="auto">
            <a:xfrm>
              <a:off x="3262" y="436"/>
              <a:ext cx="416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8" name="Rectangle 44"/>
            <p:cNvSpPr>
              <a:spLocks noChangeArrowheads="1"/>
            </p:cNvSpPr>
            <p:nvPr/>
          </p:nvSpPr>
          <p:spPr bwMode="auto">
            <a:xfrm>
              <a:off x="3655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9" name="Rectangle 45"/>
            <p:cNvSpPr>
              <a:spLocks noChangeArrowheads="1"/>
            </p:cNvSpPr>
            <p:nvPr/>
          </p:nvSpPr>
          <p:spPr bwMode="auto">
            <a:xfrm>
              <a:off x="4049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0" name="Rectangle 46"/>
            <p:cNvSpPr>
              <a:spLocks noChangeArrowheads="1"/>
            </p:cNvSpPr>
            <p:nvPr/>
          </p:nvSpPr>
          <p:spPr bwMode="auto">
            <a:xfrm>
              <a:off x="4443" y="436"/>
              <a:ext cx="416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1" name="Rectangle 47"/>
            <p:cNvSpPr>
              <a:spLocks noChangeArrowheads="1"/>
            </p:cNvSpPr>
            <p:nvPr/>
          </p:nvSpPr>
          <p:spPr bwMode="auto">
            <a:xfrm>
              <a:off x="4837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2" name="Rectangle 48"/>
            <p:cNvSpPr>
              <a:spLocks noChangeArrowheads="1"/>
            </p:cNvSpPr>
            <p:nvPr/>
          </p:nvSpPr>
          <p:spPr bwMode="auto">
            <a:xfrm>
              <a:off x="5230" y="436"/>
              <a:ext cx="281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086" name="Rectangle 49"/>
          <p:cNvSpPr>
            <a:spLocks noChangeArrowheads="1"/>
          </p:cNvSpPr>
          <p:nvPr/>
        </p:nvSpPr>
        <p:spPr bwMode="auto">
          <a:xfrm>
            <a:off x="539750" y="0"/>
            <a:ext cx="822960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smtClean="0">
                <a:solidFill>
                  <a:srgbClr val="000000"/>
                </a:solidFill>
              </a:rPr>
              <a:t>Древний Рим </a:t>
            </a:r>
          </a:p>
        </p:txBody>
      </p:sp>
      <p:sp>
        <p:nvSpPr>
          <p:cNvPr id="3087" name="Line 50"/>
          <p:cNvSpPr>
            <a:spLocks noChangeShapeType="1"/>
          </p:cNvSpPr>
          <p:nvPr/>
        </p:nvSpPr>
        <p:spPr bwMode="auto">
          <a:xfrm>
            <a:off x="2698750" y="692150"/>
            <a:ext cx="0" cy="10080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88" name="Line 51"/>
          <p:cNvSpPr>
            <a:spLocks noChangeShapeType="1"/>
          </p:cNvSpPr>
          <p:nvPr/>
        </p:nvSpPr>
        <p:spPr bwMode="auto">
          <a:xfrm>
            <a:off x="5795963" y="692150"/>
            <a:ext cx="0" cy="863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1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969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/>
      <p:bldP spid="51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0825" y="1484313"/>
            <a:ext cx="2343150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900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509 г. </a:t>
            </a:r>
            <a:r>
              <a:rPr lang="ru-RU" altLang="ru-RU" sz="2000" dirty="0" err="1" smtClean="0">
                <a:solidFill>
                  <a:srgbClr val="000000"/>
                </a:solidFill>
              </a:rPr>
              <a:t>до.н.э</a:t>
            </a:r>
            <a:r>
              <a:rPr lang="ru-RU" altLang="ru-RU" sz="20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1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1484313"/>
            <a:ext cx="2917825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509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30 г. </a:t>
            </a:r>
            <a:r>
              <a:rPr lang="ru-RU" altLang="ru-RU" sz="2000" dirty="0" err="1" smtClean="0">
                <a:solidFill>
                  <a:srgbClr val="000000"/>
                </a:solidFill>
              </a:rPr>
              <a:t>до.н.э</a:t>
            </a:r>
            <a:r>
              <a:rPr lang="ru-RU" altLang="ru-RU" sz="20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1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67400" y="1484313"/>
            <a:ext cx="3062288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30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476 г. н.э.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3218451" y="2996952"/>
            <a:ext cx="5781675" cy="3008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325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30313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383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1800" dirty="0" smtClean="0">
                <a:solidFill>
                  <a:srgbClr val="000000"/>
                </a:solidFill>
              </a:rPr>
              <a:t> </a:t>
            </a: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4000" b="1" dirty="0">
                <a:solidFill>
                  <a:srgbClr val="000000"/>
                </a:solidFill>
              </a:rPr>
              <a:t>Римская </a:t>
            </a:r>
            <a:endParaRPr lang="ru-RU" altLang="ru-RU" sz="4000" b="1" dirty="0" smtClean="0">
              <a:solidFill>
                <a:srgbClr val="000000"/>
              </a:solidFill>
            </a:endParaRP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4000" b="1" dirty="0" smtClean="0">
                <a:solidFill>
                  <a:srgbClr val="000000"/>
                </a:solidFill>
              </a:rPr>
              <a:t>империя</a:t>
            </a:r>
            <a:endParaRPr lang="ru-RU" altLang="ru-RU" sz="4000" b="1" dirty="0">
              <a:solidFill>
                <a:srgbClr val="000000"/>
              </a:solidFill>
            </a:endParaRP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</a:rPr>
              <a:t> </a:t>
            </a:r>
          </a:p>
          <a:p>
            <a:pPr algn="ctr" eaLnBrk="1" fontAlgn="base" hangingPunct="1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ru-RU" altLang="ru-RU" sz="2400" b="1" dirty="0" smtClean="0">
              <a:solidFill>
                <a:srgbClr val="000000"/>
              </a:solidFill>
            </a:endParaRPr>
          </a:p>
        </p:txBody>
      </p:sp>
      <p:sp>
        <p:nvSpPr>
          <p:cNvPr id="5150" name="AutoShape 30" descr="Рисунок3"/>
          <p:cNvSpPr>
            <a:spLocks noChangeArrowheads="1"/>
          </p:cNvSpPr>
          <p:nvPr/>
        </p:nvSpPr>
        <p:spPr bwMode="auto">
          <a:xfrm>
            <a:off x="343354" y="2780928"/>
            <a:ext cx="2520950" cy="3816350"/>
          </a:xfrm>
          <a:prstGeom prst="roundRect">
            <a:avLst>
              <a:gd name="adj" fmla="val 8815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grpSp>
        <p:nvGrpSpPr>
          <p:cNvPr id="3085" name="Group 34"/>
          <p:cNvGrpSpPr>
            <a:grpSpLocks/>
          </p:cNvGrpSpPr>
          <p:nvPr/>
        </p:nvGrpSpPr>
        <p:grpSpPr bwMode="auto">
          <a:xfrm>
            <a:off x="250825" y="692150"/>
            <a:ext cx="8713788" cy="720725"/>
            <a:chOff x="113" y="436"/>
            <a:chExt cx="5398" cy="454"/>
          </a:xfrm>
        </p:grpSpPr>
        <p:sp>
          <p:nvSpPr>
            <p:cNvPr id="3089" name="Rectangle 35"/>
            <p:cNvSpPr>
              <a:spLocks noChangeArrowheads="1"/>
            </p:cNvSpPr>
            <p:nvPr/>
          </p:nvSpPr>
          <p:spPr bwMode="auto">
            <a:xfrm>
              <a:off x="113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IX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0" name="Rectangle 36"/>
            <p:cNvSpPr>
              <a:spLocks noChangeArrowheads="1"/>
            </p:cNvSpPr>
            <p:nvPr/>
          </p:nvSpPr>
          <p:spPr bwMode="auto">
            <a:xfrm>
              <a:off x="506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1" name="Rectangle 37"/>
            <p:cNvSpPr>
              <a:spLocks noChangeArrowheads="1"/>
            </p:cNvSpPr>
            <p:nvPr/>
          </p:nvSpPr>
          <p:spPr bwMode="auto">
            <a:xfrm>
              <a:off x="900" y="436"/>
              <a:ext cx="416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2" name="Rectangle 38"/>
            <p:cNvSpPr>
              <a:spLocks noChangeArrowheads="1"/>
            </p:cNvSpPr>
            <p:nvPr/>
          </p:nvSpPr>
          <p:spPr bwMode="auto">
            <a:xfrm>
              <a:off x="1293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3" name="Rectangle 39"/>
            <p:cNvSpPr>
              <a:spLocks noChangeArrowheads="1"/>
            </p:cNvSpPr>
            <p:nvPr/>
          </p:nvSpPr>
          <p:spPr bwMode="auto">
            <a:xfrm>
              <a:off x="1687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4" name="Rectangle 40"/>
            <p:cNvSpPr>
              <a:spLocks noChangeArrowheads="1"/>
            </p:cNvSpPr>
            <p:nvPr/>
          </p:nvSpPr>
          <p:spPr bwMode="auto">
            <a:xfrm>
              <a:off x="2081" y="436"/>
              <a:ext cx="416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5" name="Rectangle 41"/>
            <p:cNvSpPr>
              <a:spLocks noChangeArrowheads="1"/>
            </p:cNvSpPr>
            <p:nvPr/>
          </p:nvSpPr>
          <p:spPr bwMode="auto">
            <a:xfrm>
              <a:off x="2475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6" name="Rectangle 42"/>
            <p:cNvSpPr>
              <a:spLocks noChangeArrowheads="1"/>
            </p:cNvSpPr>
            <p:nvPr/>
          </p:nvSpPr>
          <p:spPr bwMode="auto">
            <a:xfrm>
              <a:off x="2868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7" name="Rectangle 43"/>
            <p:cNvSpPr>
              <a:spLocks noChangeArrowheads="1"/>
            </p:cNvSpPr>
            <p:nvPr/>
          </p:nvSpPr>
          <p:spPr bwMode="auto">
            <a:xfrm>
              <a:off x="3262" y="436"/>
              <a:ext cx="416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8" name="Rectangle 44"/>
            <p:cNvSpPr>
              <a:spLocks noChangeArrowheads="1"/>
            </p:cNvSpPr>
            <p:nvPr/>
          </p:nvSpPr>
          <p:spPr bwMode="auto">
            <a:xfrm>
              <a:off x="3655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9" name="Rectangle 45"/>
            <p:cNvSpPr>
              <a:spLocks noChangeArrowheads="1"/>
            </p:cNvSpPr>
            <p:nvPr/>
          </p:nvSpPr>
          <p:spPr bwMode="auto">
            <a:xfrm>
              <a:off x="4049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0" name="Rectangle 46"/>
            <p:cNvSpPr>
              <a:spLocks noChangeArrowheads="1"/>
            </p:cNvSpPr>
            <p:nvPr/>
          </p:nvSpPr>
          <p:spPr bwMode="auto">
            <a:xfrm>
              <a:off x="4443" y="436"/>
              <a:ext cx="416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1" name="Rectangle 47"/>
            <p:cNvSpPr>
              <a:spLocks noChangeArrowheads="1"/>
            </p:cNvSpPr>
            <p:nvPr/>
          </p:nvSpPr>
          <p:spPr bwMode="auto">
            <a:xfrm>
              <a:off x="4837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2" name="Rectangle 48"/>
            <p:cNvSpPr>
              <a:spLocks noChangeArrowheads="1"/>
            </p:cNvSpPr>
            <p:nvPr/>
          </p:nvSpPr>
          <p:spPr bwMode="auto">
            <a:xfrm>
              <a:off x="5230" y="436"/>
              <a:ext cx="281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086" name="Rectangle 49"/>
          <p:cNvSpPr>
            <a:spLocks noChangeArrowheads="1"/>
          </p:cNvSpPr>
          <p:nvPr/>
        </p:nvSpPr>
        <p:spPr bwMode="auto">
          <a:xfrm>
            <a:off x="539750" y="0"/>
            <a:ext cx="822960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smtClean="0">
                <a:solidFill>
                  <a:srgbClr val="000000"/>
                </a:solidFill>
              </a:rPr>
              <a:t>Древний Рим </a:t>
            </a:r>
          </a:p>
        </p:txBody>
      </p:sp>
      <p:sp>
        <p:nvSpPr>
          <p:cNvPr id="3087" name="Line 50"/>
          <p:cNvSpPr>
            <a:spLocks noChangeShapeType="1"/>
          </p:cNvSpPr>
          <p:nvPr/>
        </p:nvSpPr>
        <p:spPr bwMode="auto">
          <a:xfrm>
            <a:off x="2698750" y="692150"/>
            <a:ext cx="0" cy="10080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88" name="Line 51"/>
          <p:cNvSpPr>
            <a:spLocks noChangeShapeType="1"/>
          </p:cNvSpPr>
          <p:nvPr/>
        </p:nvSpPr>
        <p:spPr bwMode="auto">
          <a:xfrm>
            <a:off x="5795963" y="692150"/>
            <a:ext cx="0" cy="863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969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/>
      <p:bldP spid="51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0825" y="1484313"/>
            <a:ext cx="2343150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900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509 г. </a:t>
            </a:r>
            <a:r>
              <a:rPr lang="ru-RU" altLang="ru-RU" sz="2000" dirty="0" err="1" smtClean="0">
                <a:solidFill>
                  <a:srgbClr val="000000"/>
                </a:solidFill>
              </a:rPr>
              <a:t>до.н.э</a:t>
            </a:r>
            <a:r>
              <a:rPr lang="ru-RU" altLang="ru-RU" sz="20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1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1484313"/>
            <a:ext cx="2917825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509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30 г. </a:t>
            </a:r>
            <a:r>
              <a:rPr lang="ru-RU" altLang="ru-RU" sz="2000" dirty="0" err="1" smtClean="0">
                <a:solidFill>
                  <a:srgbClr val="000000"/>
                </a:solidFill>
              </a:rPr>
              <a:t>до.н.э</a:t>
            </a:r>
            <a:r>
              <a:rPr lang="ru-RU" altLang="ru-RU" sz="20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1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5962" y="1484312"/>
            <a:ext cx="3062288" cy="865187"/>
          </a:xfrm>
          <a:prstGeom prst="actionButtonBlank">
            <a:avLst/>
          </a:prstGeom>
          <a:solidFill>
            <a:srgbClr val="FFFFFF"/>
          </a:solidFill>
          <a:ln w="3175">
            <a:solidFill>
              <a:srgbClr val="99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30 г. до н.э. - 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0000"/>
                </a:solidFill>
              </a:rPr>
              <a:t>476 г. н.э.</a:t>
            </a:r>
          </a:p>
        </p:txBody>
      </p:sp>
      <p:grpSp>
        <p:nvGrpSpPr>
          <p:cNvPr id="3085" name="Group 34"/>
          <p:cNvGrpSpPr>
            <a:grpSpLocks/>
          </p:cNvGrpSpPr>
          <p:nvPr/>
        </p:nvGrpSpPr>
        <p:grpSpPr bwMode="auto">
          <a:xfrm>
            <a:off x="250825" y="692150"/>
            <a:ext cx="8713788" cy="720725"/>
            <a:chOff x="113" y="436"/>
            <a:chExt cx="5398" cy="454"/>
          </a:xfrm>
        </p:grpSpPr>
        <p:sp>
          <p:nvSpPr>
            <p:cNvPr id="3089" name="Rectangle 35"/>
            <p:cNvSpPr>
              <a:spLocks noChangeArrowheads="1"/>
            </p:cNvSpPr>
            <p:nvPr/>
          </p:nvSpPr>
          <p:spPr bwMode="auto">
            <a:xfrm>
              <a:off x="113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IX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0" name="Rectangle 36"/>
            <p:cNvSpPr>
              <a:spLocks noChangeArrowheads="1"/>
            </p:cNvSpPr>
            <p:nvPr/>
          </p:nvSpPr>
          <p:spPr bwMode="auto">
            <a:xfrm>
              <a:off x="506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1" name="Rectangle 37"/>
            <p:cNvSpPr>
              <a:spLocks noChangeArrowheads="1"/>
            </p:cNvSpPr>
            <p:nvPr/>
          </p:nvSpPr>
          <p:spPr bwMode="auto">
            <a:xfrm>
              <a:off x="900" y="436"/>
              <a:ext cx="416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dirty="0" smtClean="0">
                  <a:solidFill>
                    <a:srgbClr val="000000"/>
                  </a:solidFill>
                </a:rPr>
                <a:t>VII</a:t>
              </a:r>
              <a:endParaRPr lang="ru-RU" altLang="ru-RU" dirty="0" smtClean="0">
                <a:solidFill>
                  <a:srgbClr val="000000"/>
                </a:solidFill>
              </a:endParaRPr>
            </a:p>
          </p:txBody>
        </p:sp>
        <p:sp>
          <p:nvSpPr>
            <p:cNvPr id="3092" name="Rectangle 38"/>
            <p:cNvSpPr>
              <a:spLocks noChangeArrowheads="1"/>
            </p:cNvSpPr>
            <p:nvPr/>
          </p:nvSpPr>
          <p:spPr bwMode="auto">
            <a:xfrm>
              <a:off x="1293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3" name="Rectangle 39"/>
            <p:cNvSpPr>
              <a:spLocks noChangeArrowheads="1"/>
            </p:cNvSpPr>
            <p:nvPr/>
          </p:nvSpPr>
          <p:spPr bwMode="auto">
            <a:xfrm>
              <a:off x="1687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4" name="Rectangle 40"/>
            <p:cNvSpPr>
              <a:spLocks noChangeArrowheads="1"/>
            </p:cNvSpPr>
            <p:nvPr/>
          </p:nvSpPr>
          <p:spPr bwMode="auto">
            <a:xfrm>
              <a:off x="2081" y="436"/>
              <a:ext cx="416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5" name="Rectangle 41"/>
            <p:cNvSpPr>
              <a:spLocks noChangeArrowheads="1"/>
            </p:cNvSpPr>
            <p:nvPr/>
          </p:nvSpPr>
          <p:spPr bwMode="auto">
            <a:xfrm>
              <a:off x="2475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6" name="Rectangle 42"/>
            <p:cNvSpPr>
              <a:spLocks noChangeArrowheads="1"/>
            </p:cNvSpPr>
            <p:nvPr/>
          </p:nvSpPr>
          <p:spPr bwMode="auto">
            <a:xfrm>
              <a:off x="2868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7" name="Rectangle 43"/>
            <p:cNvSpPr>
              <a:spLocks noChangeArrowheads="1"/>
            </p:cNvSpPr>
            <p:nvPr/>
          </p:nvSpPr>
          <p:spPr bwMode="auto">
            <a:xfrm>
              <a:off x="3262" y="436"/>
              <a:ext cx="416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8" name="Rectangle 44"/>
            <p:cNvSpPr>
              <a:spLocks noChangeArrowheads="1"/>
            </p:cNvSpPr>
            <p:nvPr/>
          </p:nvSpPr>
          <p:spPr bwMode="auto">
            <a:xfrm>
              <a:off x="3655" y="436"/>
              <a:ext cx="417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99" name="Rectangle 45"/>
            <p:cNvSpPr>
              <a:spLocks noChangeArrowheads="1"/>
            </p:cNvSpPr>
            <p:nvPr/>
          </p:nvSpPr>
          <p:spPr bwMode="auto">
            <a:xfrm>
              <a:off x="4049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0" name="Rectangle 46"/>
            <p:cNvSpPr>
              <a:spLocks noChangeArrowheads="1"/>
            </p:cNvSpPr>
            <p:nvPr/>
          </p:nvSpPr>
          <p:spPr bwMode="auto">
            <a:xfrm>
              <a:off x="4443" y="436"/>
              <a:ext cx="416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III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1" name="Rectangle 47"/>
            <p:cNvSpPr>
              <a:spLocks noChangeArrowheads="1"/>
            </p:cNvSpPr>
            <p:nvPr/>
          </p:nvSpPr>
          <p:spPr bwMode="auto">
            <a:xfrm>
              <a:off x="4837" y="436"/>
              <a:ext cx="417" cy="45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IV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02" name="Rectangle 48"/>
            <p:cNvSpPr>
              <a:spLocks noChangeArrowheads="1"/>
            </p:cNvSpPr>
            <p:nvPr/>
          </p:nvSpPr>
          <p:spPr bwMode="auto">
            <a:xfrm>
              <a:off x="5230" y="436"/>
              <a:ext cx="281" cy="45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mtClean="0">
                  <a:solidFill>
                    <a:srgbClr val="000000"/>
                  </a:solidFill>
                </a:rPr>
                <a:t>V</a:t>
              </a: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086" name="Rectangle 49"/>
          <p:cNvSpPr>
            <a:spLocks noChangeArrowheads="1"/>
          </p:cNvSpPr>
          <p:nvPr/>
        </p:nvSpPr>
        <p:spPr bwMode="auto">
          <a:xfrm>
            <a:off x="539750" y="0"/>
            <a:ext cx="822960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smtClean="0">
                <a:solidFill>
                  <a:srgbClr val="000000"/>
                </a:solidFill>
              </a:rPr>
              <a:t>Древний Рим </a:t>
            </a:r>
          </a:p>
        </p:txBody>
      </p:sp>
      <p:sp>
        <p:nvSpPr>
          <p:cNvPr id="3087" name="Line 50"/>
          <p:cNvSpPr>
            <a:spLocks noChangeShapeType="1"/>
          </p:cNvSpPr>
          <p:nvPr/>
        </p:nvSpPr>
        <p:spPr bwMode="auto">
          <a:xfrm>
            <a:off x="2698750" y="692150"/>
            <a:ext cx="0" cy="10080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88" name="Line 51"/>
          <p:cNvSpPr>
            <a:spLocks noChangeShapeType="1"/>
          </p:cNvSpPr>
          <p:nvPr/>
        </p:nvSpPr>
        <p:spPr bwMode="auto">
          <a:xfrm>
            <a:off x="5795963" y="692150"/>
            <a:ext cx="0" cy="863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35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969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969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39957"/>
              </p:ext>
            </p:extLst>
          </p:nvPr>
        </p:nvGraphicFramePr>
        <p:xfrm>
          <a:off x="179512" y="764704"/>
          <a:ext cx="8856984" cy="6057172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5904656"/>
                <a:gridCol w="2952328"/>
              </a:tblGrid>
              <a:tr h="405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Определение </a:t>
                      </a:r>
                      <a:endParaRPr lang="ru-RU" sz="2400" i="1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Термин</a:t>
                      </a:r>
                      <a:endParaRPr lang="ru-RU" sz="2400" i="1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Потомки древних жителей </a:t>
                      </a:r>
                      <a:r>
                        <a:rPr lang="ru-RU" sz="2000" dirty="0" smtClean="0">
                          <a:effectLst/>
                        </a:rPr>
                        <a:t>Рима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Переселенцы, покорённые  </a:t>
                      </a:r>
                      <a:r>
                        <a:rPr lang="ru-RU" sz="2000" dirty="0" smtClean="0">
                          <a:effectLst/>
                        </a:rPr>
                        <a:t>римлянами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Место народного </a:t>
                      </a:r>
                      <a:r>
                        <a:rPr lang="ru-RU" sz="2000" dirty="0" smtClean="0">
                          <a:effectLst/>
                        </a:rPr>
                        <a:t>собрания</a:t>
                      </a:r>
                      <a:endParaRPr lang="ru-RU" sz="2000" b="0" dirty="0" smtClean="0"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2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Форма государственного правления в Риме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 509 г</a:t>
                      </a:r>
                      <a:r>
                        <a:rPr lang="ru-RU" sz="2000" dirty="0" smtClean="0">
                          <a:effectLst/>
                        </a:rPr>
                        <a:t>. до </a:t>
                      </a:r>
                      <a:r>
                        <a:rPr lang="ru-RU" sz="2000" dirty="0">
                          <a:effectLst/>
                        </a:rPr>
                        <a:t>н.э</a:t>
                      </a:r>
                      <a:r>
                        <a:rPr lang="ru-RU" sz="2000" dirty="0" smtClean="0">
                          <a:effectLst/>
                        </a:rPr>
                        <a:t>.</a:t>
                      </a:r>
                      <a:endParaRPr lang="ru-RU" sz="2000" b="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Перевод слова «Республика»</a:t>
                      </a:r>
                      <a:endParaRPr lang="ru-RU" sz="2000" b="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Перевод слова «Запрещаю»</a:t>
                      </a:r>
                      <a:endParaRPr lang="ru-RU" sz="2000" b="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 высших магистра </a:t>
                      </a:r>
                      <a:r>
                        <a:rPr lang="ru-RU" sz="2000" dirty="0" smtClean="0">
                          <a:effectLst/>
                        </a:rPr>
                        <a:t>Республики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9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 плебеев участвующих в заседании Сената</a:t>
                      </a:r>
                      <a:endParaRPr lang="ru-RU" sz="2000" b="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Совет 100 старейшин</a:t>
                      </a:r>
                      <a:endParaRPr lang="ru-RU" sz="2000" b="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8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Полуостров,</a:t>
                      </a:r>
                      <a:r>
                        <a:rPr lang="ru-RU" sz="2000" baseline="0" dirty="0" smtClean="0">
                          <a:effectLst/>
                        </a:rPr>
                        <a:t> на котором </a:t>
                      </a:r>
                      <a:r>
                        <a:rPr lang="ru-RU" sz="2000" dirty="0" smtClean="0">
                          <a:effectLst/>
                        </a:rPr>
                        <a:t> находилась  </a:t>
                      </a:r>
                      <a:r>
                        <a:rPr lang="ru-RU" sz="2000" dirty="0">
                          <a:effectLst/>
                        </a:rPr>
                        <a:t>Римская Республика</a:t>
                      </a:r>
                      <a:endParaRPr lang="ru-RU" sz="2000" b="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entury Schoolbook" panose="0204060405050502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59827" y="29829"/>
            <a:ext cx="3440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Century Schoolbook" panose="02040604050505020304" pitchFamily="18" charset="0"/>
              </a:rPr>
              <a:t>Словарь урока</a:t>
            </a:r>
          </a:p>
        </p:txBody>
      </p:sp>
    </p:spTree>
    <p:extLst>
      <p:ext uri="{BB962C8B-B14F-4D97-AF65-F5344CB8AC3E}">
        <p14:creationId xmlns:p14="http://schemas.microsoft.com/office/powerpoint/2010/main" val="411509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226068"/>
            <a:ext cx="6264696" cy="5256584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9512" y="548680"/>
            <a:ext cx="216024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Century Schoolbook" panose="02040604050505020304" pitchFamily="18" charset="0"/>
              </a:rPr>
              <a:t>Плебеи</a:t>
            </a:r>
            <a:endParaRPr lang="ru-RU" sz="3600" dirty="0">
              <a:latin typeface="Century Schoolbook" panose="020406040505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548918"/>
            <a:ext cx="244827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Century Schoolbook" panose="02040604050505020304" pitchFamily="18" charset="0"/>
              </a:rPr>
              <a:t>Патриции</a:t>
            </a:r>
            <a:endParaRPr lang="ru-RU" sz="36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21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5"/>
          <p:cNvSpPr>
            <a:spLocks noChangeShapeType="1"/>
          </p:cNvSpPr>
          <p:nvPr/>
        </p:nvSpPr>
        <p:spPr bwMode="auto">
          <a:xfrm flipH="1" flipV="1">
            <a:off x="6443663" y="549275"/>
            <a:ext cx="1439862" cy="1584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6732240" y="2170113"/>
            <a:ext cx="230425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 smtClean="0">
                <a:latin typeface="Calligraph" pitchFamily="2" charset="0"/>
              </a:rPr>
              <a:t>Марсово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 smtClean="0">
                <a:latin typeface="Calligraph" pitchFamily="2" charset="0"/>
              </a:rPr>
              <a:t>    поле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179389" y="4365625"/>
            <a:ext cx="806502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srgbClr val="FFFFFF"/>
                </a:solidFill>
              </a:rPr>
              <a:t>лось </a:t>
            </a:r>
            <a:r>
              <a:rPr lang="ru-RU" altLang="ru-RU" sz="3600" b="1" i="1" dirty="0" smtClean="0">
                <a:solidFill>
                  <a:srgbClr val="CC0000"/>
                </a:solidFill>
              </a:rPr>
              <a:t>Народное собрание</a:t>
            </a:r>
            <a:r>
              <a:rPr lang="ru-RU" altLang="ru-RU" sz="3600" b="1" i="1" dirty="0" smtClean="0">
                <a:solidFill>
                  <a:srgbClr val="FFFFFF"/>
                </a:solidFill>
              </a:rPr>
              <a:t>, чтобы </a:t>
            </a:r>
            <a:r>
              <a:rPr lang="ru-RU" altLang="ru-RU" sz="3600" b="1" dirty="0" smtClean="0">
                <a:solidFill>
                  <a:srgbClr val="FFFFFF"/>
                </a:solidFill>
              </a:rPr>
              <a:t>выбрать двух консулов</a:t>
            </a:r>
          </a:p>
        </p:txBody>
      </p:sp>
      <p:pic>
        <p:nvPicPr>
          <p:cNvPr id="5122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5888"/>
            <a:ext cx="6697663" cy="4044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47" y="153054"/>
            <a:ext cx="6696635" cy="403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25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985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 стрелкой 9"/>
          <p:cNvCxnSpPr/>
          <p:nvPr/>
        </p:nvCxnSpPr>
        <p:spPr>
          <a:xfrm flipV="1">
            <a:off x="2567607" y="2420888"/>
            <a:ext cx="1212305" cy="952078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636922" y="3645023"/>
            <a:ext cx="845819" cy="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555776" y="3864253"/>
            <a:ext cx="1152128" cy="1220931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832140" y="2420888"/>
            <a:ext cx="828092" cy="792088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940152" y="3668456"/>
            <a:ext cx="648072" cy="0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832140" y="4005064"/>
            <a:ext cx="936104" cy="936104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125710" y="2757495"/>
            <a:ext cx="2880320" cy="1584176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entury Schoolbook" panose="02040604050505020304" pitchFamily="18" charset="0"/>
              </a:rPr>
              <a:t>Народное собрание</a:t>
            </a:r>
            <a:endParaRPr lang="ru-RU" sz="2800" dirty="0">
              <a:latin typeface="Century Schoolbook" panose="020406040505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28184" y="2780928"/>
            <a:ext cx="2808312" cy="1584176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entury Schoolbook" panose="02040604050505020304" pitchFamily="18" charset="0"/>
              </a:rPr>
              <a:t>Сенат</a:t>
            </a:r>
            <a:endParaRPr lang="ru-RU" sz="2800" dirty="0">
              <a:latin typeface="Century Schoolbook" panose="020406040505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131840" y="2852936"/>
            <a:ext cx="2808312" cy="1584176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entury Schoolbook" panose="02040604050505020304" pitchFamily="18" charset="0"/>
              </a:rPr>
              <a:t>2 консул</a:t>
            </a:r>
            <a:endParaRPr lang="ru-RU" sz="2800" dirty="0">
              <a:latin typeface="Century Schoolbook" panose="020406040505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131840" y="4581128"/>
            <a:ext cx="2808312" cy="1584176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entury Schoolbook" panose="02040604050505020304" pitchFamily="18" charset="0"/>
              </a:rPr>
              <a:t>трибун</a:t>
            </a:r>
            <a:endParaRPr lang="ru-RU" sz="2800" dirty="0">
              <a:latin typeface="Century Schoolbook" panose="020406040505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131840" y="1173319"/>
            <a:ext cx="2808312" cy="1584176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entury Schoolbook" panose="02040604050505020304" pitchFamily="18" charset="0"/>
              </a:rPr>
              <a:t>1 консул</a:t>
            </a:r>
            <a:endParaRPr lang="ru-RU" sz="2800" dirty="0">
              <a:latin typeface="Century Schoolbook" panose="020406040505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43959" y="188640"/>
            <a:ext cx="565731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entury Schoolbook" panose="02040604050505020304" pitchFamily="18" charset="0"/>
              </a:rPr>
              <a:t>УСТРОЙСТВО РЕСПУБЛИКИ</a:t>
            </a:r>
            <a:endParaRPr lang="ru-RU" sz="28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94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6" grpId="0" animBg="1"/>
      <p:bldP spid="7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268760"/>
            <a:ext cx="5040560" cy="453692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3600" dirty="0" smtClean="0">
                <a:latin typeface="Century Schoolbook" panose="02040604050505020304" pitchFamily="18" charset="0"/>
              </a:rPr>
              <a:t>Устройство Римской республики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3600" dirty="0" smtClean="0">
                <a:latin typeface="Century Schoolbook" panose="02040604050505020304" pitchFamily="18" charset="0"/>
              </a:rPr>
              <a:t>три вида власти:</a:t>
            </a:r>
            <a:endParaRPr lang="ru-RU" sz="3600" dirty="0" smtClean="0">
              <a:solidFill>
                <a:srgbClr val="CC0000"/>
              </a:solidFill>
              <a:latin typeface="Century Schoolbook" panose="020406040505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ru-RU" sz="3600" dirty="0" smtClean="0">
                <a:solidFill>
                  <a:srgbClr val="CC0000"/>
                </a:solidFill>
                <a:latin typeface="Century Schoolbook" panose="02040604050505020304" pitchFamily="18" charset="0"/>
              </a:rPr>
              <a:t>народное собрание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ru-RU" sz="3600" dirty="0" smtClean="0">
                <a:solidFill>
                  <a:srgbClr val="CC0000"/>
                </a:solidFill>
                <a:latin typeface="Century Schoolbook" panose="02040604050505020304" pitchFamily="18" charset="0"/>
              </a:rPr>
              <a:t>магистры</a:t>
            </a:r>
            <a:endParaRPr lang="ru-RU" sz="3600" dirty="0">
              <a:solidFill>
                <a:srgbClr val="CC0000"/>
              </a:solidFill>
              <a:latin typeface="Century Schoolbook" panose="020406040505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ru-RU" sz="3600" dirty="0">
                <a:solidFill>
                  <a:srgbClr val="CC0000"/>
                </a:solidFill>
                <a:latin typeface="Century Schoolbook" panose="02040604050505020304" pitchFamily="18" charset="0"/>
              </a:rPr>
              <a:t>сенат  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852936"/>
            <a:ext cx="2097062" cy="34519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78582"/>
            <a:ext cx="3607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Century Schoolbook" panose="02040604050505020304" pitchFamily="18" charset="0"/>
              </a:rPr>
              <a:t>Вывод группы 1</a:t>
            </a:r>
            <a:endParaRPr lang="ru-RU" sz="3200" b="1" i="1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7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60040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entury Schoolbook" panose="02040604050505020304" pitchFamily="18" charset="0"/>
              </a:rPr>
              <a:t>Государственное устройство Римской республики</a:t>
            </a:r>
            <a:endParaRPr lang="ru-RU" dirty="0">
              <a:latin typeface="Century Schoolbook" panose="020406040505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078140"/>
            <a:ext cx="7632848" cy="4779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655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105435"/>
              </p:ext>
            </p:extLst>
          </p:nvPr>
        </p:nvGraphicFramePr>
        <p:xfrm>
          <a:off x="448816" y="1479358"/>
          <a:ext cx="8496945" cy="457397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832315"/>
                <a:gridCol w="2442997"/>
                <a:gridCol w="3221633"/>
              </a:tblGrid>
              <a:tr h="137357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Власть</a:t>
                      </a:r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Состав</a:t>
                      </a:r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Функция</a:t>
                      </a:r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773304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773304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kern="1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  <a:tr h="773304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endParaRPr lang="ru-RU" sz="3200" dirty="0">
                        <a:solidFill>
                          <a:sysClr val="windowText" lastClr="000000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99592" y="3140968"/>
            <a:ext cx="1709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консул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3140968"/>
            <a:ext cx="23615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патриции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298707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Набор в войско</a:t>
            </a:r>
          </a:p>
          <a:p>
            <a:pPr algn="ctr"/>
            <a:r>
              <a:rPr lang="ru-RU" sz="1600" b="1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Созыв народного собрания</a:t>
            </a:r>
          </a:p>
          <a:p>
            <a:pPr algn="ctr"/>
            <a:r>
              <a:rPr lang="ru-RU" sz="1600" b="1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Предлагали новые законы</a:t>
            </a:r>
            <a:endParaRPr lang="ru-RU" sz="1600" b="1" dirty="0">
              <a:solidFill>
                <a:sysClr val="windowText" lastClr="0000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60648"/>
            <a:ext cx="8114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dk1"/>
                </a:solidFill>
                <a:latin typeface="Century Schoolbook" panose="02040604050505020304" pitchFamily="18" charset="0"/>
              </a:rPr>
              <a:t>СИСТЕМА УПРАВЛЕНИЯ В РЕСПУБЛИКЕ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1411" y="4221088"/>
            <a:ext cx="1736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трибун</a:t>
            </a:r>
            <a:endParaRPr lang="ru-RU" sz="3600" dirty="0">
              <a:solidFill>
                <a:sysClr val="windowText" lastClr="0000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31657" y="4222829"/>
            <a:ext cx="17379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плебеи</a:t>
            </a:r>
            <a:endParaRPr lang="ru-RU" sz="3600" dirty="0">
              <a:solidFill>
                <a:sysClr val="windowText" lastClr="0000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32240" y="4149080"/>
            <a:ext cx="11192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вето</a:t>
            </a:r>
            <a:endParaRPr lang="ru-RU" sz="3600" dirty="0">
              <a:solidFill>
                <a:sysClr val="windowText" lastClr="0000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24088" y="5301208"/>
            <a:ext cx="13917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сенат</a:t>
            </a:r>
            <a:endParaRPr lang="ru-RU" sz="3600" dirty="0">
              <a:solidFill>
                <a:sysClr val="windowText" lastClr="0000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69781" y="5301208"/>
            <a:ext cx="23102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магистры</a:t>
            </a:r>
            <a:endParaRPr lang="ru-RU" sz="3600" dirty="0">
              <a:solidFill>
                <a:sysClr val="windowText" lastClr="00000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90198" y="5085184"/>
            <a:ext cx="25747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Ведал казной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Планировал войны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  <a:latin typeface="Century Schoolbook" panose="02040604050505020304" pitchFamily="18" charset="0"/>
              </a:rPr>
              <a:t>Осуществлял суд</a:t>
            </a:r>
            <a:endParaRPr lang="ru-RU" b="1" dirty="0">
              <a:solidFill>
                <a:sysClr val="windowText" lastClr="00000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68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766445"/>
            <a:ext cx="3902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Century Schoolbook" panose="02040604050505020304" pitchFamily="18" charset="0"/>
              </a:rPr>
              <a:t>Составить фразу</a:t>
            </a:r>
            <a:endParaRPr lang="ru-RU" sz="3600" dirty="0">
              <a:latin typeface="Century Schoolbook" panose="02040604050505020304" pitchFamily="18" charset="0"/>
            </a:endParaRP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860137" y="1700808"/>
            <a:ext cx="7560840" cy="424847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altLang="ru-RU" sz="2800" dirty="0">
                <a:solidFill>
                  <a:schemeClr val="tx1"/>
                </a:solidFill>
                <a:latin typeface="Century Schoolbook" panose="02040604050505020304" pitchFamily="18" charset="0"/>
              </a:rPr>
              <a:t>После 509 г. до н.э. римское государство стало </a:t>
            </a:r>
            <a:r>
              <a:rPr lang="ru-RU" altLang="ru-RU" sz="2800" i="1" u="sng" dirty="0">
                <a:solidFill>
                  <a:schemeClr val="tx1"/>
                </a:solidFill>
                <a:latin typeface="Century Schoolbook" panose="02040604050505020304" pitchFamily="18" charset="0"/>
              </a:rPr>
              <a:t>_____________</a:t>
            </a:r>
            <a:r>
              <a:rPr lang="ru-RU" altLang="ru-RU" sz="2800" i="1" dirty="0">
                <a:solidFill>
                  <a:schemeClr val="tx1"/>
                </a:solidFill>
                <a:latin typeface="Century Schoolbook" panose="02040604050505020304" pitchFamily="18" charset="0"/>
              </a:rPr>
              <a:t>, </a:t>
            </a:r>
            <a:r>
              <a:rPr lang="ru-RU" altLang="ru-RU" sz="2800" dirty="0">
                <a:solidFill>
                  <a:schemeClr val="tx1"/>
                </a:solidFill>
                <a:latin typeface="Century Schoolbook" panose="02040604050505020304" pitchFamily="18" charset="0"/>
              </a:rPr>
              <a:t>потому что _______________________________________. Республика в переводе и означает «__________________________».</a:t>
            </a:r>
            <a:endParaRPr lang="ru-RU" sz="280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50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622429"/>
            <a:ext cx="3902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Century Schoolbook" panose="02040604050505020304" pitchFamily="18" charset="0"/>
              </a:rPr>
              <a:t>Составить фразу</a:t>
            </a:r>
            <a:endParaRPr lang="ru-RU" sz="3600" dirty="0">
              <a:latin typeface="Century Schoolbook" panose="02040604050505020304" pitchFamily="18" charset="0"/>
            </a:endParaRP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860137" y="1569102"/>
            <a:ext cx="7560840" cy="424847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altLang="ru-RU" sz="2800" dirty="0">
                <a:solidFill>
                  <a:schemeClr val="tx1"/>
                </a:solidFill>
                <a:latin typeface="Century Schoolbook" panose="02040604050505020304" pitchFamily="18" charset="0"/>
              </a:rPr>
              <a:t>После 509 г. до н.э. римское государство стало </a:t>
            </a:r>
            <a:r>
              <a:rPr lang="ru-RU" altLang="ru-RU" sz="2800" b="1" i="1" u="sng" dirty="0">
                <a:solidFill>
                  <a:schemeClr val="tx1"/>
                </a:solidFill>
                <a:latin typeface="Century Schoolbook" panose="02040604050505020304" pitchFamily="18" charset="0"/>
              </a:rPr>
              <a:t>республикой</a:t>
            </a:r>
            <a:r>
              <a:rPr lang="ru-RU" altLang="ru-RU" sz="2800" i="1" dirty="0">
                <a:solidFill>
                  <a:schemeClr val="tx1"/>
                </a:solidFill>
                <a:latin typeface="Century Schoolbook" panose="02040604050505020304" pitchFamily="18" charset="0"/>
              </a:rPr>
              <a:t>, </a:t>
            </a:r>
            <a:r>
              <a:rPr lang="ru-RU" altLang="ru-RU" sz="2800" dirty="0">
                <a:solidFill>
                  <a:schemeClr val="tx1"/>
                </a:solidFill>
                <a:latin typeface="Century Schoolbook" panose="02040604050505020304" pitchFamily="18" charset="0"/>
              </a:rPr>
              <a:t>потому что </a:t>
            </a:r>
            <a:r>
              <a:rPr lang="ru-RU" altLang="ru-RU" sz="2800" b="1" dirty="0">
                <a:solidFill>
                  <a:schemeClr val="tx1"/>
                </a:solidFill>
                <a:latin typeface="Century Schoolbook" panose="02040604050505020304" pitchFamily="18" charset="0"/>
              </a:rPr>
              <a:t>римляне вместе избирали тех, кто ими управлял, и сами могли быть избраны</a:t>
            </a:r>
            <a:r>
              <a:rPr lang="ru-RU" altLang="ru-RU" sz="2800" dirty="0">
                <a:solidFill>
                  <a:schemeClr val="tx1"/>
                </a:solidFill>
                <a:latin typeface="Century Schoolbook" panose="02040604050505020304" pitchFamily="18" charset="0"/>
              </a:rPr>
              <a:t>. Республика в переводе и означает «</a:t>
            </a:r>
            <a:r>
              <a:rPr lang="ru-RU" altLang="ru-RU" sz="2800" b="1" dirty="0">
                <a:solidFill>
                  <a:schemeClr val="tx1"/>
                </a:solidFill>
                <a:latin typeface="Century Schoolbook" panose="02040604050505020304" pitchFamily="18" charset="0"/>
              </a:rPr>
              <a:t>общественное дело</a:t>
            </a:r>
            <a:r>
              <a:rPr lang="ru-RU" altLang="ru-RU" sz="2800" dirty="0">
                <a:solidFill>
                  <a:schemeClr val="tx1"/>
                </a:solidFill>
                <a:latin typeface="Century Schoolbook" panose="02040604050505020304" pitchFamily="18" charset="0"/>
              </a:rPr>
              <a:t>»</a:t>
            </a:r>
            <a:endParaRPr lang="ru-RU" sz="280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43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72816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Игра «Верные и неверные утверждения». </a:t>
            </a:r>
            <a:r>
              <a:rPr lang="ru-RU" sz="2800" u="sng" dirty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Задание:</a:t>
            </a:r>
            <a:r>
              <a:rPr lang="ru-RU" sz="2800" dirty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 </a:t>
            </a:r>
            <a:r>
              <a:rPr lang="ru-RU" sz="28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ответ </a:t>
            </a:r>
            <a:r>
              <a:rPr lang="ru-RU" sz="2800" dirty="0">
                <a:solidFill>
                  <a:srgbClr val="C00000"/>
                </a:solidFill>
                <a:latin typeface="Century Schoolbook" panose="02040604050505020304" pitchFamily="18" charset="0"/>
              </a:rPr>
              <a:t>ДА </a:t>
            </a:r>
            <a:r>
              <a:rPr lang="ru-RU" sz="28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хлопок над головой</a:t>
            </a:r>
            <a:r>
              <a:rPr lang="ru-RU" sz="28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 </a:t>
            </a:r>
          </a:p>
          <a:p>
            <a:pPr algn="just"/>
            <a:r>
              <a:rPr lang="ru-RU" sz="28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                 ответ </a:t>
            </a:r>
            <a:r>
              <a:rPr lang="ru-RU" sz="2800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НЕТ присели.</a:t>
            </a:r>
            <a:endParaRPr lang="en-US" sz="2800" dirty="0" smtClean="0">
              <a:solidFill>
                <a:srgbClr val="A5644E">
                  <a:lumMod val="50000"/>
                </a:srgbClr>
              </a:solidFill>
              <a:latin typeface="Century Schoolbook" panose="02040604050505020304" pitchFamily="18" charset="0"/>
            </a:endParaRPr>
          </a:p>
          <a:p>
            <a:pPr algn="just"/>
            <a:r>
              <a:rPr lang="en-US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1</a:t>
            </a:r>
            <a:r>
              <a:rPr lang="ru-RU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. Народный </a:t>
            </a:r>
            <a:r>
              <a:rPr lang="ru-RU" sz="2400" dirty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трибун – это защитник прав патрициев.</a:t>
            </a:r>
          </a:p>
          <a:p>
            <a:pPr algn="just"/>
            <a:r>
              <a:rPr lang="ru-RU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2.  В Риме избирали 3 консулов на год?</a:t>
            </a:r>
          </a:p>
          <a:p>
            <a:pPr algn="just"/>
            <a:r>
              <a:rPr lang="ru-RU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3.  Плебеи </a:t>
            </a:r>
            <a:r>
              <a:rPr lang="ru-RU" sz="2400" dirty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могли стать консулами.</a:t>
            </a:r>
          </a:p>
          <a:p>
            <a:pPr algn="just"/>
            <a:r>
              <a:rPr lang="ru-RU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4. В 509 до н.э. была установлена республика в Риме.</a:t>
            </a:r>
            <a:endParaRPr lang="ru-RU" sz="2400" dirty="0">
              <a:solidFill>
                <a:srgbClr val="A5644E">
                  <a:lumMod val="50000"/>
                </a:srgbClr>
              </a:solidFill>
              <a:latin typeface="Century Schoolbook" panose="020406040505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5.  Один </a:t>
            </a:r>
            <a:r>
              <a:rPr lang="ru-RU" sz="2400" dirty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консул был главнее другого.</a:t>
            </a:r>
          </a:p>
          <a:p>
            <a:pPr marL="514350" indent="-514350" algn="just">
              <a:buFontTx/>
              <a:buAutoNum type="arabicPeriod" startAt="6"/>
            </a:pPr>
            <a:r>
              <a:rPr lang="ru-RU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Выборы </a:t>
            </a:r>
            <a:r>
              <a:rPr lang="ru-RU" sz="2400" dirty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проходили на </a:t>
            </a:r>
            <a:r>
              <a:rPr lang="ru-RU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Марсовом поле.</a:t>
            </a:r>
          </a:p>
          <a:p>
            <a:pPr marL="514350" indent="-514350" algn="just">
              <a:buFontTx/>
              <a:buAutoNum type="arabicPeriod" startAt="6"/>
            </a:pPr>
            <a:r>
              <a:rPr lang="ru-RU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 «Вето</a:t>
            </a:r>
            <a:r>
              <a:rPr lang="ru-RU" sz="2400" dirty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» </a:t>
            </a:r>
            <a:r>
              <a:rPr lang="ru-RU" sz="2400" dirty="0" smtClean="0">
                <a:solidFill>
                  <a:srgbClr val="A5644E">
                    <a:lumMod val="50000"/>
                  </a:srgbClr>
                </a:solidFill>
                <a:latin typeface="Century Schoolbook" panose="02040604050505020304" pitchFamily="18" charset="0"/>
              </a:rPr>
              <a:t>по – латински разрешаю.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548679"/>
            <a:ext cx="26805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>
                <a:latin typeface="Century Schoolbook" panose="02040604050505020304" pitchFamily="18" charset="0"/>
              </a:rPr>
              <a:t>Физминутка</a:t>
            </a:r>
            <a:endParaRPr lang="ru-RU" sz="32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34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3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548680"/>
            <a:ext cx="914400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619142" y="-1838"/>
            <a:ext cx="77724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chemeClr val="dk1"/>
                </a:solidFill>
                <a:latin typeface="Century Schoolbook" panose="02040604050505020304" pitchFamily="18" charset="0"/>
              </a:rPr>
              <a:t>СЕНАТ И ЕГО ПОЛНОМОЧИЯ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609725" y="731880"/>
            <a:ext cx="3330428" cy="10156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8 </a:t>
            </a:r>
            <a:r>
              <a:rPr lang="ru-RU" altLang="ru-RU" sz="2000" b="1" u="sng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преторов</a:t>
            </a:r>
            <a:r>
              <a:rPr lang="ru-RU" altLang="ru-RU" sz="20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избирались, чтобы стать судьями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4514" y="1988840"/>
            <a:ext cx="2719562" cy="156966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Управляли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 всеми делами в Сенате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2 </a:t>
            </a:r>
            <a:r>
              <a:rPr lang="ru-RU" altLang="ru-RU" sz="2400" b="1" u="sng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консула</a:t>
            </a:r>
            <a:r>
              <a:rPr lang="ru-RU" altLang="ru-RU" sz="24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.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300192" y="1732315"/>
            <a:ext cx="2886671" cy="193899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393939"/>
                </a:solidFill>
                <a:latin typeface="Century Schoolbook" panose="02040604050505020304" pitchFamily="18" charset="0"/>
              </a:rPr>
              <a:t>4 </a:t>
            </a:r>
            <a:r>
              <a:rPr lang="ru-RU" altLang="ru-RU" sz="2000" b="1" u="sng" smtClean="0">
                <a:solidFill>
                  <a:srgbClr val="393939"/>
                </a:solidFill>
                <a:latin typeface="Century Schoolbook" panose="02040604050505020304" pitchFamily="18" charset="0"/>
              </a:rPr>
              <a:t>эдила</a:t>
            </a:r>
            <a:r>
              <a:rPr lang="ru-RU" altLang="ru-RU" sz="2000" b="1" smtClean="0">
                <a:solidFill>
                  <a:srgbClr val="393939"/>
                </a:solidFill>
                <a:latin typeface="Century Schoolbook" panose="02040604050505020304" pitchFamily="18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393939"/>
                </a:solidFill>
                <a:latin typeface="Century Schoolbook" panose="02040604050505020304" pitchFamily="18" charset="0"/>
              </a:rPr>
              <a:t>наблюдали за порядком на улицах, рынках и устраивали зрелища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280617" y="4084380"/>
            <a:ext cx="3978275" cy="10156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20 </a:t>
            </a:r>
            <a:r>
              <a:rPr lang="ru-RU" altLang="ru-RU" sz="2000" b="1" u="sng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квесторов</a:t>
            </a:r>
            <a:r>
              <a:rPr lang="ru-RU" altLang="ru-RU" sz="20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следили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за состоянием казны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926" y="4084380"/>
            <a:ext cx="3131840" cy="255454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u="sng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Цензоры </a:t>
            </a:r>
            <a:r>
              <a:rPr lang="ru-RU" altLang="ru-RU" sz="20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- руководили общественными работами, сбором налогов,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393939"/>
                </a:solidFill>
                <a:latin typeface="Century Schoolbook" panose="02040604050505020304" pitchFamily="18" charset="0"/>
              </a:rPr>
              <a:t>заключали государственные договоры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237329" y="5730536"/>
            <a:ext cx="5405647" cy="10156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393939"/>
                </a:solidFill>
                <a:latin typeface="Century Schoolbook" panose="02040604050505020304" pitchFamily="18" charset="0"/>
              </a:rPr>
              <a:t>При черезвычайных обстоятельствах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393939"/>
                </a:solidFill>
                <a:latin typeface="Century Schoolbook" panose="02040604050505020304" pitchFamily="18" charset="0"/>
              </a:rPr>
              <a:t>назначался диктатор,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393939"/>
                </a:solidFill>
                <a:latin typeface="Century Schoolbook" panose="02040604050505020304" pitchFamily="18" charset="0"/>
              </a:rPr>
              <a:t>сроком на 6 месяцев.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37084" y="2333426"/>
            <a:ext cx="2448272" cy="5232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latin typeface="Century Schoolbook" panose="02040604050505020304" pitchFamily="18" charset="0"/>
              </a:rPr>
              <a:t>2 консула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412231" y="911918"/>
            <a:ext cx="2185268" cy="5232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latin typeface="Century Schoolbook" panose="02040604050505020304" pitchFamily="18" charset="0"/>
              </a:rPr>
              <a:t>8 п</a:t>
            </a:r>
            <a:r>
              <a:rPr lang="vi-VN" altLang="ru-RU" sz="2800" b="1" dirty="0" smtClean="0"/>
              <a:t>ре́тор</a:t>
            </a:r>
            <a:r>
              <a:rPr lang="ru-RU" altLang="ru-RU" sz="2800" b="1" dirty="0" err="1" smtClean="0">
                <a:latin typeface="Century Schoolbook" panose="02040604050505020304" pitchFamily="18" charset="0"/>
              </a:rPr>
              <a:t>ов</a:t>
            </a:r>
            <a:endParaRPr lang="ru-RU" altLang="ru-RU" sz="2800" b="1" dirty="0" smtClean="0">
              <a:latin typeface="Century Schoolbook" panose="02040604050505020304" pitchFamily="18" charset="0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6844172" y="2405458"/>
            <a:ext cx="2031082" cy="5232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latin typeface="Century Schoolbook" panose="02040604050505020304" pitchFamily="18" charset="0"/>
              </a:rPr>
              <a:t>4 эдила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33306" y="5361652"/>
            <a:ext cx="2273449" cy="5232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latin typeface="Century Schoolbook" panose="02040604050505020304" pitchFamily="18" charset="0"/>
              </a:rPr>
              <a:t>2 цензора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940153" y="4330601"/>
            <a:ext cx="3183209" cy="5232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latin typeface="Century Schoolbook" panose="02040604050505020304" pitchFamily="18" charset="0"/>
              </a:rPr>
              <a:t>20 квесторов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3872068" y="5627701"/>
            <a:ext cx="2428124" cy="5232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latin typeface="Century Schoolbook" panose="02040604050505020304" pitchFamily="18" charset="0"/>
              </a:rPr>
              <a:t>Диктатор</a:t>
            </a:r>
          </a:p>
        </p:txBody>
      </p:sp>
    </p:spTree>
    <p:extLst>
      <p:ext uri="{BB962C8B-B14F-4D97-AF65-F5344CB8AC3E}">
        <p14:creationId xmlns:p14="http://schemas.microsoft.com/office/powerpoint/2010/main" val="3865460267"/>
      </p:ext>
    </p:ext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8199" grpId="1" animBg="1"/>
      <p:bldP spid="8201" grpId="0" animBg="1"/>
      <p:bldP spid="8201" grpId="1" animBg="1"/>
      <p:bldP spid="8202" grpId="0" animBg="1"/>
      <p:bldP spid="8202" grpId="1" animBg="1"/>
      <p:bldP spid="8203" grpId="0" animBg="1"/>
      <p:bldP spid="8203" grpId="1" animBg="1"/>
      <p:bldP spid="8204" grpId="0" animBg="1"/>
      <p:bldP spid="8204" grpId="1" animBg="1"/>
      <p:bldP spid="8205" grpId="0" animBg="1"/>
      <p:bldP spid="8205" grpId="1" animBg="1"/>
      <p:bldP spid="8206" grpId="0" animBg="1"/>
      <p:bldP spid="8207" grpId="0" animBg="1"/>
      <p:bldP spid="8208" grpId="0" animBg="1"/>
      <p:bldP spid="8209" grpId="0" animBg="1"/>
      <p:bldP spid="8210" grpId="0" animBg="1"/>
      <p:bldP spid="82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00338" y="549275"/>
            <a:ext cx="3527425" cy="1655763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prstClr val="black"/>
                </a:solidFill>
              </a:rPr>
              <a:t>Сенат</a:t>
            </a:r>
          </a:p>
        </p:txBody>
      </p:sp>
      <p:sp>
        <p:nvSpPr>
          <p:cNvPr id="3" name="Овал 2"/>
          <p:cNvSpPr/>
          <p:nvPr/>
        </p:nvSpPr>
        <p:spPr>
          <a:xfrm>
            <a:off x="1763713" y="3090863"/>
            <a:ext cx="2844800" cy="1404937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prstClr val="black"/>
                </a:solidFill>
              </a:rPr>
              <a:t>Война</a:t>
            </a:r>
          </a:p>
        </p:txBody>
      </p:sp>
      <p:sp>
        <p:nvSpPr>
          <p:cNvPr id="4" name="Овал 3"/>
          <p:cNvSpPr/>
          <p:nvPr/>
        </p:nvSpPr>
        <p:spPr>
          <a:xfrm>
            <a:off x="6372225" y="1516063"/>
            <a:ext cx="2663825" cy="1620837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prstClr val="black"/>
                </a:solidFill>
              </a:rPr>
              <a:t>Суд</a:t>
            </a:r>
          </a:p>
        </p:txBody>
      </p:sp>
      <p:sp>
        <p:nvSpPr>
          <p:cNvPr id="5" name="Овал 4"/>
          <p:cNvSpPr/>
          <p:nvPr/>
        </p:nvSpPr>
        <p:spPr>
          <a:xfrm>
            <a:off x="4864100" y="3105150"/>
            <a:ext cx="2981325" cy="1376363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prstClr val="black"/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</a:rPr>
              <a:t>Переговоры </a:t>
            </a:r>
            <a:r>
              <a:rPr lang="ru-RU" sz="2400" b="1" dirty="0" smtClean="0">
                <a:solidFill>
                  <a:prstClr val="black"/>
                </a:solidFill>
              </a:rPr>
              <a:t>со странами</a:t>
            </a:r>
            <a:endParaRPr lang="ru-RU" sz="2400" b="1" dirty="0">
              <a:solidFill>
                <a:prstClr val="black"/>
              </a:solidFill>
            </a:endParaRPr>
          </a:p>
          <a:p>
            <a:pPr algn="ctr"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960" y="1537558"/>
            <a:ext cx="2519363" cy="1620837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prstClr val="black"/>
                </a:solidFill>
              </a:rPr>
              <a:t>Казна</a:t>
            </a:r>
          </a:p>
        </p:txBody>
      </p:sp>
      <p:sp>
        <p:nvSpPr>
          <p:cNvPr id="7" name="Правая фигурная скобка 6"/>
          <p:cNvSpPr/>
          <p:nvPr/>
        </p:nvSpPr>
        <p:spPr>
          <a:xfrm rot="5400000">
            <a:off x="4280694" y="1839119"/>
            <a:ext cx="593725" cy="5741987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11188" y="5157788"/>
            <a:ext cx="7848600" cy="1511300"/>
          </a:xfrm>
          <a:prstGeom prst="ellips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Ни перед кем не отчитывался в своих</a:t>
            </a:r>
          </a:p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действиях и не нёс ответственности за</a:t>
            </a:r>
          </a:p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ошибочные решения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706563" y="1052513"/>
            <a:ext cx="1136650" cy="504825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084888" y="1125538"/>
            <a:ext cx="1363662" cy="390525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975225" y="2205038"/>
            <a:ext cx="1109663" cy="90011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995613" y="2114550"/>
            <a:ext cx="841375" cy="976313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19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46243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154146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</a:t>
                      </a:r>
                    </a:p>
                    <a:p>
                      <a:r>
                        <a:rPr lang="ru-RU" sz="4400" b="1" dirty="0" smtClean="0"/>
                        <a:t>     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</a:t>
                      </a:r>
                    </a:p>
                    <a:p>
                      <a:r>
                        <a:rPr lang="ru-RU" sz="4400" b="1" dirty="0" smtClean="0"/>
                        <a:t>    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3</a:t>
                      </a:r>
                    </a:p>
                    <a:p>
                      <a:r>
                        <a:rPr lang="ru-RU" sz="4400" b="1" dirty="0" smtClean="0"/>
                        <a:t>      </a:t>
                      </a:r>
                      <a:endParaRPr lang="ru-RU" sz="4400" b="1" dirty="0"/>
                    </a:p>
                  </a:txBody>
                  <a:tcPr marT="45721" marB="45721"/>
                </a:tc>
              </a:tr>
              <a:tr h="154146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</a:t>
                      </a:r>
                    </a:p>
                    <a:p>
                      <a:r>
                        <a:rPr lang="ru-RU" sz="4400" b="1" dirty="0" smtClean="0"/>
                        <a:t>     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</a:t>
                      </a:r>
                    </a:p>
                    <a:p>
                      <a:r>
                        <a:rPr lang="ru-RU" sz="2000" b="1" dirty="0" smtClean="0"/>
                        <a:t>        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6</a:t>
                      </a:r>
                    </a:p>
                    <a:p>
                      <a:r>
                        <a:rPr lang="ru-RU" sz="4400" b="1" dirty="0" smtClean="0"/>
                        <a:t>      </a:t>
                      </a:r>
                      <a:endParaRPr lang="ru-RU" sz="4400" b="1" dirty="0"/>
                    </a:p>
                  </a:txBody>
                  <a:tcPr marT="45721" marB="45721"/>
                </a:tc>
              </a:tr>
              <a:tr h="154146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7  </a:t>
                      </a:r>
                    </a:p>
                    <a:p>
                      <a:r>
                        <a:rPr lang="ru-RU" sz="2000" b="1" baseline="0" dirty="0" smtClean="0"/>
                        <a:t>             </a:t>
                      </a:r>
                      <a:r>
                        <a:rPr lang="ru-RU" sz="4400" b="1" dirty="0" smtClean="0"/>
                        <a:t>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8</a:t>
                      </a:r>
                    </a:p>
                    <a:p>
                      <a:r>
                        <a:rPr lang="ru-RU" sz="4400" b="1" dirty="0" smtClean="0"/>
                        <a:t>    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9        </a:t>
                      </a:r>
                    </a:p>
                    <a:p>
                      <a:r>
                        <a:rPr lang="ru-RU" sz="4400" b="1" baseline="0" dirty="0" smtClean="0"/>
                        <a:t>      </a:t>
                      </a:r>
                      <a:r>
                        <a:rPr lang="ru-RU" sz="4400" b="1" dirty="0" smtClean="0"/>
                        <a:t> </a:t>
                      </a:r>
                      <a:endParaRPr lang="ru-RU" sz="4400" b="1" dirty="0"/>
                    </a:p>
                  </a:txBody>
                  <a:tcPr marT="45721" marB="45721"/>
                </a:tc>
              </a:tr>
            </a:tbl>
          </a:graphicData>
        </a:graphic>
      </p:graphicFrame>
      <p:sp>
        <p:nvSpPr>
          <p:cNvPr id="15380" name="TextBox 2"/>
          <p:cNvSpPr txBox="1">
            <a:spLocks noChangeArrowheads="1"/>
          </p:cNvSpPr>
          <p:nvPr/>
        </p:nvSpPr>
        <p:spPr bwMode="auto">
          <a:xfrm>
            <a:off x="971550" y="333375"/>
            <a:ext cx="48752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smtClean="0">
                <a:solidFill>
                  <a:prstClr val="black"/>
                </a:solidFill>
              </a:rPr>
              <a:t>Х – верно, О – неверно.</a:t>
            </a:r>
          </a:p>
        </p:txBody>
      </p:sp>
    </p:spTree>
    <p:extLst>
      <p:ext uri="{BB962C8B-B14F-4D97-AF65-F5344CB8AC3E}">
        <p14:creationId xmlns:p14="http://schemas.microsoft.com/office/powerpoint/2010/main" val="229853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46243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154146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</a:t>
                      </a:r>
                    </a:p>
                    <a:p>
                      <a:r>
                        <a:rPr lang="ru-RU" sz="4400" b="1" dirty="0" smtClean="0"/>
                        <a:t>     Х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</a:t>
                      </a:r>
                    </a:p>
                    <a:p>
                      <a:r>
                        <a:rPr lang="ru-RU" sz="4400" b="1" dirty="0" smtClean="0"/>
                        <a:t>    Х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3</a:t>
                      </a:r>
                    </a:p>
                    <a:p>
                      <a:r>
                        <a:rPr lang="ru-RU" sz="4400" b="1" dirty="0" smtClean="0"/>
                        <a:t>     Х </a:t>
                      </a:r>
                      <a:endParaRPr lang="ru-RU" sz="4400" b="1" dirty="0"/>
                    </a:p>
                  </a:txBody>
                  <a:tcPr marT="45721" marB="45721"/>
                </a:tc>
              </a:tr>
              <a:tr h="154146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</a:t>
                      </a:r>
                    </a:p>
                    <a:p>
                      <a:r>
                        <a:rPr lang="ru-RU" sz="4400" b="1" dirty="0" smtClean="0"/>
                        <a:t>     Х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</a:t>
                      </a:r>
                    </a:p>
                    <a:p>
                      <a:r>
                        <a:rPr lang="ru-RU" sz="2000" b="1" dirty="0" smtClean="0"/>
                        <a:t>         </a:t>
                      </a:r>
                      <a:r>
                        <a:rPr lang="ru-RU" sz="4400" b="1" dirty="0" smtClean="0"/>
                        <a:t>О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6</a:t>
                      </a:r>
                    </a:p>
                    <a:p>
                      <a:r>
                        <a:rPr lang="ru-RU" sz="4400" b="1" dirty="0" smtClean="0"/>
                        <a:t>     Х </a:t>
                      </a:r>
                      <a:endParaRPr lang="ru-RU" sz="4400" b="1" dirty="0"/>
                    </a:p>
                  </a:txBody>
                  <a:tcPr marT="45721" marB="45721"/>
                </a:tc>
              </a:tr>
              <a:tr h="154146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7  </a:t>
                      </a:r>
                    </a:p>
                    <a:p>
                      <a:r>
                        <a:rPr lang="ru-RU" sz="2000" b="1" baseline="0" dirty="0" smtClean="0"/>
                        <a:t>             </a:t>
                      </a:r>
                      <a:r>
                        <a:rPr lang="ru-RU" sz="4400" b="1" dirty="0" smtClean="0"/>
                        <a:t>Х 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8</a:t>
                      </a:r>
                    </a:p>
                    <a:p>
                      <a:r>
                        <a:rPr lang="ru-RU" sz="4400" b="1" dirty="0" smtClean="0"/>
                        <a:t>     О</a:t>
                      </a:r>
                      <a:endParaRPr lang="ru-RU" sz="4400" b="1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9        </a:t>
                      </a:r>
                    </a:p>
                    <a:p>
                      <a:r>
                        <a:rPr lang="ru-RU" sz="4400" b="1" baseline="0" dirty="0" smtClean="0"/>
                        <a:t>      </a:t>
                      </a:r>
                      <a:r>
                        <a:rPr lang="ru-RU" sz="4400" b="1" dirty="0" smtClean="0"/>
                        <a:t>Х </a:t>
                      </a:r>
                      <a:endParaRPr lang="ru-RU" sz="4400" b="1" dirty="0"/>
                    </a:p>
                  </a:txBody>
                  <a:tcPr marT="45721" marB="45721"/>
                </a:tc>
              </a:tr>
            </a:tbl>
          </a:graphicData>
        </a:graphic>
      </p:graphicFrame>
      <p:sp>
        <p:nvSpPr>
          <p:cNvPr id="16404" name="TextBox 2"/>
          <p:cNvSpPr txBox="1">
            <a:spLocks noChangeArrowheads="1"/>
          </p:cNvSpPr>
          <p:nvPr/>
        </p:nvSpPr>
        <p:spPr bwMode="auto">
          <a:xfrm>
            <a:off x="971550" y="333375"/>
            <a:ext cx="48752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prstClr val="black"/>
                </a:solidFill>
              </a:rPr>
              <a:t>Х – верно, О – неверно.</a:t>
            </a:r>
          </a:p>
        </p:txBody>
      </p:sp>
    </p:spTree>
    <p:extLst>
      <p:ext uri="{BB962C8B-B14F-4D97-AF65-F5344CB8AC3E}">
        <p14:creationId xmlns:p14="http://schemas.microsoft.com/office/powerpoint/2010/main" val="341866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511175"/>
          </a:xfrm>
        </p:spPr>
        <p:txBody>
          <a:bodyPr/>
          <a:lstStyle/>
          <a:p>
            <a:r>
              <a:rPr lang="ru-RU" altLang="ru-RU" sz="4800" dirty="0" smtClean="0">
                <a:latin typeface="Century Schoolbook" panose="02040604050505020304" pitchFamily="18" charset="0"/>
              </a:rPr>
              <a:t>Государственный строй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5219434"/>
              </p:ext>
            </p:extLst>
          </p:nvPr>
        </p:nvGraphicFramePr>
        <p:xfrm>
          <a:off x="1" y="738188"/>
          <a:ext cx="9036496" cy="581050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43807"/>
                <a:gridCol w="3168352"/>
                <a:gridCol w="3024337"/>
              </a:tblGrid>
              <a:tr h="73722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i="0" dirty="0" smtClean="0">
                          <a:solidFill>
                            <a:schemeClr val="bg1"/>
                          </a:solidFill>
                        </a:rPr>
                        <a:t>АФИНЫ</a:t>
                      </a:r>
                      <a:endParaRPr lang="ru-RU" sz="4000" b="0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i="0" dirty="0" smtClean="0">
                          <a:solidFill>
                            <a:schemeClr val="bg1"/>
                          </a:solidFill>
                        </a:rPr>
                        <a:t>РИМ</a:t>
                      </a:r>
                      <a:endParaRPr lang="ru-RU" sz="4000" b="0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8757">
                <a:tc>
                  <a:txBody>
                    <a:bodyPr/>
                    <a:lstStyle/>
                    <a:p>
                      <a:pPr algn="ctr"/>
                      <a:endParaRPr lang="ru-RU" sz="18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8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="0" i="0" dirty="0" smtClean="0">
                          <a:solidFill>
                            <a:schemeClr val="tx1"/>
                          </a:solidFill>
                        </a:rPr>
                        <a:t>ПРИНЯТИЕ</a:t>
                      </a:r>
                      <a:r>
                        <a:rPr lang="ru-RU" sz="1800" b="0" i="0" baseline="0" dirty="0" smtClean="0">
                          <a:solidFill>
                            <a:schemeClr val="tx1"/>
                          </a:solidFill>
                        </a:rPr>
                        <a:t> ЗАКОНОВ</a:t>
                      </a:r>
                      <a:endParaRPr lang="ru-RU" sz="18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Century Schoolbook" panose="02040604050505020304" pitchFamily="18" charset="0"/>
                        </a:rPr>
                        <a:t>любой гражданин        обсуждал </a:t>
                      </a:r>
                    </a:p>
                    <a:p>
                      <a:r>
                        <a:rPr lang="ru-RU" sz="2000" b="0" dirty="0" smtClean="0">
                          <a:latin typeface="Century Schoolbook" panose="02040604050505020304" pitchFamily="18" charset="0"/>
                        </a:rPr>
                        <a:t>Совет пятисот       голосовали все</a:t>
                      </a:r>
                      <a:endParaRPr lang="ru-RU" sz="2000" b="0" dirty="0"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Консулами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без обсуждения голосовало народное собрание </a:t>
                      </a:r>
                      <a:endParaRPr lang="ru-RU" sz="2000" b="0" kern="12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0044">
                <a:tc>
                  <a:txBody>
                    <a:bodyPr/>
                    <a:lstStyle/>
                    <a:p>
                      <a:pPr algn="ctr"/>
                      <a:endParaRPr lang="ru-RU" sz="18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="0" i="0" dirty="0" smtClean="0">
                          <a:solidFill>
                            <a:schemeClr val="tx1"/>
                          </a:solidFill>
                        </a:rPr>
                        <a:t>ОПЛАТА</a:t>
                      </a:r>
                      <a:r>
                        <a:rPr lang="ru-RU" sz="1800" b="0" i="0" baseline="0" dirty="0" smtClean="0">
                          <a:solidFill>
                            <a:schemeClr val="tx1"/>
                          </a:solidFill>
                        </a:rPr>
                        <a:t> ДОЛЖНОСТЕЙ</a:t>
                      </a:r>
                      <a:endParaRPr lang="ru-RU" sz="18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/>
                    </a:p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оплачивали</a:t>
                      </a:r>
                      <a:endParaRPr lang="ru-RU" sz="2000" b="0" kern="12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не платили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0044">
                <a:tc>
                  <a:txBody>
                    <a:bodyPr/>
                    <a:lstStyle/>
                    <a:p>
                      <a:pPr algn="ctr"/>
                      <a:endParaRPr lang="ru-RU" sz="18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="0" i="0" dirty="0" smtClean="0">
                          <a:solidFill>
                            <a:schemeClr val="tx1"/>
                          </a:solidFill>
                        </a:rPr>
                        <a:t>СНЯТИЕ</a:t>
                      </a:r>
                      <a:r>
                        <a:rPr lang="ru-RU" sz="1800" b="0" i="0" baseline="0" dirty="0" smtClean="0">
                          <a:solidFill>
                            <a:schemeClr val="tx1"/>
                          </a:solidFill>
                        </a:rPr>
                        <a:t> С ДОЛЖНОСТИ</a:t>
                      </a:r>
                      <a:endParaRPr lang="ru-RU" sz="18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kern="1200" dirty="0" smtClean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избирались на год</a:t>
                      </a:r>
                      <a:endParaRPr lang="ru-RU" sz="2000" b="0" kern="12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kern="1200" dirty="0" smtClean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пожизненно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0044">
                <a:tc>
                  <a:txBody>
                    <a:bodyPr/>
                    <a:lstStyle/>
                    <a:p>
                      <a:pPr algn="ctr"/>
                      <a:endParaRPr lang="ru-RU" sz="18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="0" i="0" dirty="0" smtClean="0">
                          <a:solidFill>
                            <a:schemeClr val="tx1"/>
                          </a:solidFill>
                        </a:rPr>
                        <a:t>РОЛЬ</a:t>
                      </a:r>
                      <a:r>
                        <a:rPr lang="ru-RU" sz="1800" b="0" i="0" baseline="0" dirty="0" smtClean="0">
                          <a:solidFill>
                            <a:schemeClr val="tx1"/>
                          </a:solidFill>
                        </a:rPr>
                        <a:t> СЕНАТА</a:t>
                      </a:r>
                      <a:endParaRPr lang="ru-RU" sz="18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kern="1200" dirty="0" smtClean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не было</a:t>
                      </a:r>
                      <a:endParaRPr lang="ru-RU" sz="2000" b="0" kern="12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ни перед кем не отчитывался</a:t>
                      </a:r>
                      <a:endParaRPr lang="ru-RU" sz="2000" b="0" kern="1200" dirty="0">
                        <a:solidFill>
                          <a:schemeClr val="dk1"/>
                        </a:solidFill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046">
                <a:tc>
                  <a:txBody>
                    <a:bodyPr/>
                    <a:lstStyle/>
                    <a:p>
                      <a:pPr algn="ctr"/>
                      <a:endParaRPr lang="ru-RU" sz="1800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b="0" i="0" dirty="0" smtClean="0">
                          <a:solidFill>
                            <a:schemeClr val="tx1"/>
                          </a:solidFill>
                        </a:rPr>
                        <a:t>СХОДСТВО</a:t>
                      </a:r>
                      <a:r>
                        <a:rPr lang="ru-RU" sz="1800" b="0" i="0" baseline="0" dirty="0" smtClean="0">
                          <a:solidFill>
                            <a:schemeClr val="tx1"/>
                          </a:solidFill>
                        </a:rPr>
                        <a:t> ФОРМЫ ПРАВЛЕНИЯ</a:t>
                      </a:r>
                      <a:endParaRPr lang="ru-RU" sz="18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демократическая</a:t>
                      </a:r>
                    </a:p>
                    <a:p>
                      <a:pPr algn="ctr"/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республика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err="1" smtClean="0">
                          <a:solidFill>
                            <a:schemeClr val="dk1"/>
                          </a:solidFill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аристократическая</a:t>
                      </a:r>
                      <a:r>
                        <a:rPr lang="ru-RU" sz="2400" b="1" dirty="0" err="1" smtClean="0"/>
                        <a:t>республика</a:t>
                      </a:r>
                      <a:endParaRPr lang="ru-RU" sz="24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953912" y="1541433"/>
            <a:ext cx="2714625" cy="12001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8770" y="1541433"/>
            <a:ext cx="2714625" cy="12001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53912" y="2807098"/>
            <a:ext cx="2714625" cy="10001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88769" y="2807098"/>
            <a:ext cx="2714625" cy="100012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53910" y="3826367"/>
            <a:ext cx="2714625" cy="857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88770" y="3808976"/>
            <a:ext cx="2714625" cy="857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53910" y="4750725"/>
            <a:ext cx="2714625" cy="857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88768" y="4724012"/>
            <a:ext cx="2714625" cy="857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53912" y="5680406"/>
            <a:ext cx="2714625" cy="857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республика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057652" y="5710986"/>
            <a:ext cx="2714625" cy="857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республика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953909" y="5712692"/>
            <a:ext cx="2714625" cy="857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88768" y="5710986"/>
            <a:ext cx="2714625" cy="88646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63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Пересказ</a:t>
            </a:r>
            <a:r>
              <a:rPr lang="ru-RU" sz="3200" dirty="0" smtClean="0"/>
              <a:t> </a:t>
            </a:r>
            <a:r>
              <a:rPr lang="ru-RU" dirty="0" smtClean="0"/>
              <a:t>§ 46, </a:t>
            </a:r>
            <a:r>
              <a:rPr lang="ru-RU" sz="3200" dirty="0" smtClean="0"/>
              <a:t>в п. т. стр.89 № 3</a:t>
            </a:r>
          </a:p>
          <a:p>
            <a:r>
              <a:rPr lang="ru-RU" sz="3200" b="1" i="1" dirty="0" smtClean="0"/>
              <a:t>Задание для любознательных </a:t>
            </a:r>
            <a:r>
              <a:rPr lang="ru-RU" sz="3200" dirty="0" smtClean="0"/>
              <a:t>: заполнить таблицу.</a:t>
            </a:r>
          </a:p>
          <a:p>
            <a:r>
              <a:rPr lang="ru-RU" sz="3200" b="1" i="1" dirty="0" smtClean="0"/>
              <a:t>По желанию</a:t>
            </a:r>
            <a:r>
              <a:rPr lang="ru-RU" sz="3200" dirty="0" smtClean="0"/>
              <a:t>: составить рассказ от имени плебея (трибуна) или консула о том, как прошло голосование на выборах.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4655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14623" y="1268760"/>
            <a:ext cx="4849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Century Schoolbook" panose="02040604050505020304" pitchFamily="18" charset="0"/>
              </a:rPr>
              <a:t>Цели и задачи урока</a:t>
            </a:r>
            <a:endParaRPr lang="ru-RU" sz="3600" dirty="0">
              <a:latin typeface="Century Schoolbook" panose="02040604050505020304" pitchFamily="18" charset="0"/>
            </a:endParaRPr>
          </a:p>
        </p:txBody>
      </p:sp>
      <p:sp>
        <p:nvSpPr>
          <p:cNvPr id="6" name="Текст 1"/>
          <p:cNvSpPr txBox="1">
            <a:spLocks/>
          </p:cNvSpPr>
          <p:nvPr/>
        </p:nvSpPr>
        <p:spPr bwMode="auto">
          <a:xfrm>
            <a:off x="1758755" y="2276872"/>
            <a:ext cx="7123113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Century Schoolbook" panose="02040604050505020304" pitchFamily="18" charset="0"/>
              </a:rPr>
              <a:t>Определить изменения в управлении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Century Schoolbook" panose="02040604050505020304" pitchFamily="18" charset="0"/>
              </a:rPr>
              <a:t>Узнать кто управлял и какими функциями обладали</a:t>
            </a:r>
            <a:endParaRPr lang="ru-RU" sz="2800" dirty="0">
              <a:solidFill>
                <a:schemeClr val="tx1"/>
              </a:solidFill>
              <a:latin typeface="Century Schoolbook" panose="020406040505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Century Schoolbook" panose="02040604050505020304" pitchFamily="18" charset="0"/>
              </a:rPr>
              <a:t>Рассмотреть порядок выборов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Century Schoolbook" panose="02040604050505020304" pitchFamily="18" charset="0"/>
              </a:rPr>
              <a:t>Дать оценку деятельности сената</a:t>
            </a:r>
            <a:endParaRPr lang="ru-RU" sz="2800" dirty="0">
              <a:solidFill>
                <a:schemeClr val="tx1"/>
              </a:solidFill>
              <a:latin typeface="Century Schoolbook" panose="020406040505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Century Schoolbook" panose="02040604050505020304" pitchFamily="18" charset="0"/>
              </a:rPr>
              <a:t>Научиться сравнивать различные формы управления в античных государства</a:t>
            </a:r>
            <a:endParaRPr lang="ru-RU" sz="280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14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424936" cy="1440160"/>
          </a:xfrm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dirty="0" smtClean="0"/>
              <a:t>История Древнего мира: учебник для 5 </a:t>
            </a:r>
            <a:r>
              <a:rPr lang="ru-RU" sz="2000" dirty="0" err="1" smtClean="0"/>
              <a:t>кл</a:t>
            </a:r>
            <a:r>
              <a:rPr lang="ru-RU" sz="2000" dirty="0" smtClean="0"/>
              <a:t>. </a:t>
            </a:r>
            <a:r>
              <a:rPr lang="ru-RU" sz="2000" dirty="0" err="1" smtClean="0"/>
              <a:t>общеобразоват</a:t>
            </a:r>
            <a:r>
              <a:rPr lang="ru-RU" sz="2000" dirty="0" smtClean="0"/>
              <a:t>. Учреждений/ </a:t>
            </a:r>
            <a:br>
              <a:rPr lang="ru-RU" sz="2000" dirty="0" smtClean="0"/>
            </a:br>
            <a:r>
              <a:rPr lang="ru-RU" sz="2000" dirty="0" smtClean="0"/>
              <a:t>Т.П. Андреевская,  М.В. Белкин,  Э.В. Ванина,   Издательство «</a:t>
            </a:r>
            <a:r>
              <a:rPr lang="ru-RU" sz="2000" dirty="0" err="1" smtClean="0"/>
              <a:t>Вентана</a:t>
            </a:r>
            <a:r>
              <a:rPr lang="ru-RU" sz="2000" dirty="0" smtClean="0"/>
              <a:t>-Граф» 2013</a:t>
            </a:r>
            <a:br>
              <a:rPr lang="ru-RU" sz="2000" dirty="0" smtClean="0"/>
            </a:br>
            <a:r>
              <a:rPr lang="ru-RU" sz="2000" dirty="0" smtClean="0"/>
              <a:t>Андреевская. Методическое пособие по истории Древнего мира: 5 </a:t>
            </a:r>
            <a:r>
              <a:rPr lang="ru-RU" sz="2000" dirty="0" err="1" smtClean="0"/>
              <a:t>кл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Интернет-источники</a:t>
            </a:r>
            <a:endParaRPr lang="ru-RU" sz="27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204864"/>
            <a:ext cx="8208912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white"/>
                </a:solidFill>
                <a:hlinkClick r:id="rId2"/>
              </a:rPr>
              <a:t>http://ohrana.ru/blogs/topic/54272/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3"/>
              </a:rPr>
              <a:t>http://vsetke.ru/post/61692136/drevnij-rim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4"/>
              </a:rPr>
              <a:t>http://nionila.livejournal.com/376568.html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5"/>
              </a:rPr>
              <a:t>http://www.nb-info.ru/imperia1.htm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6"/>
              </a:rPr>
              <a:t>http://strategwar.ru/raznoe/vybory-v-drevnem-rime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7"/>
              </a:rPr>
              <a:t>http://anapet.info/?p=8964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8"/>
              </a:rPr>
              <a:t>http://www.orbitaart.ru/EKSKURSIEvropa/Kartinki/forum-big.jpg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9"/>
              </a:rPr>
              <a:t>http://dic.academic.ru/pictures/wiki/files/77/Maccari-Cicero.jpg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3"/>
              </a:rPr>
              <a:t>http://vsetke.ru/post/61692136/drevnij-rim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10"/>
              </a:rPr>
              <a:t>http://www.romana.su/photo/1-0-153.htm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11"/>
              </a:rPr>
              <a:t>http://www.romana.su/photo/1-0-148.htm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12"/>
              </a:rPr>
              <a:t>http://ancientrome.ru/publik/giro/giro13-3.htm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13"/>
              </a:rPr>
              <a:t>http://www.minitin.ru/site.xp/050051056.html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14"/>
              </a:rPr>
              <a:t>http://www.roman-glory.com/karashhuk-gallery</a:t>
            </a:r>
            <a:endParaRPr lang="ru-RU" sz="1600" dirty="0" smtClean="0">
              <a:solidFill>
                <a:prstClr val="white"/>
              </a:solidFill>
            </a:endParaRPr>
          </a:p>
          <a:p>
            <a:r>
              <a:rPr lang="en-US" sz="1600" dirty="0" smtClean="0">
                <a:solidFill>
                  <a:prstClr val="white"/>
                </a:solidFill>
                <a:hlinkClick r:id="rId15"/>
              </a:rPr>
              <a:t>http://murzim.ru/nauka/istorija/vsemirnaya-istoria/8181-drevniy-rim.html</a:t>
            </a:r>
            <a:endParaRPr lang="ru-RU" sz="1600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8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28 из 112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214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64088" y="1772816"/>
            <a:ext cx="364160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itchFamily="18" charset="0"/>
              </a:rPr>
              <a:t>Укажите название </a:t>
            </a:r>
            <a:r>
              <a:rPr lang="ru-RU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itchFamily="18" charset="0"/>
              </a:rPr>
              <a:t>страны</a:t>
            </a:r>
            <a:endParaRPr lang="ru-RU" sz="6000" b="1" dirty="0">
              <a:solidFill>
                <a:schemeClr val="tx1">
                  <a:lumMod val="65000"/>
                  <a:lumOff val="35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82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12092"/>
            <a:ext cx="4688454" cy="684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72063" y="1484784"/>
            <a:ext cx="364331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itchFamily="18" charset="0"/>
              </a:rPr>
              <a:t>Укажите название </a:t>
            </a:r>
            <a:r>
              <a:rPr lang="ru-RU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itchFamily="18" charset="0"/>
              </a:rPr>
              <a:t>страны</a:t>
            </a:r>
            <a:endParaRPr lang="ru-RU" sz="6000" b="1" dirty="0">
              <a:solidFill>
                <a:schemeClr val="tx1">
                  <a:lumMod val="65000"/>
                  <a:lumOff val="35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65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064" y="44624"/>
            <a:ext cx="5375661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624" y="1772816"/>
            <a:ext cx="414337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Укажите название </a:t>
            </a:r>
            <a:r>
              <a:rPr lang="ru-RU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страны</a:t>
            </a:r>
            <a:endParaRPr lang="ru-RU" sz="6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54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goshenschoolsny.org/Schools/GHS/Websites/Special%20Education/JWeir/English%2010/map_of_Ancient_Gree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0760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5220072" y="500063"/>
            <a:ext cx="39239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6000" b="1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6000" b="1" dirty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/>
              <a:t>Укажите название страны</a:t>
            </a:r>
            <a:endParaRPr lang="ru-RU" sz="6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30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 flipH="1">
            <a:off x="6012160" y="3212976"/>
            <a:ext cx="1388324" cy="1463449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005064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 rot="2469049" flipH="1">
            <a:off x="366545" y="2798482"/>
            <a:ext cx="670722" cy="1390142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2122834" flipH="1">
            <a:off x="989267" y="1387693"/>
            <a:ext cx="519029" cy="800798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85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-конечная звезда 1"/>
          <p:cNvSpPr/>
          <p:nvPr/>
        </p:nvSpPr>
        <p:spPr>
          <a:xfrm>
            <a:off x="3419871" y="5794190"/>
            <a:ext cx="504055" cy="432048"/>
          </a:xfrm>
          <a:prstGeom prst="star4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6414" y="5311325"/>
            <a:ext cx="6479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</a:rPr>
              <a:t>РИМ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6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854</TotalTime>
  <Words>883</Words>
  <Application>Microsoft Office PowerPoint</Application>
  <PresentationFormat>Экран (4:3)</PresentationFormat>
  <Paragraphs>334</Paragraphs>
  <Slides>30</Slides>
  <Notes>4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Государственное устройство Римской республики</vt:lpstr>
      <vt:lpstr>Государственное устройство Римской республики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Государственный строй</vt:lpstr>
      <vt:lpstr>Домашнее задание</vt:lpstr>
      <vt:lpstr>Источники: История Древнего мира: учебник для 5 кл. общеобразоват. Учреждений/  Т.П. Андреевская,  М.В. Белкин,  Э.В. Ванина,   Издательство «Вентана-Граф» 2013 Андреевская. Методическое пособие по истории Древнего мира: 5 кл Интернет-источники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устройство Римской республики</dc:title>
  <dc:creator>Лиза</dc:creator>
  <cp:lastModifiedBy>Acer 007</cp:lastModifiedBy>
  <cp:revision>70</cp:revision>
  <cp:lastPrinted>2017-04-02T15:04:33Z</cp:lastPrinted>
  <dcterms:created xsi:type="dcterms:W3CDTF">2017-04-01T12:16:25Z</dcterms:created>
  <dcterms:modified xsi:type="dcterms:W3CDTF">2017-09-16T12:36:28Z</dcterms:modified>
</cp:coreProperties>
</file>