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media2.WAV" ContentType="audio/x-wav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notesMasterIdLst>
    <p:notesMasterId r:id="rId19"/>
  </p:notesMasterIdLst>
  <p:sldIdLst>
    <p:sldId id="25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custShowLst>
    <p:custShow name="Произвольный показ 1" id="0">
      <p:sldLst>
        <p:sld r:id="rId3"/>
        <p:sld r:id="rId4"/>
        <p:sld r:id="rId5"/>
        <p:sld r:id="rId8"/>
        <p:sld r:id="rId9"/>
        <p:sld r:id="rId11"/>
        <p:sld r:id="rId13"/>
        <p:sld r:id="rId15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CC00"/>
    <a:srgbClr val="66FF33"/>
    <a:srgbClr val="FF0066"/>
    <a:srgbClr val="00FFFF"/>
    <a:srgbClr val="00FFCC"/>
    <a:srgbClr val="CCFF33"/>
    <a:srgbClr val="FF00FF"/>
    <a:srgbClr val="00FF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AC613-ECD5-48CD-AF69-0C25FF5762BC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5282D-24E3-4676-AAA7-41A9A908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5282D-24E3-4676-AAA7-41A9A908E2E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5282D-24E3-4676-AAA7-41A9A908E2E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5282D-24E3-4676-AAA7-41A9A908E2E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5282D-24E3-4676-AAA7-41A9A908E2E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D5282D-24E3-4676-AAA7-41A9A908E2E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114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D5282D-24E3-4676-AAA7-41A9A908E2E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0257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 dir="vert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6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1671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 dir="vert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896642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6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9"/>
            <a:ext cx="6629400" cy="1826363"/>
          </a:xfrm>
        </p:spPr>
        <p:txBody>
          <a:bodyPr tIns="0" bIns="0" anchor="t"/>
          <a:lstStyle>
            <a:lvl1pPr algn="l">
              <a:buNone/>
              <a:defRPr sz="315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086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 dir="vert"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519682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86400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516912"/>
            <a:ext cx="4041775" cy="39417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06682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27807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073136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6"/>
            <a:ext cx="762000" cy="365125"/>
          </a:xfrm>
        </p:spPr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8169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6"/>
            <a:ext cx="2133600" cy="365125"/>
          </a:xfrm>
        </p:spPr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575014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78011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429733"/>
      </p:ext>
    </p:extLst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 dir="vert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randomBar dir="vert"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6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75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55CE99-546C-4347-81CB-D89B1F3985A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6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75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6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75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F636CE4-F881-4DD0-9C84-56E04E6610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0203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randomBar dir="vert"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468" indent="-288036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41782" indent="-20574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indent="-192024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78308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17854" indent="-13716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hyperlink" Target="http://cdn7.fotosearch.com/bthumb/CSP/CSP347/k3471397.jpg" TargetMode="External"/><Relationship Id="rId7" Type="http://schemas.openxmlformats.org/officeDocument/2006/relationships/hyperlink" Target="http://www.mms.mts.ru/datas1/000/001/666/1666480_thumb.gif?1276832623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hyperlink" Target="http://img-fotki.yandex.ru/get/5108/nuta-rulit.2/0_4c28b_583c5058_L" TargetMode="Externa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hyperlink" Target="http://fokart.net/_ph/173/667903635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hyperlink" Target="http://images02.olx.ru/ui/10/65/33/1291723878_136396233_1----1291723878.jpg" TargetMode="External"/><Relationship Id="rId7" Type="http://schemas.openxmlformats.org/officeDocument/2006/relationships/hyperlink" Target="http://img0.liveinternet.ru/images/attach/c/2/72/585/72585452_Piata_01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hyperlink" Target="http://eng.royalcanin.com.tr/var/royalcanin/storage/images/le-chiot-et-le-chien/le-chien/les-races-canines2/fci-group-5/karelian-bear-dog/karelian_bear_dog_0019/53654-1-fre-FR/karelian_bear_dog_0019_phototheque.jpg" TargetMode="External"/><Relationship Id="rId10" Type="http://schemas.openxmlformats.org/officeDocument/2006/relationships/image" Target="../media/image36.jpeg"/><Relationship Id="rId4" Type="http://schemas.openxmlformats.org/officeDocument/2006/relationships/image" Target="../media/image33.jpeg"/><Relationship Id="rId9" Type="http://schemas.openxmlformats.org/officeDocument/2006/relationships/hyperlink" Target="http://images04.olx-st.com/ui/11/72/63/1302758222_188706963_1----.jp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4a"/><Relationship Id="rId13" Type="http://schemas.openxmlformats.org/officeDocument/2006/relationships/audio" Target="../media/audio1.wav"/><Relationship Id="rId18" Type="http://schemas.openxmlformats.org/officeDocument/2006/relationships/image" Target="../media/image39.png"/><Relationship Id="rId3" Type="http://schemas.microsoft.com/office/2007/relationships/media" Target="../media/media2.WAV"/><Relationship Id="rId21" Type="http://schemas.openxmlformats.org/officeDocument/2006/relationships/image" Target="../media/image41.gif"/><Relationship Id="rId7" Type="http://schemas.microsoft.com/office/2007/relationships/media" Target="../media/media4.m4a"/><Relationship Id="rId12" Type="http://schemas.openxmlformats.org/officeDocument/2006/relationships/notesSlide" Target="../notesSlides/notesSlide5.xml"/><Relationship Id="rId17" Type="http://schemas.openxmlformats.org/officeDocument/2006/relationships/image" Target="../media/image38.gif"/><Relationship Id="rId25" Type="http://schemas.openxmlformats.org/officeDocument/2006/relationships/image" Target="../media/image44.png"/><Relationship Id="rId2" Type="http://schemas.openxmlformats.org/officeDocument/2006/relationships/audio" Target="../media/media1.m4a"/><Relationship Id="rId16" Type="http://schemas.openxmlformats.org/officeDocument/2006/relationships/hyperlink" Target="http://img210.imageshack.us/img210/2585/61332348vw8.gif" TargetMode="External"/><Relationship Id="rId20" Type="http://schemas.openxmlformats.org/officeDocument/2006/relationships/hyperlink" Target="http://gifr.ru/data/gifs/3/2/0/320cac4f3d.gif" TargetMode="External"/><Relationship Id="rId1" Type="http://schemas.microsoft.com/office/2007/relationships/media" Target="../media/media1.m4a"/><Relationship Id="rId6" Type="http://schemas.openxmlformats.org/officeDocument/2006/relationships/audio" Target="../media/media3.mp3"/><Relationship Id="rId11" Type="http://schemas.openxmlformats.org/officeDocument/2006/relationships/slideLayout" Target="../slideLayouts/slideLayout18.xml"/><Relationship Id="rId24" Type="http://schemas.openxmlformats.org/officeDocument/2006/relationships/image" Target="../media/image43.gif"/><Relationship Id="rId5" Type="http://schemas.microsoft.com/office/2007/relationships/media" Target="../media/media3.mp3"/><Relationship Id="rId15" Type="http://schemas.openxmlformats.org/officeDocument/2006/relationships/image" Target="../media/image37.gif"/><Relationship Id="rId23" Type="http://schemas.openxmlformats.org/officeDocument/2006/relationships/hyperlink" Target="http://img-fotki.yandex.ru/get/5704/milolica2011.11a/0_8e996_53128bbd_XL" TargetMode="External"/><Relationship Id="rId10" Type="http://schemas.openxmlformats.org/officeDocument/2006/relationships/audio" Target="../media/media5.m4a"/><Relationship Id="rId19" Type="http://schemas.openxmlformats.org/officeDocument/2006/relationships/image" Target="../media/image40.gif"/><Relationship Id="rId4" Type="http://schemas.openxmlformats.org/officeDocument/2006/relationships/audio" Target="../media/media2.WAV"/><Relationship Id="rId9" Type="http://schemas.microsoft.com/office/2007/relationships/media" Target="../media/media5.m4a"/><Relationship Id="rId14" Type="http://schemas.openxmlformats.org/officeDocument/2006/relationships/hyperlink" Target="http://storage2.peteava.ro/serve/thumbnail/58280/resize" TargetMode="External"/><Relationship Id="rId22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47.png"/><Relationship Id="rId3" Type="http://schemas.microsoft.com/office/2007/relationships/media" Target="../media/media7.m4a"/><Relationship Id="rId7" Type="http://schemas.openxmlformats.org/officeDocument/2006/relationships/audio" Target="../media/audio1.wav"/><Relationship Id="rId12" Type="http://schemas.openxmlformats.org/officeDocument/2006/relationships/image" Target="../media/image15.gif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notesSlide" Target="../notesSlides/notesSlide6.xml"/><Relationship Id="rId11" Type="http://schemas.openxmlformats.org/officeDocument/2006/relationships/hyperlink" Target="http://s3.rimg.info/3f330a3f0553b9eed4df14a3736d3950.gif" TargetMode="Externa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46.gif"/><Relationship Id="rId4" Type="http://schemas.openxmlformats.org/officeDocument/2006/relationships/audio" Target="../media/media7.m4a"/><Relationship Id="rId9" Type="http://schemas.openxmlformats.org/officeDocument/2006/relationships/hyperlink" Target="http://file.mobilmusic.ru/67/dc/44/346265.gif" TargetMode="External"/><Relationship Id="rId1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jpeg"/><Relationship Id="rId10" Type="http://schemas.openxmlformats.org/officeDocument/2006/relationships/image" Target="../media/image6.jpeg"/><Relationship Id="rId4" Type="http://schemas.openxmlformats.org/officeDocument/2006/relationships/audio" Target="../media/audio3.wav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hyperlink" Target="http://img-fotki.yandex.ru/get/5108/nuta-rulit.2/0_4c28b_583c5058_L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fc00.deviantart.net/fs23/f/2007/331/4/a/Catoga____by_hoschie.jpg" TargetMode="External"/><Relationship Id="rId3" Type="http://schemas.openxmlformats.org/officeDocument/2006/relationships/audio" Target="../media/audio4.wav"/><Relationship Id="rId7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8/83/Mouse-19-Dec-2004.jpg" TargetMode="External"/><Relationship Id="rId5" Type="http://schemas.openxmlformats.org/officeDocument/2006/relationships/image" Target="../media/image23.gif"/><Relationship Id="rId4" Type="http://schemas.openxmlformats.org/officeDocument/2006/relationships/audio" Target="../media/audio5.wav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6336704" cy="26642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ГБОУ школа №572 Д/о - 8</a:t>
            </a:r>
            <a:br>
              <a:rPr lang="ru-RU" dirty="0" smtClean="0"/>
            </a:br>
            <a:r>
              <a:rPr lang="ru-RU" dirty="0" smtClean="0"/>
              <a:t>воспитатель Романова Наталия Львовна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rot="21006778">
            <a:off x="247345" y="4012094"/>
            <a:ext cx="7465969" cy="179943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Домашние животные</a:t>
            </a:r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customshow?id=0&amp;return=true" highlightClick="1"/>
          </p:cNvPr>
          <p:cNvSpPr/>
          <p:nvPr/>
        </p:nvSpPr>
        <p:spPr>
          <a:xfrm rot="19049556">
            <a:off x="407538" y="5663196"/>
            <a:ext cx="720701" cy="74212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build="p"/>
      <p:bldP spid="5" grpId="1" build="p"/>
      <p:bldP spid="5" grpId="2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21 из 30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645024"/>
            <a:ext cx="2810886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C000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Picture 2" descr="Картинка 131 из 10026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636912"/>
            <a:ext cx="3384376" cy="2804731"/>
          </a:xfrm>
          <a:prstGeom prst="rect">
            <a:avLst/>
          </a:prstGeom>
          <a:noFill/>
        </p:spPr>
      </p:pic>
      <p:pic>
        <p:nvPicPr>
          <p:cNvPr id="26628" name="Picture 4" descr="Картинка 38 из 17464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2636912"/>
            <a:ext cx="2088231" cy="27843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75240" cy="1156990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Д /и «Составь домашних животных из фигур»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19256" cy="45693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3501008"/>
            <a:ext cx="1152128" cy="648072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308304" y="3429000"/>
            <a:ext cx="288032" cy="698376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5085184"/>
            <a:ext cx="266328" cy="626368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364088" y="2924944"/>
            <a:ext cx="412632" cy="554360"/>
          </a:xfrm>
          <a:prstGeom prst="triangle">
            <a:avLst>
              <a:gd name="adj" fmla="val 50000"/>
            </a:avLst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2996952"/>
            <a:ext cx="1872208" cy="914400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2060848"/>
            <a:ext cx="1152128" cy="648072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55576" y="4149080"/>
            <a:ext cx="288032" cy="698376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187624" y="4149080"/>
            <a:ext cx="288032" cy="720080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979712" y="4149080"/>
            <a:ext cx="288032" cy="698376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2267744" y="5229200"/>
            <a:ext cx="412632" cy="554360"/>
          </a:xfrm>
          <a:prstGeom prst="triangle">
            <a:avLst>
              <a:gd name="adj" fmla="val 50000"/>
            </a:avLst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 flipH="1" flipV="1">
            <a:off x="1619672" y="5445224"/>
            <a:ext cx="216024" cy="144016"/>
          </a:xfrm>
          <a:prstGeom prst="flowChartConnector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308304" y="5085184"/>
            <a:ext cx="266328" cy="626368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20272" y="5085184"/>
            <a:ext cx="266328" cy="626368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724128" y="5085184"/>
            <a:ext cx="266328" cy="626368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411760" y="4149080"/>
            <a:ext cx="288032" cy="698376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971600" y="5157192"/>
            <a:ext cx="288032" cy="698376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724128" y="4149080"/>
            <a:ext cx="1872208" cy="914400"/>
          </a:xfrm>
          <a:prstGeom prst="rect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 flipH="1" flipV="1">
            <a:off x="4572000" y="3356992"/>
            <a:ext cx="216024" cy="144016"/>
          </a:xfrm>
          <a:prstGeom prst="flowChartConnector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Левая фигурная скобка 34"/>
          <p:cNvSpPr/>
          <p:nvPr/>
        </p:nvSpPr>
        <p:spPr>
          <a:xfrm rot="10800000">
            <a:off x="3131840" y="2132856"/>
            <a:ext cx="720080" cy="3528392"/>
          </a:xfrm>
          <a:prstGeom prst="leftBrace">
            <a:avLst/>
          </a:prstGeom>
          <a:ln w="38100">
            <a:solidFill>
              <a:srgbClr val="FF0066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2" presetClass="exit" presetSubtype="1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lide(fromTop)">
                                      <p:cBhvr>
                                        <p:cTn id="1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4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4" grpId="0" animBg="1"/>
      <p:bldP spid="4" grpId="1" animBg="1"/>
      <p:bldP spid="7" grpId="0" animBg="1"/>
      <p:bldP spid="7" grpId="1" animBg="1"/>
      <p:bldP spid="10" grpId="0" animBg="1"/>
      <p:bldP spid="10" grpId="1" animBg="1"/>
      <p:bldP spid="15" grpId="0" animBg="1"/>
      <p:bldP spid="15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5" grpId="0" animBg="1"/>
      <p:bldP spid="3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131840" y="4437112"/>
            <a:ext cx="2195736" cy="2187624"/>
          </a:xfrm>
          <a:prstGeom prst="ellipse">
            <a:avLst/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635896" y="3140968"/>
            <a:ext cx="1296144" cy="1296144"/>
          </a:xfrm>
          <a:prstGeom prst="ellipse">
            <a:avLst/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9800018">
            <a:off x="3537819" y="2713108"/>
            <a:ext cx="464552" cy="596261"/>
          </a:xfrm>
          <a:prstGeom prst="triangle">
            <a:avLst>
              <a:gd name="adj" fmla="val 50000"/>
            </a:avLst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076056" y="6093296"/>
            <a:ext cx="2160240" cy="576064"/>
          </a:xfrm>
          <a:prstGeom prst="ellipse">
            <a:avLst/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928878">
            <a:off x="4551009" y="2714798"/>
            <a:ext cx="464552" cy="596261"/>
          </a:xfrm>
          <a:prstGeom prst="triangle">
            <a:avLst>
              <a:gd name="adj" fmla="val 42826"/>
            </a:avLst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79512" y="188640"/>
            <a:ext cx="2195736" cy="2187624"/>
          </a:xfrm>
          <a:prstGeom prst="ellipse">
            <a:avLst/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771800" y="476672"/>
            <a:ext cx="1296144" cy="1296144"/>
          </a:xfrm>
          <a:prstGeom prst="ellipse">
            <a:avLst/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9998487">
            <a:off x="4753174" y="477230"/>
            <a:ext cx="464552" cy="596261"/>
          </a:xfrm>
          <a:prstGeom prst="triangle">
            <a:avLst>
              <a:gd name="adj" fmla="val 50000"/>
            </a:avLst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928878">
            <a:off x="5775144" y="554557"/>
            <a:ext cx="464552" cy="596261"/>
          </a:xfrm>
          <a:prstGeom prst="triangle">
            <a:avLst>
              <a:gd name="adj" fmla="val 45245"/>
            </a:avLst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516216" y="692696"/>
            <a:ext cx="2160240" cy="576064"/>
          </a:xfrm>
          <a:prstGeom prst="ellipse">
            <a:avLst/>
          </a:prstGeom>
          <a:ln w="28575">
            <a:solidFill>
              <a:srgbClr val="00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2687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FF00"/>
                </a:solidFill>
              </a:rPr>
              <a:t>Д /и «У кого кто?»</a:t>
            </a:r>
            <a:endParaRPr lang="ru-RU" sz="4000" b="1" dirty="0">
              <a:solidFill>
                <a:srgbClr val="00FF00"/>
              </a:solidFill>
            </a:endParaRPr>
          </a:p>
        </p:txBody>
      </p:sp>
      <p:pic>
        <p:nvPicPr>
          <p:cNvPr id="27650" name="Picture 2" descr="C:\Users\Public\Pictures\Sample Pictures\iCASPHZM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323528" y="1268760"/>
            <a:ext cx="2736304" cy="2444430"/>
          </a:xfrm>
          <a:prstGeom prst="rect">
            <a:avLst/>
          </a:prstGeom>
          <a:ln w="57150">
            <a:solidFill>
              <a:srgbClr val="00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1" name="Picture 3" descr="C:\Users\Public\Pictures\Sample Pictures\Ravensburger-280902-Malen-nach_0_big[1].jpg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372200" y="1268760"/>
            <a:ext cx="2520280" cy="2520280"/>
          </a:xfrm>
          <a:prstGeom prst="rect">
            <a:avLst/>
          </a:prstGeom>
          <a:ln w="57150"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2" name="Picture 4" descr="C:\Users\Public\Pictures\Sample Pictures\83021_original[1].jpg"/>
          <p:cNvPicPr>
            <a:picLocks noChangeAspect="1" noChangeArrowheads="1"/>
          </p:cNvPicPr>
          <p:nvPr/>
        </p:nvPicPr>
        <p:blipFill>
          <a:blip r:embed="rId5" cstate="screen">
            <a:lum bright="-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2553044" cy="2079878"/>
          </a:xfrm>
          <a:prstGeom prst="rect">
            <a:avLst/>
          </a:prstGeom>
          <a:ln w="57150">
            <a:solidFill>
              <a:srgbClr val="00FF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3" name="Picture 5" descr="C:\Users\Public\Pictures\Sample Pictures\4567[1].jpg"/>
          <p:cNvPicPr>
            <a:picLocks noChangeAspect="1" noChangeArrowheads="1"/>
          </p:cNvPicPr>
          <p:nvPr/>
        </p:nvPicPr>
        <p:blipFill>
          <a:blip r:embed="rId6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899592" y="4437112"/>
            <a:ext cx="3224238" cy="2160240"/>
          </a:xfrm>
          <a:prstGeom prst="rect">
            <a:avLst/>
          </a:prstGeom>
          <a:ln w="57150">
            <a:solidFill>
              <a:srgbClr val="00FFCC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7655" name="Picture 7" descr="Картинка 3 из 230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437112"/>
            <a:ext cx="2789542" cy="2088232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mph" presetSubtype="4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xit" presetSubtype="9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Right)">
                                      <p:cBhvr>
                                        <p:cTn id="76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1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86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Right)">
                                      <p:cBhvr>
                                        <p:cTn id="91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8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96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а 66 из 682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861048"/>
            <a:ext cx="1819149" cy="2304257"/>
          </a:xfrm>
          <a:prstGeom prst="rect">
            <a:avLst/>
          </a:prstGeom>
          <a:noFill/>
          <a:ln w="38100">
            <a:solidFill>
              <a:srgbClr val="FF00FF"/>
            </a:solidFill>
          </a:ln>
        </p:spPr>
      </p:pic>
      <p:pic>
        <p:nvPicPr>
          <p:cNvPr id="31748" name="Picture 4" descr="Картинка 254 из 1448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692696"/>
            <a:ext cx="3528392" cy="2359612"/>
          </a:xfrm>
          <a:prstGeom prst="rect">
            <a:avLst/>
          </a:prstGeom>
          <a:ln w="57150">
            <a:solidFill>
              <a:srgbClr val="FF00FF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750" name="Picture 6" descr="Картинка 130 из 30792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052736"/>
            <a:ext cx="2952328" cy="1966372"/>
          </a:xfrm>
          <a:prstGeom prst="rect">
            <a:avLst/>
          </a:prstGeom>
          <a:noFill/>
          <a:ln w="57150">
            <a:solidFill>
              <a:srgbClr val="CCCC00"/>
            </a:solidFill>
          </a:ln>
        </p:spPr>
      </p:pic>
      <p:pic>
        <p:nvPicPr>
          <p:cNvPr id="31752" name="Picture 8" descr="Картинка 20 из 30689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24128" y="4293096"/>
            <a:ext cx="2448272" cy="1836204"/>
          </a:xfrm>
          <a:prstGeom prst="rect">
            <a:avLst/>
          </a:prstGeom>
          <a:noFill/>
          <a:ln w="38100">
            <a:solidFill>
              <a:srgbClr val="CCCC00"/>
            </a:solidFill>
          </a:ln>
        </p:spPr>
      </p:pic>
    </p:spTree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17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17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decel="1000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decel="1000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5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decel="100000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decel="100000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а 30 из 811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652" y="1052736"/>
            <a:ext cx="1946377" cy="1836204"/>
          </a:xfrm>
          <a:prstGeom prst="rect">
            <a:avLst/>
          </a:prstGeom>
          <a:noFill/>
          <a:ln w="57150">
            <a:solidFill>
              <a:srgbClr val="00FFCC"/>
            </a:solidFill>
          </a:ln>
        </p:spPr>
      </p:pic>
      <p:pic>
        <p:nvPicPr>
          <p:cNvPr id="32772" name="Picture 4" descr="Картинка 16 из 1597">
            <a:hlinkClick r:id="rId16"/>
          </p:cNvPr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869922" y="1052736"/>
            <a:ext cx="1566174" cy="186449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horse2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572000" y="3050958"/>
            <a:ext cx="228600" cy="228600"/>
          </a:xfrm>
          <a:prstGeom prst="rect">
            <a:avLst/>
          </a:prstGeom>
        </p:spPr>
      </p:pic>
      <p:pic>
        <p:nvPicPr>
          <p:cNvPr id="32774" name="Picture 6" descr="http://img-fotki.yandex.ru/get/3210/roksanarain16.4/0_9874_501bdbb9_S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789802" y="3861049"/>
            <a:ext cx="1350150" cy="174957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FF00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2776" name="Picture 8" descr="Картинка 100 из 455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030162" y="1322766"/>
            <a:ext cx="1675052" cy="1566174"/>
          </a:xfrm>
          <a:prstGeom prst="rect">
            <a:avLst/>
          </a:prstGeom>
          <a:ln w="28575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baa5[1]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2" cstate="print"/>
          <a:stretch>
            <a:fillRect/>
          </a:stretch>
        </p:blipFill>
        <p:spPr>
          <a:xfrm>
            <a:off x="6732240" y="3158970"/>
            <a:ext cx="228600" cy="228600"/>
          </a:xfrm>
          <a:prstGeom prst="rect">
            <a:avLst/>
          </a:prstGeom>
        </p:spPr>
      </p:pic>
      <p:pic>
        <p:nvPicPr>
          <p:cNvPr id="2050" name="Picture 2" descr="Картинка 60 из 44272">
            <a:hlinkClick r:id="rId23"/>
          </p:cNvPr>
          <p:cNvPicPr>
            <a:picLocks noChangeAspect="1" noChangeArrowheads="1" noCrop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3" y="3969061"/>
            <a:ext cx="1512167" cy="1630369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Звуки животных – Корова (www.petamusic.ru)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185244" y="3051963"/>
            <a:ext cx="227595" cy="227595"/>
          </a:xfrm>
          <a:prstGeom prst="rect">
            <a:avLst/>
          </a:prstGeom>
        </p:spPr>
      </p:pic>
      <p:pic>
        <p:nvPicPr>
          <p:cNvPr id="4" name="Zvuki_zhivotnyh_-_Laj_sobaki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412839" y="5496829"/>
            <a:ext cx="227595" cy="227595"/>
          </a:xfrm>
          <a:prstGeom prst="rect">
            <a:avLst/>
          </a:prstGeom>
        </p:spPr>
      </p:pic>
      <p:pic>
        <p:nvPicPr>
          <p:cNvPr id="7" name="Zvuki_zhivotnyh_-_Koshachij_myau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6873690" y="5496830"/>
            <a:ext cx="279182" cy="27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04939"/>
      </p:ext>
    </p:extLst>
  </p:cSld>
  <p:clrMapOvr>
    <a:masterClrMapping/>
  </p:clrMapOvr>
  <p:transition spd="med">
    <p:randomBar dir="vert"/>
    <p:sndAc>
      <p:stSnd>
        <p:snd r:embed="rId1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19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11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8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63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8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50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50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9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C:\Users\Public\Pictures\Sample Pictures\0_21862_d1d7d849_XL[1]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1970" y="2888940"/>
            <a:ext cx="3240360" cy="24302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4818" name="Picture 2" descr="Картинка 199 из 556">
            <a:hlinkClick r:id="rId9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01670" y="998731"/>
            <a:ext cx="2052228" cy="2736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0" name="Picture 4" descr="Картинка 11 из 1052">
            <a:hlinkClick r:id="rId11"/>
          </p:cNvPr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80012" y="2672916"/>
            <a:ext cx="2761507" cy="2588913"/>
          </a:xfrm>
          <a:prstGeom prst="rect">
            <a:avLst/>
          </a:prstGeom>
          <a:noFill/>
        </p:spPr>
      </p:pic>
      <p:pic>
        <p:nvPicPr>
          <p:cNvPr id="5" name="pig8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2465766" y="4239090"/>
            <a:ext cx="228600" cy="228600"/>
          </a:xfrm>
          <a:prstGeom prst="rect">
            <a:avLst/>
          </a:prstGeom>
        </p:spPr>
      </p:pic>
      <p:pic>
        <p:nvPicPr>
          <p:cNvPr id="2" name="Zvuki_zhivotnyh_-_Koz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808353" y="5589241"/>
            <a:ext cx="175832" cy="17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70952"/>
      </p:ext>
    </p:extLst>
  </p:cSld>
  <p:clrMapOvr>
    <a:masterClrMapping/>
  </p:clrMapOvr>
  <p:transition spd="med">
    <p:randomBar dir="vert"/>
    <p:sndAc>
      <p:stSnd>
        <p:snd r:embed="rId7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8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8" dur="1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4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55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Домашние животные</a:t>
            </a:r>
            <a:endParaRPr lang="ru-RU" dirty="0"/>
          </a:p>
        </p:txBody>
      </p:sp>
      <p:pic>
        <p:nvPicPr>
          <p:cNvPr id="7" name="Содержимое 6" descr="0_2a392_87f65c33_XL[1].jpg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35086">
            <a:off x="901006" y="1778195"/>
            <a:ext cx="1728192" cy="1425972"/>
          </a:xfrm>
        </p:spPr>
      </p:pic>
      <p:pic>
        <p:nvPicPr>
          <p:cNvPr id="1026" name="Picture 2" descr="C:\Users\Public\Pictures\Sample Pictures\93202[1]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4896">
            <a:off x="6292151" y="4343038"/>
            <a:ext cx="2491993" cy="1506721"/>
          </a:xfrm>
          <a:prstGeom prst="rect">
            <a:avLst/>
          </a:prstGeom>
          <a:noFill/>
        </p:spPr>
      </p:pic>
      <p:pic>
        <p:nvPicPr>
          <p:cNvPr id="1027" name="Picture 3" descr="C:\Users\Public\Pictures\Sample Pictures\049050053048056055051050049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602356">
            <a:off x="6571409" y="2006289"/>
            <a:ext cx="1800200" cy="1152128"/>
          </a:xfrm>
          <a:prstGeom prst="rect">
            <a:avLst/>
          </a:prstGeom>
          <a:noFill/>
        </p:spPr>
      </p:pic>
      <p:pic>
        <p:nvPicPr>
          <p:cNvPr id="1028" name="Picture 4" descr="C:\Users\Public\Pictures\Sample Pictures\P474521[1]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1366">
            <a:off x="778867" y="4570802"/>
            <a:ext cx="1861850" cy="1028852"/>
          </a:xfrm>
          <a:prstGeom prst="rect">
            <a:avLst/>
          </a:prstGeom>
          <a:noFill/>
        </p:spPr>
      </p:pic>
      <p:pic>
        <p:nvPicPr>
          <p:cNvPr id="1029" name="Picture 5" descr="C:\Users\Public\Pictures\Sample Pictures\www.oboi-jpeg.ru_animal_Goat_%20(7)[1]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9412">
            <a:off x="2984299" y="3379928"/>
            <a:ext cx="1599150" cy="1199363"/>
          </a:xfrm>
          <a:prstGeom prst="rect">
            <a:avLst/>
          </a:prstGeom>
          <a:noFill/>
        </p:spPr>
      </p:pic>
      <p:pic>
        <p:nvPicPr>
          <p:cNvPr id="1030" name="Picture 6" descr="C:\Users\Public\Pictures\Sample Pictures\e13648fa1250[1]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7615">
            <a:off x="3931447" y="1623501"/>
            <a:ext cx="1580142" cy="1214076"/>
          </a:xfrm>
          <a:prstGeom prst="rect">
            <a:avLst/>
          </a:prstGeom>
          <a:noFill/>
        </p:spPr>
      </p:pic>
      <p:pic>
        <p:nvPicPr>
          <p:cNvPr id="1031" name="Picture 7" descr="C:\Users\Public\Pictures\Sample Pictures\0_6c5ab_b7b84402_XL[1]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2262">
            <a:off x="4344996" y="5075670"/>
            <a:ext cx="1286468" cy="125918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>
    <p:newsflash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6" presetClass="exit" presetSubtype="2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5725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</a:rPr>
              <a:t>Загадки</a:t>
            </a:r>
            <a:endParaRPr lang="ru-RU" b="1" i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Му-му-му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!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Молока кому?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700808"/>
            <a:ext cx="4553272" cy="44973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 кого хвост и грива?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9" name="Picture 3" descr="C:\Users\Public\Pictures\Sample Pictures\93202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02360">
            <a:off x="987413" y="3791626"/>
            <a:ext cx="2445197" cy="1554672"/>
          </a:xfrm>
          <a:prstGeom prst="rect">
            <a:avLst/>
          </a:prstGeom>
          <a:noFill/>
        </p:spPr>
      </p:pic>
      <p:pic>
        <p:nvPicPr>
          <p:cNvPr id="4105" name="Picture 9" descr="C:\Users\Public\Pictures\Sample Pictures\0_2a392_87f65c33_XL[1]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87691">
            <a:off x="5388993" y="3357279"/>
            <a:ext cx="2582762" cy="193707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>
    <p:randomBar dir="vert"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5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xit" presetSubtype="1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5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xit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 uiExpand="1" build="p"/>
      <p:bldP spid="3" grpId="1" build="p"/>
      <p:bldP spid="4" grpId="0" build="p"/>
      <p:bldP spid="4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7"/>
            <a:ext cx="2170584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42792" cy="492941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Мягкие лапки,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На лапках царапки.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67200" y="260648"/>
            <a:ext cx="4625280" cy="586551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Гладишь – ласкается,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Дразнишь – кусается.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Public\Pictures\Sample Pictures\post-13-12089630853891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14562">
            <a:off x="906132" y="3492981"/>
            <a:ext cx="2160240" cy="2241177"/>
          </a:xfrm>
          <a:prstGeom prst="rect">
            <a:avLst/>
          </a:prstGeom>
          <a:noFill/>
        </p:spPr>
      </p:pic>
      <p:pic>
        <p:nvPicPr>
          <p:cNvPr id="1027" name="Picture 3" descr="C:\Users\Public\Pictures\Sample Pictures\animashki-122[1].gif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 rot="932740">
            <a:off x="5549566" y="2118324"/>
            <a:ext cx="2496495" cy="3336982"/>
          </a:xfrm>
          <a:prstGeom prst="teardrop">
            <a:avLst/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6" presetClass="exit" presetSubtype="26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6" grpId="1" uiExpand="1" build="p"/>
      <p:bldP spid="8" grpId="0" uiExpand="1" build="p"/>
      <p:bldP spid="8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075240" cy="514543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Спереди – пятачок,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  Сзади – крючок,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  Посредине – спинка,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  На спинке – щетинка.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Public\Pictures\Sample Pictures\0_53916_335f0128_XL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96307">
            <a:off x="4008029" y="3758379"/>
            <a:ext cx="3127896" cy="20624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3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3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33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33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arn(inHorizontal)">
                                      <p:cBhvr>
                                        <p:cTn id="7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7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7" presetClass="exit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7" presetClass="exit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7" presetClass="exit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88640"/>
            <a:ext cx="4860032" cy="593752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FF00"/>
                </a:solidFill>
              </a:rPr>
              <a:t>Идёт, идёт, бородой трясёт, </a:t>
            </a:r>
          </a:p>
          <a:p>
            <a:pPr>
              <a:buNone/>
            </a:pPr>
            <a:r>
              <a:rPr lang="ru-RU" sz="2800" dirty="0" smtClean="0">
                <a:solidFill>
                  <a:srgbClr val="00FF00"/>
                </a:solidFill>
              </a:rPr>
              <a:t>    Травки просит:</a:t>
            </a:r>
          </a:p>
          <a:p>
            <a:pPr>
              <a:buNone/>
            </a:pPr>
            <a:r>
              <a:rPr lang="ru-RU" sz="2800" dirty="0" smtClean="0">
                <a:solidFill>
                  <a:srgbClr val="00FF00"/>
                </a:solidFill>
              </a:rPr>
              <a:t>    «</a:t>
            </a:r>
            <a:r>
              <a:rPr lang="ru-RU" sz="2800" dirty="0" err="1" smtClean="0">
                <a:solidFill>
                  <a:srgbClr val="00FF00"/>
                </a:solidFill>
              </a:rPr>
              <a:t>Ме-ме-ме</a:t>
            </a:r>
            <a:r>
              <a:rPr lang="ru-RU" sz="2800" dirty="0" smtClean="0">
                <a:solidFill>
                  <a:srgbClr val="00FF00"/>
                </a:solidFill>
              </a:rPr>
              <a:t>,</a:t>
            </a:r>
          </a:p>
          <a:p>
            <a:pPr>
              <a:buNone/>
            </a:pPr>
            <a:r>
              <a:rPr lang="ru-RU" sz="2800" dirty="0" smtClean="0">
                <a:solidFill>
                  <a:srgbClr val="00FF00"/>
                </a:solidFill>
              </a:rPr>
              <a:t>    Дай-ка вкусной </a:t>
            </a:r>
            <a:r>
              <a:rPr lang="ru-RU" sz="2800" dirty="0" err="1" smtClean="0">
                <a:solidFill>
                  <a:srgbClr val="00FF00"/>
                </a:solidFill>
              </a:rPr>
              <a:t>мне-е-е</a:t>
            </a:r>
            <a:r>
              <a:rPr lang="ru-RU" sz="2800" dirty="0" smtClean="0">
                <a:solidFill>
                  <a:srgbClr val="00FF00"/>
                </a:solidFill>
              </a:rPr>
              <a:t>».</a:t>
            </a:r>
            <a:endParaRPr lang="ru-RU" sz="2800" dirty="0">
              <a:solidFill>
                <a:srgbClr val="00FF00"/>
              </a:solidFill>
            </a:endParaRPr>
          </a:p>
        </p:txBody>
      </p:sp>
      <p:pic>
        <p:nvPicPr>
          <p:cNvPr id="2053" name="Picture 5" descr="C:\Users\Public\Pictures\Sample Pictures\0_21862_d1d7d849_XL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3600400" cy="2700301"/>
          </a:xfrm>
          <a:prstGeom prst="roundRect">
            <a:avLst>
              <a:gd name="adj" fmla="val 7885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620688"/>
            <a:ext cx="4644008" cy="5976665"/>
          </a:xfrm>
        </p:spPr>
        <p:txBody>
          <a:bodyPr/>
          <a:lstStyle/>
          <a:p>
            <a:r>
              <a:rPr lang="ru-RU" dirty="0" smtClean="0">
                <a:solidFill>
                  <a:srgbClr val="00FFCC"/>
                </a:solidFill>
              </a:rPr>
              <a:t>Заплелись густые травы,</a:t>
            </a:r>
          </a:p>
          <a:p>
            <a:pPr>
              <a:buNone/>
            </a:pPr>
            <a:r>
              <a:rPr lang="ru-RU" dirty="0" smtClean="0">
                <a:solidFill>
                  <a:srgbClr val="00FFCC"/>
                </a:solidFill>
              </a:rPr>
              <a:t>    Закудрявились луга,</a:t>
            </a:r>
          </a:p>
          <a:p>
            <a:pPr>
              <a:buNone/>
            </a:pPr>
            <a:r>
              <a:rPr lang="ru-RU" dirty="0" smtClean="0">
                <a:solidFill>
                  <a:srgbClr val="00FFCC"/>
                </a:solidFill>
              </a:rPr>
              <a:t>    Да и сам я весь кудрявый,</a:t>
            </a:r>
          </a:p>
          <a:p>
            <a:pPr>
              <a:buNone/>
            </a:pPr>
            <a:r>
              <a:rPr lang="ru-RU" dirty="0" smtClean="0">
                <a:solidFill>
                  <a:srgbClr val="00FFCC"/>
                </a:solidFill>
              </a:rPr>
              <a:t>    Даже завитком рога.</a:t>
            </a:r>
            <a:endParaRPr lang="ru-RU" dirty="0">
              <a:solidFill>
                <a:srgbClr val="00FFCC"/>
              </a:solidFill>
            </a:endParaRPr>
          </a:p>
        </p:txBody>
      </p:sp>
      <p:pic>
        <p:nvPicPr>
          <p:cNvPr id="2052" name="Picture 4" descr="C:\Users\Public\Pictures\Sample Pictures\51129_Papo-Toys_fantasia.ru_enl[1].jpg"/>
          <p:cNvPicPr>
            <a:picLocks noChangeAspect="1" noChangeArrowheads="1"/>
          </p:cNvPicPr>
          <p:nvPr/>
        </p:nvPicPr>
        <p:blipFill>
          <a:blip r:embed="rId5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8225">
            <a:off x="5359807" y="3162099"/>
            <a:ext cx="3209682" cy="2763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Public\Pictures\Sample Pictures\3f330a3f0553b9eed4df14a3736d3950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2996952"/>
            <a:ext cx="3312368" cy="310534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decel="100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400" decel="100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000"/>
                            </p:stCondLst>
                            <p:childTnLst>
                              <p:par>
                                <p:cTn id="148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58" dur="1"/>
                                        <p:tgtEl>
                                          <p:spTgt spid="2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 uiExpand="1" build="p"/>
      <p:bldP spid="4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9361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Кто чем питается?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6146" name="Picture 2" descr="C:\Users\Public\Pictures\Sample Pictures\0_21862_d1d7d849_XL[1]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484784"/>
            <a:ext cx="2174173" cy="1630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 descr="C:\Users\Public\Pictures\Sample Pictures\93202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9972">
            <a:off x="178986" y="1889166"/>
            <a:ext cx="2533928" cy="1611088"/>
          </a:xfrm>
          <a:prstGeom prst="roundRect">
            <a:avLst>
              <a:gd name="adj" fmla="val 16667"/>
            </a:avLst>
          </a:prstGeom>
          <a:ln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0" name="Picture 6" descr="C:\Users\Public\Pictures\Sample Pictures\www.oboi-jpeg.ru_animal_Goat_%20(7)[1]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01393">
            <a:off x="571567" y="5015851"/>
            <a:ext cx="1812032" cy="1359024"/>
          </a:xfrm>
          <a:prstGeom prst="roundRect">
            <a:avLst>
              <a:gd name="adj" fmla="val 16667"/>
            </a:avLst>
          </a:prstGeom>
          <a:ln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1" name="Picture 7" descr="C:\Users\Public\Pictures\Sample Pictures\049050053048056055051050049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06101">
            <a:off x="6700660" y="4709324"/>
            <a:ext cx="1587500" cy="1422400"/>
          </a:xfrm>
          <a:prstGeom prst="roundRect">
            <a:avLst>
              <a:gd name="adj" fmla="val 16667"/>
            </a:avLst>
          </a:prstGeom>
          <a:ln>
            <a:solidFill>
              <a:srgbClr val="00FF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2" name="Picture 8" descr="C:\Users\Public\Pictures\Sample Pictures\0_2a392_87f65c33_XL[1]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27892">
            <a:off x="6038416" y="1729390"/>
            <a:ext cx="2399561" cy="1799671"/>
          </a:xfrm>
          <a:prstGeom prst="roundRect">
            <a:avLst>
              <a:gd name="adj" fmla="val 16667"/>
            </a:avLst>
          </a:prstGeom>
          <a:ln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3" name="Picture 9" descr="C:\Users\Public\Pictures\Sample Pictures\51129_Papo-Toys_fantasia.ru_enl[1].jpg"/>
          <p:cNvPicPr>
            <a:picLocks noChangeAspect="1" noChangeArrowheads="1"/>
          </p:cNvPicPr>
          <p:nvPr/>
        </p:nvPicPr>
        <p:blipFill>
          <a:blip r:embed="rId9" cstate="screen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941168"/>
            <a:ext cx="1859970" cy="160112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9" name="Стрелка вправо 18"/>
          <p:cNvSpPr/>
          <p:nvPr/>
        </p:nvSpPr>
        <p:spPr>
          <a:xfrm>
            <a:off x="5436096" y="2636912"/>
            <a:ext cx="648072" cy="4846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139952" y="3212976"/>
            <a:ext cx="484632" cy="1584176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>
            <a:off x="2411760" y="2780928"/>
            <a:ext cx="720080" cy="484632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5364088" y="3140968"/>
            <a:ext cx="1440160" cy="1512168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2411760" y="3212976"/>
            <a:ext cx="864096" cy="1944216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randomBar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5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8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1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8" presetClass="exit" presetSubtype="0" accel="50000" fill="hold" grpId="2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8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0"/>
                            </p:stCondLst>
                            <p:childTnLst>
                              <p:par>
                                <p:cTn id="12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blic\Pictures\Sample Pictures\3238676281_f2e84e3a71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717032"/>
            <a:ext cx="2520280" cy="1507128"/>
          </a:xfrm>
          <a:prstGeom prst="ellipse">
            <a:avLst/>
          </a:prstGeom>
          <a:ln w="190500" cap="rnd">
            <a:solidFill>
              <a:srgbClr val="00B0F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Picture 2" descr="Картинка 131 из 10026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1916832"/>
            <a:ext cx="3809377" cy="31569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5" dur="3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6" dur="3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Public\Pictures\Sample Pictures\tanche[1].gif"/>
          <p:cNvPicPr>
            <a:picLocks noChangeAspect="1" noChangeArrowheads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581128"/>
            <a:ext cx="2525482" cy="1681971"/>
          </a:xfrm>
          <a:prstGeom prst="roundRect">
            <a:avLst>
              <a:gd name="adj" fmla="val 16667"/>
            </a:avLst>
          </a:prstGeom>
          <a:ln w="76200">
            <a:solidFill>
              <a:srgbClr val="00B05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04" name="Picture 4" descr="http://upload.wikimedia.org/wikipedia/commons/8/83/Mouse-19-Dec-200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>
            <a:lum bright="-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725144"/>
            <a:ext cx="2160239" cy="1305060"/>
          </a:xfrm>
          <a:prstGeom prst="round2SameRect">
            <a:avLst/>
          </a:prstGeom>
          <a:ln w="762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8" name="Picture 8" descr="Картинка 44 из 12583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60648"/>
            <a:ext cx="3528392" cy="3528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5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5|3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.8|1.9|1.8|1.8|1.7|1.7|1.8|5.2|2.5|2.3|0.8|0.5|0.5|0.4|0.5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3|8"/>
</p:tagLst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3199</TotalTime>
  <Words>130</Words>
  <Application>Microsoft Office PowerPoint</Application>
  <PresentationFormat>Экран (4:3)</PresentationFormat>
  <Paragraphs>33</Paragraphs>
  <Slides>16</Slides>
  <Notes>6</Notes>
  <HiddenSlides>0</HiddenSlides>
  <MMClips>7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  <vt:variant>
        <vt:lpstr>Произвольные показы</vt:lpstr>
      </vt:variant>
      <vt:variant>
        <vt:i4>1</vt:i4>
      </vt:variant>
    </vt:vector>
  </HeadingPairs>
  <TitlesOfParts>
    <vt:vector size="23" baseType="lpstr">
      <vt:lpstr>Arial</vt:lpstr>
      <vt:lpstr>Calibri</vt:lpstr>
      <vt:lpstr>Franklin Gothic Book</vt:lpstr>
      <vt:lpstr>Wingdings 2</vt:lpstr>
      <vt:lpstr>Техническая</vt:lpstr>
      <vt:lpstr>1_Техническая</vt:lpstr>
      <vt:lpstr>ГБОУ школа №572 Д/о - 8 воспитатель Романова Наталия Львовна </vt:lpstr>
      <vt:lpstr>Домашние животные</vt:lpstr>
      <vt:lpstr>Загадки</vt:lpstr>
      <vt:lpstr>Презентация PowerPoint</vt:lpstr>
      <vt:lpstr>Презентация PowerPoint</vt:lpstr>
      <vt:lpstr>Презентация PowerPoint</vt:lpstr>
      <vt:lpstr>Кто чем питается?</vt:lpstr>
      <vt:lpstr>Презентация PowerPoint</vt:lpstr>
      <vt:lpstr>Презентация PowerPoint</vt:lpstr>
      <vt:lpstr>Презентация PowerPoint</vt:lpstr>
      <vt:lpstr>Д /и «Составь домашних животных из фигур»</vt:lpstr>
      <vt:lpstr>Презентация PowerPoint</vt:lpstr>
      <vt:lpstr>Д /и «У кого кто?»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User</cp:lastModifiedBy>
  <cp:revision>295</cp:revision>
  <dcterms:created xsi:type="dcterms:W3CDTF">2012-02-03T16:56:11Z</dcterms:created>
  <dcterms:modified xsi:type="dcterms:W3CDTF">2017-09-16T16:36:31Z</dcterms:modified>
</cp:coreProperties>
</file>