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Состояние здоровья зависит от: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6771630610005563E-2"/>
          <c:y val="0.17430869675605015"/>
          <c:w val="0.47879617478370767"/>
          <c:h val="0.8976779937837133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Состояние здоровья зависит от: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Деятельность системы здравоохранения</c:v>
                </c:pt>
                <c:pt idx="1">
                  <c:v>Наследственные факторы</c:v>
                </c:pt>
                <c:pt idx="2">
                  <c:v>Состояние окружающей среды</c:v>
                </c:pt>
                <c:pt idx="3">
                  <c:v>Образ жизни человека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0.2</c:v>
                </c:pt>
                <c:pt idx="3">
                  <c:v>0.5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5672049201425122"/>
          <c:y val="0.13855653478480198"/>
          <c:w val="0.40313627476214348"/>
          <c:h val="0.86080812396905781"/>
        </c:manualLayout>
      </c:layout>
      <c:txPr>
        <a:bodyPr/>
        <a:lstStyle/>
        <a:p>
          <a:pPr>
            <a:defRPr sz="2400" b="1">
              <a:solidFill>
                <a:schemeClr val="accent1">
                  <a:lumMod val="50000"/>
                </a:schemeClr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44AE58-E371-4AF4-B56E-1026ECB22FCC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69C2D5-6B36-4085-A10F-5A3D1D1AC0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0043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«Формирование представлений </a:t>
            </a:r>
            <a:b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 здоровом образе жизни </a:t>
            </a:r>
            <a:b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как основы </a:t>
            </a:r>
            <a:r>
              <a:rPr lang="ru-RU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самосбережения</a:t>
            </a:r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здоровья»</a:t>
            </a:r>
            <a:b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57628"/>
            <a:ext cx="7854696" cy="17526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Региональная программа «ОЗОЖ»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 программы:</a:t>
            </a:r>
          </a:p>
          <a:p>
            <a:pPr>
              <a:buNone/>
            </a:pPr>
            <a:r>
              <a:rPr lang="ru-RU" sz="3200" b="1" dirty="0" smtClean="0"/>
              <a:t>   - формирование личности, способной реализовать себя максимально эффективно в современном мире, творчески относящейся к возникающим проблемам, владеющей навыками </a:t>
            </a:r>
            <a:r>
              <a:rPr lang="ru-RU" sz="3200" b="1" dirty="0" err="1" smtClean="0"/>
              <a:t>саморегуляции</a:t>
            </a:r>
            <a:r>
              <a:rPr lang="ru-RU" sz="3200" b="1" dirty="0" smtClean="0"/>
              <a:t> и безопасного поведения.</a:t>
            </a:r>
            <a:endParaRPr lang="ru-RU" sz="3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Программа состоит </a:t>
            </a:r>
            <a:br>
              <a:rPr lang="ru-RU" b="1" dirty="0" smtClean="0"/>
            </a:br>
            <a:r>
              <a:rPr lang="ru-RU" b="1" dirty="0" smtClean="0"/>
              <a:t>из пяти блоков: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1. Этический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2. Психологический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3. Правовой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4.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</a:rPr>
              <a:t>Семьеведческий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5. Медико-гигиенический</a:t>
            </a:r>
          </a:p>
          <a:p>
            <a:pPr>
              <a:buNone/>
            </a:pPr>
            <a:endParaRPr lang="ru-RU" sz="3200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Задачи программы 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Формирование личности, способной реализовать себя в современном мире максимально эффективно и безопасно. </a:t>
            </a:r>
          </a:p>
          <a:p>
            <a:pPr lvl="0"/>
            <a:r>
              <a:rPr lang="ru-RU" b="1" dirty="0" smtClean="0"/>
              <a:t>Формирование личности, творчески относящейся к возникающим проблемам, владеющей навыками </a:t>
            </a:r>
            <a:r>
              <a:rPr lang="ru-RU" b="1" dirty="0" err="1" smtClean="0"/>
              <a:t>саморегуляции</a:t>
            </a:r>
            <a:r>
              <a:rPr lang="ru-RU" b="1" dirty="0" smtClean="0"/>
              <a:t>. </a:t>
            </a:r>
          </a:p>
          <a:p>
            <a:pPr lvl="0"/>
            <a:r>
              <a:rPr lang="ru-RU" b="1" dirty="0" smtClean="0"/>
              <a:t>Формирование навыков безопасного поведения, эффективного взаимодействия с людьми. </a:t>
            </a:r>
          </a:p>
          <a:p>
            <a:pPr lvl="0"/>
            <a:r>
              <a:rPr lang="ru-RU" b="1" dirty="0" smtClean="0"/>
              <a:t>Получение знаний и навыков, необходимых для создания семейных отношений и воспитания детей. </a:t>
            </a:r>
          </a:p>
          <a:p>
            <a:pPr lvl="0"/>
            <a:r>
              <a:rPr lang="ru-RU" b="1" dirty="0" smtClean="0"/>
              <a:t>Формирование потребности в здоровом образе жизни, навыков гигиены и профилактики заболеваний, ухода за больными. </a:t>
            </a:r>
          </a:p>
          <a:p>
            <a:pPr lvl="0"/>
            <a:r>
              <a:rPr lang="ru-RU" b="1" dirty="0" smtClean="0"/>
              <a:t>Формирование навыков рационального питания, закаливания, физической культуры и других способов самосовершенствования собственного здоровья. </a:t>
            </a:r>
          </a:p>
          <a:p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Методы и приёмы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500726"/>
          </a:xfrm>
        </p:spPr>
        <p:txBody>
          <a:bodyPr/>
          <a:lstStyle/>
          <a:p>
            <a:pPr lvl="0"/>
            <a:r>
              <a:rPr lang="ru-RU" sz="3200" b="1" dirty="0" smtClean="0"/>
              <a:t>практический метод, </a:t>
            </a:r>
          </a:p>
          <a:p>
            <a:pPr lvl="0"/>
            <a:r>
              <a:rPr lang="ru-RU" sz="3200" b="1" dirty="0" smtClean="0"/>
              <a:t>познавательная игра, </a:t>
            </a:r>
          </a:p>
          <a:p>
            <a:pPr lvl="0"/>
            <a:r>
              <a:rPr lang="ru-RU" sz="3200" b="1" dirty="0" smtClean="0"/>
              <a:t>ситуационный метод, </a:t>
            </a:r>
          </a:p>
          <a:p>
            <a:pPr lvl="0"/>
            <a:r>
              <a:rPr lang="ru-RU" sz="3200" b="1" dirty="0" smtClean="0"/>
              <a:t>игровой метод, </a:t>
            </a:r>
          </a:p>
          <a:p>
            <a:pPr lvl="0"/>
            <a:r>
              <a:rPr lang="ru-RU" sz="3200" b="1" dirty="0" smtClean="0"/>
              <a:t>соревновательный метод, </a:t>
            </a:r>
          </a:p>
          <a:p>
            <a:pPr lvl="0"/>
            <a:r>
              <a:rPr lang="ru-RU" sz="3200" b="1" dirty="0" smtClean="0"/>
              <a:t>активные методы обучения, </a:t>
            </a:r>
          </a:p>
          <a:p>
            <a:pPr lvl="0"/>
            <a:r>
              <a:rPr lang="ru-RU" sz="3200" b="1" dirty="0" smtClean="0"/>
              <a:t>воспитательные, просветительские и образовательные.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3891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4800" dirty="0" smtClean="0"/>
              <a:t> “Чтобы сделать </a:t>
            </a:r>
          </a:p>
          <a:p>
            <a:pPr>
              <a:lnSpc>
                <a:spcPct val="110000"/>
              </a:lnSpc>
              <a:buNone/>
            </a:pPr>
            <a:r>
              <a:rPr lang="ru-RU" sz="4800" dirty="0" smtClean="0"/>
              <a:t>  ребёнка умным и рассудительным, сделайте его крепким и здоровым”.</a:t>
            </a:r>
          </a:p>
          <a:p>
            <a:pPr algn="r">
              <a:lnSpc>
                <a:spcPct val="110000"/>
              </a:lnSpc>
              <a:buNone/>
            </a:pPr>
            <a:endParaRPr lang="ru-RU" sz="4800" dirty="0" smtClean="0"/>
          </a:p>
          <a:p>
            <a:pPr algn="r">
              <a:lnSpc>
                <a:spcPct val="110000"/>
              </a:lnSpc>
              <a:buNone/>
            </a:pPr>
            <a:r>
              <a:rPr lang="ru-RU" sz="4300" dirty="0" smtClean="0"/>
              <a:t>Ж.-Ж.Руссо</a:t>
            </a:r>
          </a:p>
          <a:p>
            <a:endParaRPr lang="ru-RU" sz="4800" dirty="0" smtClean="0"/>
          </a:p>
          <a:p>
            <a:endParaRPr lang="ru-RU" sz="4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1101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«Здоровье – это состояние полного физического, психического и социального благополучия, </a:t>
            </a:r>
          </a:p>
          <a:p>
            <a:pPr algn="ctr">
              <a:buNone/>
            </a:pPr>
            <a:r>
              <a:rPr lang="ru-RU" sz="3600" dirty="0" smtClean="0"/>
              <a:t>а не просто отсутствие болезней </a:t>
            </a:r>
          </a:p>
          <a:p>
            <a:pPr algn="ctr">
              <a:buNone/>
            </a:pPr>
            <a:r>
              <a:rPr lang="ru-RU" sz="3600" dirty="0" smtClean="0"/>
              <a:t>и физических дефектов»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                                                    ВОЗ </a:t>
            </a:r>
            <a:endParaRPr lang="ru-RU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714356"/>
            <a:ext cx="3857652" cy="92869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Виды здоровья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8664400" flipH="1">
            <a:off x="660912" y="2311529"/>
            <a:ext cx="1981197" cy="456610"/>
          </a:xfrm>
          <a:prstGeom prst="rightArrow">
            <a:avLst>
              <a:gd name="adj1" fmla="val 50000"/>
              <a:gd name="adj2" fmla="val 46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6875336" flipH="1">
            <a:off x="1341597" y="3132121"/>
            <a:ext cx="3200436" cy="554775"/>
          </a:xfrm>
          <a:prstGeom prst="rightArrow">
            <a:avLst>
              <a:gd name="adj1" fmla="val 50000"/>
              <a:gd name="adj2" fmla="val 46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5987394" flipH="1">
            <a:off x="3919045" y="3122840"/>
            <a:ext cx="3200436" cy="554775"/>
          </a:xfrm>
          <a:prstGeom prst="rightArrow">
            <a:avLst>
              <a:gd name="adj1" fmla="val 50000"/>
              <a:gd name="adj2" fmla="val 46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3645709" flipH="1">
            <a:off x="6127573" y="2230177"/>
            <a:ext cx="1981197" cy="438626"/>
          </a:xfrm>
          <a:prstGeom prst="rightArrow">
            <a:avLst>
              <a:gd name="adj1" fmla="val 50000"/>
              <a:gd name="adj2" fmla="val 46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3357562"/>
            <a:ext cx="2428892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Соматическое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здоровье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5072074"/>
            <a:ext cx="2714644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Физическое здоровье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00496" y="5072074"/>
            <a:ext cx="3143272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Психическое здоровье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00760" y="3357562"/>
            <a:ext cx="3000364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Нравственное здоровье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8858280" cy="5715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5 ноября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215370" cy="53959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5 ноября\f91aa465116962ccb728f03f1593dd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501122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5 ноября\3cf25e0693ece1dea081cbcfcc46f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363473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F:\5 ноября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69562" cy="3643314"/>
          </a:xfrm>
          <a:prstGeom prst="rect">
            <a:avLst/>
          </a:prstGeom>
          <a:noFill/>
        </p:spPr>
      </p:pic>
      <p:pic>
        <p:nvPicPr>
          <p:cNvPr id="4100" name="Picture 4" descr="F:\5 ноября\5611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64" y="2997740"/>
            <a:ext cx="5143536" cy="38602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5 ноября\8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53004" cy="3714753"/>
          </a:xfrm>
          <a:prstGeom prst="rect">
            <a:avLst/>
          </a:prstGeom>
          <a:noFill/>
        </p:spPr>
      </p:pic>
      <p:pic>
        <p:nvPicPr>
          <p:cNvPr id="5123" name="Picture 3" descr="F:\5 ноября\family-problem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9500" y="3357562"/>
            <a:ext cx="6244500" cy="35004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228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«Формирование представлений  о здоровом образе жизни  как основы самосбережения здоровья»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Региональная программа «ОЗОЖ»</vt:lpstr>
      <vt:lpstr>Программа состоит  из пяти блоков:</vt:lpstr>
      <vt:lpstr>Задачи программы </vt:lpstr>
      <vt:lpstr>Методы и приёмы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представлений  о здоровом образе жизни  как основы самосбережения здоровья»</dc:title>
  <dc:creator>User</dc:creator>
  <cp:lastModifiedBy>User</cp:lastModifiedBy>
  <cp:revision>10</cp:revision>
  <dcterms:created xsi:type="dcterms:W3CDTF">2015-11-04T19:29:00Z</dcterms:created>
  <dcterms:modified xsi:type="dcterms:W3CDTF">2015-11-04T21:04:28Z</dcterms:modified>
</cp:coreProperties>
</file>