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8" r:id="rId3"/>
    <p:sldId id="261" r:id="rId4"/>
    <p:sldId id="263" r:id="rId5"/>
    <p:sldId id="267" r:id="rId6"/>
    <p:sldId id="270" r:id="rId7"/>
    <p:sldId id="324" r:id="rId8"/>
    <p:sldId id="317" r:id="rId9"/>
    <p:sldId id="308" r:id="rId10"/>
    <p:sldId id="310" r:id="rId11"/>
    <p:sldId id="287" r:id="rId12"/>
    <p:sldId id="288" r:id="rId13"/>
    <p:sldId id="316" r:id="rId14"/>
    <p:sldId id="328" r:id="rId15"/>
    <p:sldId id="32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41820-5E01-4A97-8DC6-57C66EF32666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CF3E7-BFAD-4AA7-AA5B-C20FB7415D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51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CF3E7-BFAD-4AA7-AA5B-C20FB7415DE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CB2F67A-1938-47D2-A659-AA910855F2A8}" type="datetimeFigureOut">
              <a:rPr lang="ru-RU" smtClean="0"/>
              <a:pPr/>
              <a:t>13.09.2017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45DA91B-E933-4D08-93DC-E2297DCCC6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Word_Document2.docx"/><Relationship Id="rId3" Type="http://schemas.openxmlformats.org/officeDocument/2006/relationships/image" Target="../media/image14.png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3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gif"/><Relationship Id="rId11" Type="http://schemas.openxmlformats.org/officeDocument/2006/relationships/package" Target="../embeddings/Microsoft_Word_Document3.docx"/><Relationship Id="rId5" Type="http://schemas.openxmlformats.org/officeDocument/2006/relationships/image" Target="../media/image11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hijos.ru/2011/12/30/georg-aleksandr-pik-1859-1942/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package" Target="../embeddings/Microsoft_Word_Document1.docx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80920" cy="4392488"/>
          </a:xfrm>
          <a:solidFill>
            <a:srgbClr val="00B0F0"/>
          </a:solidFill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</a:p>
          <a:p>
            <a:pPr algn="ctr">
              <a:buNone/>
            </a:pPr>
            <a:endParaRPr lang="ru-RU" sz="8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56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3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Формула  Пика</a:t>
            </a:r>
          </a:p>
          <a:p>
            <a:pPr algn="ctr">
              <a:buNone/>
            </a:pPr>
            <a:endParaRPr lang="ru-RU" sz="6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sz="6000" dirty="0" smtClean="0"/>
          </a:p>
          <a:p>
            <a:pPr algn="ctr">
              <a:buNone/>
            </a:pPr>
            <a:endParaRPr lang="ru-RU" sz="12800" b="1" dirty="0" smtClean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1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Авторы: учитель математики          </a:t>
            </a:r>
          </a:p>
          <a:p>
            <a:pPr>
              <a:buNone/>
            </a:pPr>
            <a:r>
              <a:rPr lang="ru-RU" sz="1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lang="ru-RU" sz="128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Гаштова</a:t>
            </a:r>
            <a:r>
              <a:rPr lang="ru-RU" sz="1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Л.Р.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гимназия  №209 «Павловская гимназия» Центрального района  г. Санкт-Петербург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73894" y="1778000"/>
            <a:ext cx="7786538" cy="4525962"/>
          </a:xfrm>
        </p:spPr>
        <p:txBody>
          <a:bodyPr/>
          <a:lstStyle/>
          <a:p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7019" y="260648"/>
            <a:ext cx="8229600" cy="144016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en-US" sz="4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3 – 3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6,5</a:t>
            </a:r>
            <a: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3:2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 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1=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6,5</a:t>
            </a:r>
            <a:endParaRPr lang="ru-RU" sz="4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48" name="Group 4"/>
          <p:cNvGraphicFramePr>
            <a:graphicFrameLocks noGrp="1"/>
          </p:cNvGraphicFramePr>
          <p:nvPr/>
        </p:nvGraphicFramePr>
        <p:xfrm>
          <a:off x="1258888" y="1773238"/>
          <a:ext cx="6986587" cy="452596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700087"/>
                <a:gridCol w="698500"/>
                <a:gridCol w="698500"/>
                <a:gridCol w="698500"/>
                <a:gridCol w="676275"/>
                <a:gridCol w="720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S1</a:t>
                      </a: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S2</a:t>
                      </a: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S3</a:t>
                      </a: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238" name="Line 94"/>
          <p:cNvSpPr>
            <a:spLocks noChangeShapeType="1"/>
          </p:cNvSpPr>
          <p:nvPr/>
        </p:nvSpPr>
        <p:spPr bwMode="auto">
          <a:xfrm flipV="1">
            <a:off x="2627313" y="3068638"/>
            <a:ext cx="1439862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39" name="Line 95"/>
          <p:cNvSpPr>
            <a:spLocks noChangeShapeType="1"/>
          </p:cNvSpPr>
          <p:nvPr/>
        </p:nvSpPr>
        <p:spPr bwMode="auto">
          <a:xfrm flipH="1">
            <a:off x="2627313" y="4365625"/>
            <a:ext cx="352901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0" name="Line 96"/>
          <p:cNvSpPr>
            <a:spLocks noChangeShapeType="1"/>
          </p:cNvSpPr>
          <p:nvPr/>
        </p:nvSpPr>
        <p:spPr bwMode="auto">
          <a:xfrm>
            <a:off x="4067175" y="3068638"/>
            <a:ext cx="2089150" cy="1296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41" name="Oval 97"/>
          <p:cNvSpPr>
            <a:spLocks noChangeArrowheads="1"/>
          </p:cNvSpPr>
          <p:nvPr/>
        </p:nvSpPr>
        <p:spPr bwMode="auto">
          <a:xfrm>
            <a:off x="3995738" y="2997200"/>
            <a:ext cx="144462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2" name="Oval 98"/>
          <p:cNvSpPr>
            <a:spLocks noChangeArrowheads="1"/>
          </p:cNvSpPr>
          <p:nvPr/>
        </p:nvSpPr>
        <p:spPr bwMode="auto">
          <a:xfrm>
            <a:off x="2555875" y="4940300"/>
            <a:ext cx="144463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3" name="Oval 99"/>
          <p:cNvSpPr>
            <a:spLocks noChangeArrowheads="1"/>
          </p:cNvSpPr>
          <p:nvPr/>
        </p:nvSpPr>
        <p:spPr bwMode="auto">
          <a:xfrm>
            <a:off x="6083300" y="4292600"/>
            <a:ext cx="144463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4" name="Oval 100"/>
          <p:cNvSpPr>
            <a:spLocks noChangeArrowheads="1"/>
          </p:cNvSpPr>
          <p:nvPr/>
        </p:nvSpPr>
        <p:spPr bwMode="auto">
          <a:xfrm>
            <a:off x="39957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5" name="Oval 101"/>
          <p:cNvSpPr>
            <a:spLocks noChangeArrowheads="1"/>
          </p:cNvSpPr>
          <p:nvPr/>
        </p:nvSpPr>
        <p:spPr bwMode="auto">
          <a:xfrm>
            <a:off x="47164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6" name="Oval 102"/>
          <p:cNvSpPr>
            <a:spLocks noChangeArrowheads="1"/>
          </p:cNvSpPr>
          <p:nvPr/>
        </p:nvSpPr>
        <p:spPr bwMode="auto">
          <a:xfrm>
            <a:off x="3995738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" name="Oval 103"/>
          <p:cNvSpPr>
            <a:spLocks noChangeArrowheads="1"/>
          </p:cNvSpPr>
          <p:nvPr/>
        </p:nvSpPr>
        <p:spPr bwMode="auto">
          <a:xfrm>
            <a:off x="4716463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8" name="Oval 104"/>
          <p:cNvSpPr>
            <a:spLocks noChangeArrowheads="1"/>
          </p:cNvSpPr>
          <p:nvPr/>
        </p:nvSpPr>
        <p:spPr bwMode="auto">
          <a:xfrm>
            <a:off x="327501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9" name="Oval 105"/>
          <p:cNvSpPr>
            <a:spLocks noChangeArrowheads="1"/>
          </p:cNvSpPr>
          <p:nvPr/>
        </p:nvSpPr>
        <p:spPr bwMode="auto">
          <a:xfrm>
            <a:off x="53641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50" name="Line 106"/>
          <p:cNvSpPr>
            <a:spLocks noChangeShapeType="1"/>
          </p:cNvSpPr>
          <p:nvPr/>
        </p:nvSpPr>
        <p:spPr bwMode="auto">
          <a:xfrm flipV="1">
            <a:off x="2627313" y="3068638"/>
            <a:ext cx="0" cy="1944687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1" name="Line 107"/>
          <p:cNvSpPr>
            <a:spLocks noChangeShapeType="1"/>
          </p:cNvSpPr>
          <p:nvPr/>
        </p:nvSpPr>
        <p:spPr bwMode="auto">
          <a:xfrm>
            <a:off x="2627313" y="3068638"/>
            <a:ext cx="3529012" cy="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2" name="Line 108"/>
          <p:cNvSpPr>
            <a:spLocks noChangeShapeType="1"/>
          </p:cNvSpPr>
          <p:nvPr/>
        </p:nvSpPr>
        <p:spPr bwMode="auto">
          <a:xfrm>
            <a:off x="2627313" y="5013325"/>
            <a:ext cx="3529012" cy="0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254" name="Line 110"/>
          <p:cNvSpPr>
            <a:spLocks noChangeShapeType="1"/>
          </p:cNvSpPr>
          <p:nvPr/>
        </p:nvSpPr>
        <p:spPr bwMode="auto">
          <a:xfrm>
            <a:off x="6156325" y="3068638"/>
            <a:ext cx="0" cy="1944687"/>
          </a:xfrm>
          <a:prstGeom prst="line">
            <a:avLst/>
          </a:prstGeom>
          <a:noFill/>
          <a:ln w="76200">
            <a:solidFill>
              <a:srgbClr val="FF0066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4" name="Рисунок 56"/>
          <p:cNvPicPr>
            <a:picLocks noChangeAspect="1" noChangeArrowheads="1"/>
          </p:cNvPicPr>
          <p:nvPr/>
        </p:nvPicPr>
        <p:blipFill>
          <a:blip r:embed="rId3" cstate="print"/>
          <a:srcRect l="4375" t="11110" r="48332" b="21666"/>
          <a:stretch>
            <a:fillRect/>
          </a:stretch>
        </p:blipFill>
        <p:spPr bwMode="auto">
          <a:xfrm>
            <a:off x="1071538" y="1857364"/>
            <a:ext cx="368776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6" name="Text Box 6"/>
          <p:cNvSpPr txBox="1">
            <a:spLocks noChangeArrowheads="1"/>
          </p:cNvSpPr>
          <p:nvPr/>
        </p:nvSpPr>
        <p:spPr bwMode="auto">
          <a:xfrm>
            <a:off x="4857753" y="5429264"/>
            <a:ext cx="400052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18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</a:t>
            </a:r>
            <a:r>
              <a:rPr lang="en-U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18:2 </a:t>
            </a:r>
            <a:r>
              <a:rPr lang="en-US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28 – 1 = 36(см²)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4857752" y="1500174"/>
            <a:ext cx="40005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формуле геометрии</a:t>
            </a:r>
          </a:p>
        </p:txBody>
      </p:sp>
      <p:graphicFrame>
        <p:nvGraphicFramePr>
          <p:cNvPr id="81928" name="Object 8"/>
          <p:cNvGraphicFramePr>
            <a:graphicFrameLocks noChangeAspect="1"/>
          </p:cNvGraphicFramePr>
          <p:nvPr/>
        </p:nvGraphicFramePr>
        <p:xfrm>
          <a:off x="5429256" y="2000240"/>
          <a:ext cx="3143272" cy="2928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Формула" r:id="rId4" imgW="1143000" imgH="1396800" progId="Equation.3">
                  <p:embed/>
                </p:oleObj>
              </mc:Choice>
              <mc:Fallback>
                <p:oleObj name="Формула" r:id="rId4" imgW="1143000" imgH="13968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9256" y="2000240"/>
                        <a:ext cx="3143272" cy="29289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30" name="Rectangle 10"/>
          <p:cNvSpPr>
            <a:spLocks noChangeArrowheads="1"/>
          </p:cNvSpPr>
          <p:nvPr/>
        </p:nvSpPr>
        <p:spPr bwMode="auto">
          <a:xfrm>
            <a:off x="4857752" y="4921955"/>
            <a:ext cx="349728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формуле Пика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42976" y="274320"/>
            <a:ext cx="5857916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Быстро и легко!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6" grpId="0"/>
      <p:bldP spid="81927" grpId="0"/>
      <p:bldP spid="819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Рисунок 55"/>
          <p:cNvPicPr>
            <a:picLocks noChangeAspect="1" noChangeArrowheads="1"/>
          </p:cNvPicPr>
          <p:nvPr/>
        </p:nvPicPr>
        <p:blipFill>
          <a:blip r:embed="rId3" cstate="print"/>
          <a:srcRect l="3125" t="10555" r="48541" b="21666"/>
          <a:stretch>
            <a:fillRect/>
          </a:stretch>
        </p:blipFill>
        <p:spPr bwMode="auto">
          <a:xfrm>
            <a:off x="1071538" y="2071678"/>
            <a:ext cx="36099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819275" algn="l"/>
              </a:tabLst>
            </a:pPr>
            <a:endParaRPr lang="ru-RU"/>
          </a:p>
        </p:txBody>
      </p:sp>
      <p:sp>
        <p:nvSpPr>
          <p:cNvPr id="82955" name="Text Box 11"/>
          <p:cNvSpPr txBox="1">
            <a:spLocks noChangeArrowheads="1"/>
          </p:cNvSpPr>
          <p:nvPr/>
        </p:nvSpPr>
        <p:spPr bwMode="auto">
          <a:xfrm>
            <a:off x="5219700" y="5143512"/>
            <a:ext cx="36385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Г=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18,  В = 28</a:t>
            </a:r>
            <a:endParaRPr lang="en-US" sz="2800" b="1" dirty="0">
              <a:solidFill>
                <a:srgbClr val="FF0000"/>
              </a:solidFill>
            </a:endParaRPr>
          </a:p>
          <a:p>
            <a:endParaRPr lang="en-US" sz="2400" b="1" dirty="0" smtClean="0"/>
          </a:p>
          <a:p>
            <a:r>
              <a:rPr lang="en-US" sz="2400" b="1" dirty="0" smtClean="0"/>
              <a:t>S </a:t>
            </a:r>
            <a:r>
              <a:rPr lang="ru-RU" sz="2400" b="1" dirty="0" smtClean="0"/>
              <a:t>=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18:2 + 28 – 1 </a:t>
            </a:r>
            <a:r>
              <a:rPr lang="en-US" sz="2400" b="1" dirty="0" smtClean="0"/>
              <a:t>=36</a:t>
            </a:r>
            <a:r>
              <a:rPr lang="ru-RU" sz="2000" b="1" dirty="0"/>
              <a:t>см</a:t>
            </a:r>
            <a:r>
              <a:rPr lang="en-US" sz="2000" b="1" dirty="0"/>
              <a:t>²</a:t>
            </a:r>
            <a:endParaRPr lang="ru-RU" sz="2000" b="1" dirty="0"/>
          </a:p>
          <a:p>
            <a:r>
              <a:rPr lang="ru-RU" sz="2000" b="1" dirty="0"/>
              <a:t> </a:t>
            </a:r>
          </a:p>
        </p:txBody>
      </p:sp>
      <p:sp>
        <p:nvSpPr>
          <p:cNvPr id="82956" name="Rectangle 12"/>
          <p:cNvSpPr>
            <a:spLocks noChangeArrowheads="1"/>
          </p:cNvSpPr>
          <p:nvPr/>
        </p:nvSpPr>
        <p:spPr bwMode="auto">
          <a:xfrm>
            <a:off x="4857752" y="1857364"/>
            <a:ext cx="400052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B050"/>
                </a:solidFill>
              </a:rPr>
              <a:t>По формуле геометрии</a:t>
            </a:r>
          </a:p>
        </p:txBody>
      </p:sp>
      <p:graphicFrame>
        <p:nvGraphicFramePr>
          <p:cNvPr id="82957" name="Object 13"/>
          <p:cNvGraphicFramePr>
            <a:graphicFrameLocks noChangeAspect="1"/>
          </p:cNvGraphicFramePr>
          <p:nvPr/>
        </p:nvGraphicFramePr>
        <p:xfrm>
          <a:off x="4503738" y="3857628"/>
          <a:ext cx="4640262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Формула" r:id="rId4" imgW="1790640" imgH="215640" progId="Equation.3">
                  <p:embed/>
                </p:oleObj>
              </mc:Choice>
              <mc:Fallback>
                <p:oleObj name="Формула" r:id="rId4" imgW="1790640" imgH="2156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3738" y="3857628"/>
                        <a:ext cx="4640262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8" name="Rectangle 14"/>
          <p:cNvSpPr>
            <a:spLocks noChangeArrowheads="1"/>
          </p:cNvSpPr>
          <p:nvPr/>
        </p:nvSpPr>
        <p:spPr bwMode="auto">
          <a:xfrm>
            <a:off x="5429256" y="4528026"/>
            <a:ext cx="33575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По формуле Пика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435608" y="274320"/>
            <a:ext cx="5136656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Сделай вывод!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13" name="Picture 8" descr="C:\Documents and Settings\Tat'yana\Рабочий стол\ученик на книгах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00892" y="214290"/>
            <a:ext cx="1833564" cy="1571636"/>
          </a:xfrm>
          <a:prstGeom prst="rect">
            <a:avLst/>
          </a:prstGeom>
          <a:noFill/>
        </p:spPr>
      </p:pic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3571868" y="2428868"/>
          <a:ext cx="6357982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2" name="Документ" r:id="rId8" imgW="5941719" imgH="582203" progId="Word.Document.12">
                  <p:embed/>
                </p:oleObj>
              </mc:Choice>
              <mc:Fallback>
                <p:oleObj name="Документ" r:id="rId8" imgW="5941719" imgH="582203" progId="Word.Document.1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68" y="2428868"/>
                        <a:ext cx="6357982" cy="714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3857620" y="3143248"/>
          <a:ext cx="5942013" cy="71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Документ" r:id="rId11" imgW="5941719" imgH="582203" progId="Word.Document.12">
                  <p:embed/>
                </p:oleObj>
              </mc:Choice>
              <mc:Fallback>
                <p:oleObj name="Документ" r:id="rId11" imgW="5941719" imgH="582203" progId="Word.Document.1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20" y="3143248"/>
                        <a:ext cx="5942013" cy="7143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2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29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5" grpId="0"/>
      <p:bldP spid="82956" grpId="0"/>
      <p:bldP spid="829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6994044" cy="12858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</a:t>
            </a:r>
            <a:endParaRPr lang="ru-RU" sz="6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428736"/>
            <a:ext cx="4464496" cy="509206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ru-RU" sz="36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endParaRPr lang="ru-RU" sz="3600" b="1" dirty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</a:rPr>
              <a:t>Г = </a:t>
            </a: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  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= 0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2066" y="1428736"/>
            <a:ext cx="3929090" cy="5072098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ru-RU" sz="3600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sz="36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 = 7    </a:t>
            </a: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= 2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8130" name="Picture 2" descr="C:\Documents and Settings\Tat'yana\Рабочий стол\пик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571612"/>
            <a:ext cx="3500462" cy="2714644"/>
          </a:xfrm>
          <a:prstGeom prst="rect">
            <a:avLst/>
          </a:prstGeom>
          <a:noFill/>
        </p:spPr>
      </p:pic>
      <p:pic>
        <p:nvPicPr>
          <p:cNvPr id="48131" name="Picture 3" descr="C:\Documents and Settings\Tat'yana\Рабочий стол\пика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71612"/>
            <a:ext cx="3429024" cy="2714644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 flipH="1">
            <a:off x="2285984" y="178592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 flipH="1">
            <a:off x="4429124" y="328612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H="1">
            <a:off x="3714744" y="4000504"/>
            <a:ext cx="142873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3071802" y="257174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715008" y="24288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286776" y="192880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7643834" y="242886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H="1">
            <a:off x="7000892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 flipH="1">
            <a:off x="7643834" y="3929066"/>
            <a:ext cx="142875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00892" y="342900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357950" y="292893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357950" y="242886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7000893" y="2428868"/>
            <a:ext cx="142876" cy="142876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решения выберите сами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960440" cy="4536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628800"/>
            <a:ext cx="4032447" cy="446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518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6840760" cy="288032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863137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14422"/>
          </a:xfrm>
        </p:spPr>
        <p:txBody>
          <a:bodyPr>
            <a:normAutofit/>
          </a:bodyPr>
          <a:lstStyle/>
          <a:p>
            <a:pPr algn="ctr"/>
            <a:r>
              <a:rPr lang="ru-RU" sz="3600" b="1" u="sng" dirty="0">
                <a:solidFill>
                  <a:srgbClr val="141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2" tooltip="Георг Александр Пик (1859–1942)"/>
              </a:rPr>
              <a:t>Георг Александр Пик (1859–1942)</a:t>
            </a:r>
            <a:r>
              <a:rPr lang="ru-RU" sz="3600" b="1" dirty="0">
                <a:solidFill>
                  <a:srgbClr val="141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1413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141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GeorgPick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836712"/>
            <a:ext cx="4605091" cy="580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43504" y="836712"/>
            <a:ext cx="3790184" cy="5806998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 поступил в университет  в Вене в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1875 году.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первую работу </a:t>
            </a:r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опубликовал в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17 лет.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 его математических интересов был чрезвычайно широк.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 его работ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посвящены многим разделам математики, таким как: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линейная алгебра, интегральное исчисление, геометрия, функциональный анализ, теория потенциала.</a:t>
            </a:r>
            <a:endParaRPr lang="ru-RU" sz="2000" b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80920" cy="5328592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теореме Пика площадь многоугольника равна:</a:t>
            </a:r>
          </a:p>
          <a:p>
            <a:pPr algn="ctr">
              <a:buNone/>
            </a:pP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: 2 + В – </a:t>
            </a:r>
            <a:r>
              <a:rPr lang="ru-RU" sz="7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  </a:t>
            </a:r>
            <a:endParaRPr lang="ru-RU" sz="7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число узлов решетки на границе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многоугольника /граничных/.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число узлов решетки внутри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многоугольника /внутренних/.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координатной плоскости называется 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целочислен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-ной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если обе её координаты </a:t>
            </a:r>
            <a:r>
              <a:rPr lang="ru-RU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целые.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07157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</a:rPr>
              <a:t>Теорема Пика.</a:t>
            </a:r>
            <a:endParaRPr lang="ru-RU" sz="6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Tat'yana\Рабочий стол\Пика\пика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714488"/>
            <a:ext cx="7246588" cy="446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755576" y="1285860"/>
            <a:ext cx="7632848" cy="49625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719274" cy="107157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Вычисление узлов.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20" name="Содержимое 3"/>
          <p:cNvSpPr txBox="1">
            <a:spLocks/>
          </p:cNvSpPr>
          <p:nvPr/>
        </p:nvSpPr>
        <p:spPr>
          <a:xfrm>
            <a:off x="1292732" y="-2755610"/>
            <a:ext cx="7498080" cy="89325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Tat'yana\Рабочий стол\Пика\пика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28736"/>
            <a:ext cx="7704856" cy="488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15616" y="1447800"/>
            <a:ext cx="6956846" cy="4981596"/>
          </a:xfrm>
        </p:spPr>
        <p:txBody>
          <a:bodyPr>
            <a:normAutofit/>
          </a:bodyPr>
          <a:lstStyle/>
          <a:p>
            <a:endParaRPr lang="ru-RU" sz="3600" dirty="0" smtClean="0"/>
          </a:p>
          <a:p>
            <a:pPr>
              <a:buNone/>
            </a:pPr>
            <a:r>
              <a:rPr lang="ru-RU" sz="4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= 15               В = 35</a:t>
            </a:r>
            <a:endParaRPr lang="ru-RU" sz="4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dirty="0" smtClean="0"/>
              <a:t>                                                        </a:t>
            </a:r>
            <a:endParaRPr lang="ru-RU" sz="5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       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    </a:t>
            </a:r>
            <a:endParaRPr lang="ru-RU" sz="5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128586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Вычисление узлов.</a:t>
            </a:r>
            <a:endParaRPr lang="ru-RU" sz="6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Tat'yana\Рабочий стол\Пика\пика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71613"/>
            <a:ext cx="7632848" cy="45936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08912" cy="101122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Вычисление</a:t>
            </a:r>
            <a:r>
              <a:rPr lang="ru-RU" sz="6600" dirty="0" smtClean="0">
                <a:solidFill>
                  <a:srgbClr val="C00000"/>
                </a:solidFill>
              </a:rPr>
              <a:t> узлов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Tat'yana\Рабочий стол\Пика\пика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9552" y="1700808"/>
            <a:ext cx="8136903" cy="45948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Вычисление</a:t>
            </a:r>
            <a:r>
              <a:rPr lang="ru-RU" sz="6600" dirty="0" smtClean="0">
                <a:solidFill>
                  <a:srgbClr val="C00000"/>
                </a:solidFill>
              </a:rPr>
              <a:t> узлов</a:t>
            </a:r>
            <a:endParaRPr lang="ru-RU" sz="6600" dirty="0">
              <a:solidFill>
                <a:srgbClr val="C00000"/>
              </a:solidFill>
            </a:endParaRP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9577849"/>
              </p:ext>
            </p:extLst>
          </p:nvPr>
        </p:nvGraphicFramePr>
        <p:xfrm>
          <a:off x="-252536" y="1844824"/>
          <a:ext cx="7643866" cy="3786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4" name="Документ" r:id="rId5" imgW="5941719" imgH="2792560" progId="Word.Document.12">
                  <p:embed/>
                </p:oleObj>
              </mc:Choice>
              <mc:Fallback>
                <p:oleObj name="Документ" r:id="rId5" imgW="5941719" imgH="2792560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2536" y="1844824"/>
                        <a:ext cx="7643866" cy="37862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800600"/>
          </a:xfrm>
        </p:spPr>
        <p:txBody>
          <a:bodyPr>
            <a:normAutofit fontScale="92500"/>
          </a:bodyPr>
          <a:lstStyle/>
          <a:p>
            <a:pPr marL="596646" indent="-514350"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на вопросы:</a:t>
            </a:r>
          </a:p>
          <a:p>
            <a:pPr marL="825246" indent="-742950">
              <a:buFont typeface="+mj-lt"/>
              <a:buAutoNum type="arabicPeriod"/>
            </a:pPr>
            <a:endParaRPr lang="ru-RU" sz="43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5246" indent="-742950">
              <a:buFont typeface="+mj-lt"/>
              <a:buAutoNum type="arabicPeriod"/>
            </a:pPr>
            <a:r>
              <a:rPr lang="ru-RU" sz="4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доверять теореме Пика?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4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Получаются ли одинаковые     результаты при вычислении площадей разными способами</a:t>
            </a:r>
            <a:r>
              <a:rPr lang="ru-RU" sz="35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5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719274" cy="1417638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Наша цель:</a:t>
            </a:r>
            <a:endParaRPr lang="ru-RU" sz="6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187624" y="1773238"/>
            <a:ext cx="7041976" cy="45259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0"/>
            <a:ext cx="8215370" cy="1643049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= 6         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Г: 2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3:2</a:t>
            </a:r>
            <a:r>
              <a:rPr lang="en-US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 = 6,5</a:t>
            </a:r>
          </a:p>
        </p:txBody>
      </p:sp>
      <p:graphicFrame>
        <p:nvGraphicFramePr>
          <p:cNvPr id="5228" name="Group 108"/>
          <p:cNvGraphicFramePr>
            <a:graphicFrameLocks noGrp="1"/>
          </p:cNvGraphicFramePr>
          <p:nvPr/>
        </p:nvGraphicFramePr>
        <p:xfrm>
          <a:off x="1258888" y="1773238"/>
          <a:ext cx="6986587" cy="4525963"/>
        </p:xfrm>
        <a:graphic>
          <a:graphicData uri="http://schemas.openxmlformats.org/drawingml/2006/table">
            <a:tbl>
              <a:tblPr/>
              <a:tblGrid>
                <a:gridCol w="698500"/>
                <a:gridCol w="698500"/>
                <a:gridCol w="698500"/>
                <a:gridCol w="698500"/>
                <a:gridCol w="700087"/>
                <a:gridCol w="698500"/>
                <a:gridCol w="698500"/>
                <a:gridCol w="698500"/>
                <a:gridCol w="676275"/>
                <a:gridCol w="720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14" name="Line 94"/>
          <p:cNvSpPr>
            <a:spLocks noChangeShapeType="1"/>
          </p:cNvSpPr>
          <p:nvPr/>
        </p:nvSpPr>
        <p:spPr bwMode="auto">
          <a:xfrm flipV="1">
            <a:off x="2627313" y="3068638"/>
            <a:ext cx="1439862" cy="19446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5" name="Line 95"/>
          <p:cNvSpPr>
            <a:spLocks noChangeShapeType="1"/>
          </p:cNvSpPr>
          <p:nvPr/>
        </p:nvSpPr>
        <p:spPr bwMode="auto">
          <a:xfrm flipH="1">
            <a:off x="2627313" y="4365625"/>
            <a:ext cx="3529012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6" name="Line 96"/>
          <p:cNvSpPr>
            <a:spLocks noChangeShapeType="1"/>
          </p:cNvSpPr>
          <p:nvPr/>
        </p:nvSpPr>
        <p:spPr bwMode="auto">
          <a:xfrm>
            <a:off x="4067175" y="3068638"/>
            <a:ext cx="2089150" cy="12969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17" name="Oval 97"/>
          <p:cNvSpPr>
            <a:spLocks noChangeArrowheads="1"/>
          </p:cNvSpPr>
          <p:nvPr/>
        </p:nvSpPr>
        <p:spPr bwMode="auto">
          <a:xfrm>
            <a:off x="3995738" y="2997200"/>
            <a:ext cx="144462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8" name="Oval 98"/>
          <p:cNvSpPr>
            <a:spLocks noChangeArrowheads="1"/>
          </p:cNvSpPr>
          <p:nvPr/>
        </p:nvSpPr>
        <p:spPr bwMode="auto">
          <a:xfrm>
            <a:off x="2555875" y="4940300"/>
            <a:ext cx="144463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19" name="Oval 99"/>
          <p:cNvSpPr>
            <a:spLocks noChangeArrowheads="1"/>
          </p:cNvSpPr>
          <p:nvPr/>
        </p:nvSpPr>
        <p:spPr bwMode="auto">
          <a:xfrm>
            <a:off x="6083300" y="4292600"/>
            <a:ext cx="144463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0" name="Oval 100"/>
          <p:cNvSpPr>
            <a:spLocks noChangeArrowheads="1"/>
          </p:cNvSpPr>
          <p:nvPr/>
        </p:nvSpPr>
        <p:spPr bwMode="auto">
          <a:xfrm>
            <a:off x="3995738" y="4292600"/>
            <a:ext cx="144462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1" name="Oval 101"/>
          <p:cNvSpPr>
            <a:spLocks noChangeArrowheads="1"/>
          </p:cNvSpPr>
          <p:nvPr/>
        </p:nvSpPr>
        <p:spPr bwMode="auto">
          <a:xfrm>
            <a:off x="47164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2" name="Oval 102"/>
          <p:cNvSpPr>
            <a:spLocks noChangeArrowheads="1"/>
          </p:cNvSpPr>
          <p:nvPr/>
        </p:nvSpPr>
        <p:spPr bwMode="auto">
          <a:xfrm>
            <a:off x="3995738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" name="Oval 103"/>
          <p:cNvSpPr>
            <a:spLocks noChangeArrowheads="1"/>
          </p:cNvSpPr>
          <p:nvPr/>
        </p:nvSpPr>
        <p:spPr bwMode="auto">
          <a:xfrm>
            <a:off x="4716463" y="36449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" name="Oval 104"/>
          <p:cNvSpPr>
            <a:spLocks noChangeArrowheads="1"/>
          </p:cNvSpPr>
          <p:nvPr/>
        </p:nvSpPr>
        <p:spPr bwMode="auto">
          <a:xfrm>
            <a:off x="327501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" name="Oval 105"/>
          <p:cNvSpPr>
            <a:spLocks noChangeArrowheads="1"/>
          </p:cNvSpPr>
          <p:nvPr/>
        </p:nvSpPr>
        <p:spPr bwMode="auto">
          <a:xfrm>
            <a:off x="5364163" y="4292600"/>
            <a:ext cx="144462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6" name="Rectangle 106"/>
          <p:cNvSpPr>
            <a:spLocks noChangeArrowheads="1"/>
          </p:cNvSpPr>
          <p:nvPr/>
        </p:nvSpPr>
        <p:spPr bwMode="auto">
          <a:xfrm>
            <a:off x="971550" y="908050"/>
            <a:ext cx="6840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2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52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52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52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52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500" fill="hold"/>
                                        <p:tgtEl>
                                          <p:spTgt spid="52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500" fill="hold"/>
                                        <p:tgtEl>
                                          <p:spTgt spid="5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5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5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217" grpId="0" animBg="1"/>
      <p:bldP spid="5218" grpId="0" animBg="1"/>
      <p:bldP spid="5219" grpId="0" animBg="1"/>
      <p:bldP spid="5220" grpId="0" animBg="1"/>
      <p:bldP spid="5221" grpId="0" animBg="1"/>
      <p:bldP spid="5222" grpId="0" animBg="1"/>
      <p:bldP spid="5223" grpId="0" animBg="1"/>
      <p:bldP spid="5224" grpId="0" animBg="1"/>
      <p:bldP spid="52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2112</TotalTime>
  <Words>276</Words>
  <Application>Microsoft Office PowerPoint</Application>
  <PresentationFormat>Экран (4:3)</PresentationFormat>
  <Paragraphs>82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Бумажная</vt:lpstr>
      <vt:lpstr>Документ</vt:lpstr>
      <vt:lpstr>Формула</vt:lpstr>
      <vt:lpstr>ГБОУ гимназия  №209 «Павловская гимназия» Центрального района  г. Санкт-Петербург</vt:lpstr>
      <vt:lpstr>Георг Александр Пик (1859–1942) </vt:lpstr>
      <vt:lpstr>Теорема Пика.</vt:lpstr>
      <vt:lpstr>Вычисление узлов.</vt:lpstr>
      <vt:lpstr>Вычисление узлов.</vt:lpstr>
      <vt:lpstr>Вычисление узлов</vt:lpstr>
      <vt:lpstr>Вычисление узлов</vt:lpstr>
      <vt:lpstr>Наша цель:</vt:lpstr>
      <vt:lpstr>Г = 3, В = 6         S = Г: 2 + В – 1 S =  3:2 + 6 – 1 = 6,5</vt:lpstr>
      <vt:lpstr>S = 15 – 3 – 3 – 2,5 = 6,5 S = 3:2 + 6  - 1= 6,5</vt:lpstr>
      <vt:lpstr>Быстро и легко!</vt:lpstr>
      <vt:lpstr>Сделай вывод!</vt:lpstr>
      <vt:lpstr>Вычислите</vt:lpstr>
      <vt:lpstr>Способ решения выберите сами</vt:lpstr>
      <vt:lpstr>Спасибо за внимание!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«Захаровская СОШ»Клетского района Волгоградской области</dc:title>
  <dc:creator>Татьяна</dc:creator>
  <cp:lastModifiedBy>RePack by Diakov</cp:lastModifiedBy>
  <cp:revision>228</cp:revision>
  <dcterms:created xsi:type="dcterms:W3CDTF">2014-12-07T10:26:38Z</dcterms:created>
  <dcterms:modified xsi:type="dcterms:W3CDTF">2017-09-12T22:35:19Z</dcterms:modified>
</cp:coreProperties>
</file>