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4" r:id="rId18"/>
    <p:sldId id="271" r:id="rId19"/>
    <p:sldId id="272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3980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2"/>
                </a:solidFill>
              </a:rPr>
              <a:t>Исследование поверхностного натяжения жидкостей</a:t>
            </a:r>
            <a:endParaRPr lang="ru-RU" sz="54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Работу выполнили ученики 10 Б класса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ГБОУ «Школы № 1692»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Гугурин</a:t>
            </a:r>
            <a:r>
              <a:rPr lang="ru-RU" dirty="0" smtClean="0">
                <a:solidFill>
                  <a:srgbClr val="002060"/>
                </a:solidFill>
              </a:rPr>
              <a:t> Илья </a:t>
            </a:r>
            <a:r>
              <a:rPr lang="ru-RU" dirty="0" smtClean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еранькин Дмитрий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Руководитель </a:t>
            </a:r>
            <a:r>
              <a:rPr lang="ru-RU" dirty="0" err="1" smtClean="0">
                <a:solidFill>
                  <a:srgbClr val="002060"/>
                </a:solidFill>
              </a:rPr>
              <a:t>Масалкова</a:t>
            </a:r>
            <a:r>
              <a:rPr lang="ru-RU" dirty="0" smtClean="0">
                <a:solidFill>
                  <a:srgbClr val="002060"/>
                </a:solidFill>
              </a:rPr>
              <a:t> Е. 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624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r>
              <a:rPr lang="ru-RU" altLang="ru-RU" sz="4800" b="1" i="1" dirty="0">
                <a:solidFill>
                  <a:srgbClr val="002060"/>
                </a:solidFill>
              </a:rPr>
              <a:t>Задачи исследования:</a:t>
            </a:r>
            <a:br>
              <a:rPr lang="ru-RU" altLang="ru-RU" sz="4800" b="1" i="1" dirty="0">
                <a:solidFill>
                  <a:srgbClr val="002060"/>
                </a:solidFill>
              </a:rPr>
            </a:b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3500" b="1" dirty="0" smtClean="0">
                <a:solidFill>
                  <a:srgbClr val="002060"/>
                </a:solidFill>
              </a:rPr>
              <a:t>Пронаблюдать явления, связанные с   поверхностным натяжением.</a:t>
            </a:r>
            <a:endParaRPr lang="ru-RU" altLang="ru-RU" sz="3500" b="1" dirty="0">
              <a:solidFill>
                <a:srgbClr val="002060"/>
              </a:solidFill>
            </a:endParaRPr>
          </a:p>
          <a:p>
            <a:r>
              <a:rPr lang="ru-RU" altLang="ru-RU" sz="3500" b="1" dirty="0" smtClean="0">
                <a:solidFill>
                  <a:srgbClr val="002060"/>
                </a:solidFill>
              </a:rPr>
              <a:t>Познакомиться с методами </a:t>
            </a:r>
            <a:r>
              <a:rPr lang="ru-RU" altLang="ru-RU" sz="3500" b="1" dirty="0">
                <a:solidFill>
                  <a:srgbClr val="002060"/>
                </a:solidFill>
              </a:rPr>
              <a:t>измерения </a:t>
            </a:r>
            <a:r>
              <a:rPr lang="ru-RU" altLang="ru-RU" sz="3500" b="1" dirty="0" smtClean="0">
                <a:solidFill>
                  <a:srgbClr val="002060"/>
                </a:solidFill>
              </a:rPr>
              <a:t>коэффициента поверхностного </a:t>
            </a:r>
            <a:r>
              <a:rPr lang="ru-RU" altLang="ru-RU" sz="3500" b="1" dirty="0">
                <a:solidFill>
                  <a:srgbClr val="002060"/>
                </a:solidFill>
              </a:rPr>
              <a:t>натяжения </a:t>
            </a:r>
            <a:r>
              <a:rPr lang="ru-RU" altLang="ru-RU" sz="3500" b="1" dirty="0" smtClean="0">
                <a:solidFill>
                  <a:srgbClr val="002060"/>
                </a:solidFill>
              </a:rPr>
              <a:t>жидкости.</a:t>
            </a:r>
          </a:p>
          <a:p>
            <a:r>
              <a:rPr lang="ru-RU" altLang="ru-RU" sz="3500" b="1" dirty="0" smtClean="0">
                <a:solidFill>
                  <a:srgbClr val="002060"/>
                </a:solidFill>
              </a:rPr>
              <a:t>Выяснить от чего зависит коэффициент поверхностного натяжения жидкости.</a:t>
            </a:r>
          </a:p>
          <a:p>
            <a:r>
              <a:rPr lang="ru-RU" altLang="ru-RU" sz="3500" b="1" dirty="0" smtClean="0">
                <a:solidFill>
                  <a:srgbClr val="002060"/>
                </a:solidFill>
              </a:rPr>
              <a:t>Представить </a:t>
            </a:r>
            <a:r>
              <a:rPr lang="ru-RU" altLang="ru-RU" sz="3500" b="1" dirty="0">
                <a:solidFill>
                  <a:srgbClr val="002060"/>
                </a:solidFill>
              </a:rPr>
              <a:t>в виде таблиц и графиков результаты измерений поверхностного </a:t>
            </a:r>
            <a:r>
              <a:rPr lang="ru-RU" altLang="ru-RU" sz="3500" b="1" dirty="0" smtClean="0">
                <a:solidFill>
                  <a:srgbClr val="002060"/>
                </a:solidFill>
              </a:rPr>
              <a:t>натяжения.</a:t>
            </a:r>
            <a:endParaRPr lang="ru-RU" altLang="ru-RU" sz="3500" b="1" dirty="0">
              <a:solidFill>
                <a:srgbClr val="002060"/>
              </a:solidFill>
            </a:endParaRPr>
          </a:p>
          <a:p>
            <a:r>
              <a:rPr lang="ru-RU" altLang="ru-RU" sz="3500" b="1" dirty="0" smtClean="0">
                <a:solidFill>
                  <a:srgbClr val="002060"/>
                </a:solidFill>
              </a:rPr>
              <a:t>Сравнить </a:t>
            </a:r>
            <a:r>
              <a:rPr lang="ru-RU" altLang="ru-RU" sz="3500" b="1" dirty="0">
                <a:solidFill>
                  <a:srgbClr val="002060"/>
                </a:solidFill>
              </a:rPr>
              <a:t>результаты исследований и данные в таблицах.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538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altLang="ru-RU" sz="3600" b="1" i="1" dirty="0" smtClean="0">
                <a:solidFill>
                  <a:srgbClr val="002060"/>
                </a:solidFill>
              </a:rPr>
              <a:t>Измерение коэффициента поверхностного натяжения  жидкости методом отрыва петли</a:t>
            </a:r>
            <a:r>
              <a:rPr lang="ru-RU" altLang="ru-RU" sz="3600" b="1" i="1" dirty="0">
                <a:solidFill>
                  <a:srgbClr val="002060"/>
                </a:solidFill>
              </a:rPr>
              <a:t/>
            </a:r>
            <a:br>
              <a:rPr lang="ru-RU" altLang="ru-RU" sz="3600" b="1" i="1" dirty="0">
                <a:solidFill>
                  <a:srgbClr val="002060"/>
                </a:solidFill>
              </a:rPr>
            </a:br>
            <a:endParaRPr lang="ru-RU" sz="3600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192688" cy="4680520"/>
          </a:xfrm>
        </p:spPr>
      </p:pic>
    </p:spTree>
    <p:extLst>
      <p:ext uri="{BB962C8B-B14F-4D97-AF65-F5344CB8AC3E}">
        <p14:creationId xmlns="" xmlns:p14="http://schemas.microsoft.com/office/powerpoint/2010/main" val="31922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u-RU" dirty="0" smtClean="0">
                <a:latin typeface="Arial Unicode MS" pitchFamily="34" charset="-128"/>
                <a:sym typeface="Symbol" pitchFamily="18" charset="2"/>
              </a:rPr>
              <a:t/>
            </a:r>
            <a:br>
              <a:rPr lang="en-US" altLang="ru-RU" dirty="0" smtClean="0">
                <a:latin typeface="Arial Unicode MS" pitchFamily="34" charset="-128"/>
                <a:sym typeface="Symbol" pitchFamily="18" charset="2"/>
              </a:rPr>
            </a:br>
            <a:r>
              <a:rPr lang="en-US" altLang="ru-RU" dirty="0" smtClean="0">
                <a:latin typeface="Arial Unicode MS" pitchFamily="34" charset="-128"/>
                <a:sym typeface="Symbol" pitchFamily="18" charset="2"/>
              </a:rPr>
              <a:t/>
            </a:r>
            <a:br>
              <a:rPr lang="en-US" altLang="ru-RU" dirty="0" smtClean="0">
                <a:latin typeface="Arial Unicode MS" pitchFamily="34" charset="-128"/>
                <a:sym typeface="Symbol" pitchFamily="18" charset="2"/>
              </a:rPr>
            </a:br>
            <a:r>
              <a:rPr lang="en-US" altLang="ru-RU" dirty="0">
                <a:latin typeface="Arial Unicode MS" pitchFamily="34" charset="-128"/>
                <a:sym typeface="Symbol" pitchFamily="18" charset="2"/>
              </a:rPr>
              <a:t/>
            </a:r>
            <a:br>
              <a:rPr lang="en-US" altLang="ru-RU" dirty="0">
                <a:latin typeface="Arial Unicode MS" pitchFamily="34" charset="-128"/>
                <a:sym typeface="Symbol" pitchFamily="18" charset="2"/>
              </a:rPr>
            </a:br>
            <a:r>
              <a:rPr lang="ru-RU" altLang="ru-RU" sz="6000" b="1" i="1" dirty="0" smtClean="0">
                <a:solidFill>
                  <a:srgbClr val="002060"/>
                </a:solidFill>
                <a:latin typeface="Arial Unicode MS" pitchFamily="34" charset="-128"/>
                <a:sym typeface="Symbol" pitchFamily="18" charset="2"/>
              </a:rPr>
              <a:t></a:t>
            </a:r>
            <a:r>
              <a:rPr lang="ru-RU" altLang="ru-RU" sz="6000" b="1" i="1" dirty="0" smtClean="0">
                <a:solidFill>
                  <a:srgbClr val="002060"/>
                </a:solidFill>
                <a:latin typeface="Arial Unicode MS" pitchFamily="34" charset="-128"/>
              </a:rPr>
              <a:t> </a:t>
            </a:r>
            <a:r>
              <a:rPr lang="ru-RU" altLang="ru-RU" sz="6000" b="1" i="1" dirty="0">
                <a:solidFill>
                  <a:srgbClr val="002060"/>
                </a:solidFill>
                <a:latin typeface="Arial Unicode MS" pitchFamily="34" charset="-128"/>
              </a:rPr>
              <a:t>= </a:t>
            </a:r>
            <a:r>
              <a:rPr lang="en-US" altLang="ru-RU" sz="6000" b="1" i="1" dirty="0">
                <a:solidFill>
                  <a:srgbClr val="002060"/>
                </a:solidFill>
                <a:latin typeface="Arial Unicode MS" pitchFamily="34" charset="-128"/>
              </a:rPr>
              <a:t>F</a:t>
            </a:r>
            <a:r>
              <a:rPr lang="ru-RU" altLang="ru-RU" sz="6000" b="1" i="1" baseline="-30000" dirty="0" err="1">
                <a:solidFill>
                  <a:srgbClr val="002060"/>
                </a:solidFill>
                <a:latin typeface="Arial Unicode MS" pitchFamily="34" charset="-128"/>
              </a:rPr>
              <a:t>пов</a:t>
            </a:r>
            <a:r>
              <a:rPr lang="ru-RU" altLang="ru-RU" sz="6000" b="1" i="1" baseline="-30000" dirty="0">
                <a:solidFill>
                  <a:srgbClr val="002060"/>
                </a:solidFill>
                <a:latin typeface="Arial Unicode MS" pitchFamily="34" charset="-128"/>
              </a:rPr>
              <a:t> </a:t>
            </a:r>
            <a:r>
              <a:rPr lang="ru-RU" altLang="ru-RU" sz="6000" b="1" i="1" dirty="0" smtClean="0">
                <a:solidFill>
                  <a:srgbClr val="002060"/>
                </a:solidFill>
                <a:latin typeface="Arial Unicode MS" pitchFamily="34" charset="-128"/>
              </a:rPr>
              <a:t>/ </a:t>
            </a:r>
            <a:r>
              <a:rPr lang="en-US" altLang="ru-RU" sz="6000" b="1" i="1" dirty="0" smtClean="0">
                <a:solidFill>
                  <a:srgbClr val="002060"/>
                </a:solidFill>
              </a:rPr>
              <a:t>L</a:t>
            </a:r>
            <a:r>
              <a:rPr lang="ru-RU" altLang="ru-RU" sz="6000" b="1" i="1" dirty="0">
                <a:solidFill>
                  <a:srgbClr val="002060"/>
                </a:solidFill>
              </a:rPr>
              <a:t/>
            </a:r>
            <a:br>
              <a:rPr lang="ru-RU" altLang="ru-RU" sz="6000" b="1" i="1" dirty="0">
                <a:solidFill>
                  <a:srgbClr val="002060"/>
                </a:solidFill>
              </a:rPr>
            </a:br>
            <a:r>
              <a:rPr lang="ru-RU" altLang="ru-RU" sz="6000" b="1" i="1" dirty="0">
                <a:solidFill>
                  <a:srgbClr val="002060"/>
                </a:solidFill>
              </a:rPr>
              <a:t/>
            </a:r>
            <a:br>
              <a:rPr lang="ru-RU" altLang="ru-RU" sz="6000" b="1" i="1" dirty="0">
                <a:solidFill>
                  <a:srgbClr val="002060"/>
                </a:solidFill>
              </a:rPr>
            </a:b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Коэффициентом </a:t>
            </a:r>
            <a:r>
              <a:rPr lang="ru-RU" altLang="ru-RU" sz="3200" b="1" dirty="0">
                <a:solidFill>
                  <a:srgbClr val="002060"/>
                </a:solidFill>
              </a:rPr>
              <a:t>поверхностного натяжения называется отношение модуля силы поверхностного натяжения к длине периметра, ограничивающего поверхность жидкости.</a:t>
            </a:r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556792"/>
            <a:ext cx="4392488" cy="496855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48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Заголовок 8"/>
              <p:cNvSpPr>
                <a:spLocks noGrp="1"/>
              </p:cNvSpPr>
              <p:nvPr>
                <p:ph type="title"/>
              </p:nvPr>
            </p:nvSpPr>
            <p:spPr>
              <a:xfrm>
                <a:off x="1619672" y="692696"/>
                <a:ext cx="6120680" cy="1872208"/>
              </a:xfrm>
            </p:spPr>
            <p:txBody>
              <a:bodyPr>
                <a:noAutofit/>
              </a:bodyPr>
              <a:lstStyle/>
              <a:p>
                <a:r>
                  <a:rPr lang="en-US" sz="6600" b="1" i="1" dirty="0" smtClean="0"/>
                  <a:t>σ</a:t>
                </a:r>
                <a:r>
                  <a:rPr lang="ru-RU" sz="6600" b="1" i="1" dirty="0" smtClean="0"/>
                  <a:t/>
                </a:r>
                <a:r>
                  <a:rPr lang="ru-RU" sz="6600" b="1" i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6600" b="1" i="1">
                            <a:latin typeface="Cambria Math"/>
                          </a:rPr>
                          <m:t>𝑭</m:t>
                        </m:r>
                      </m:num>
                      <m:den>
                        <m:r>
                          <a:rPr lang="en-US" sz="6600" b="1" i="1">
                            <a:latin typeface="Cambria Math"/>
                          </a:rPr>
                          <m:t>𝟐</m:t>
                        </m:r>
                        <m:r>
                          <a:rPr lang="en-US" sz="6600" b="1" i="1">
                            <a:latin typeface="Cambria Math"/>
                          </a:rPr>
                          <m:t>𝑳</m:t>
                        </m:r>
                      </m:den>
                    </m:f>
                  </m:oMath>
                </a14:m>
                <a:r>
                  <a:rPr lang="ru-RU" sz="6600" b="1" i="1" dirty="0"/>
                  <a:t/>
                </a:r>
                <a:r>
                  <a:rPr lang="ru-RU" sz="6600" dirty="0"/>
                  <a:t/>
                </a:r>
                <a:br>
                  <a:rPr lang="ru-RU" sz="6600" dirty="0"/>
                </a:br>
                <a:endParaRPr lang="ru-RU" sz="6600" b="1" i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9" name="Заголовок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19672" y="692696"/>
                <a:ext cx="6120680" cy="1872208"/>
              </a:xfrm>
              <a:blipFill rotWithShape="1">
                <a:blip r:embed="rId2"/>
                <a:stretch>
                  <a:fillRect t="-162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08014"/>
              </p:ext>
            </p:extLst>
          </p:nvPr>
        </p:nvGraphicFramePr>
        <p:xfrm>
          <a:off x="755576" y="2204865"/>
          <a:ext cx="7776863" cy="3105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765"/>
                <a:gridCol w="1851634"/>
                <a:gridCol w="2073830"/>
                <a:gridCol w="1851634"/>
              </a:tblGrid>
              <a:tr h="9649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Н</a:t>
                      </a:r>
                      <a:r>
                        <a:rPr lang="en-US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 (Н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м)</a:t>
                      </a:r>
                      <a:endParaRPr lang="ru-RU" dirty="0"/>
                    </a:p>
                  </a:txBody>
                  <a:tcPr/>
                </a:tc>
              </a:tr>
              <a:tr h="10705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Мыльный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раствор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4,5·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37</a:t>
                      </a:r>
                      <a:r>
                        <a:rPr lang="en-US" dirty="0" smtClean="0"/>
                        <a:t>,5·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705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9,8·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81,7·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745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08720"/>
            <a:ext cx="727280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Вывод</a:t>
            </a:r>
            <a:r>
              <a:rPr lang="en-US" sz="3600" b="1" i="1" dirty="0" smtClean="0">
                <a:solidFill>
                  <a:srgbClr val="002060"/>
                </a:solidFill>
              </a:rPr>
              <a:t>:  </a:t>
            </a:r>
            <a:r>
              <a:rPr lang="ru-RU" sz="3600" b="1" u="sng" dirty="0" smtClean="0">
                <a:solidFill>
                  <a:srgbClr val="002060"/>
                </a:solidFill>
              </a:rPr>
              <a:t>коэффициенты поверхностного натяжения у разных жидкостей различны</a:t>
            </a:r>
            <a:r>
              <a:rPr lang="ru-RU" sz="3600" b="1" i="1" u="sng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Объяснение</a:t>
            </a:r>
            <a:r>
              <a:rPr lang="en-US" sz="3600" b="1" i="1" dirty="0" smtClean="0">
                <a:solidFill>
                  <a:srgbClr val="002060"/>
                </a:solidFill>
              </a:rPr>
              <a:t>: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между молекулами в разных жидкостях разные расстояния, а значит и разные силы притяжения.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0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>
                <a:solidFill>
                  <a:srgbClr val="002060"/>
                </a:solidFill>
              </a:rPr>
              <a:t>Измерение </a:t>
            </a:r>
            <a:r>
              <a:rPr lang="ru-RU" altLang="ru-RU" b="1" i="1" dirty="0" smtClean="0">
                <a:solidFill>
                  <a:srgbClr val="002060"/>
                </a:solidFill>
              </a:rPr>
              <a:t>коэффициента поверхностного </a:t>
            </a:r>
            <a:r>
              <a:rPr lang="ru-RU" altLang="ru-RU" b="1" i="1" dirty="0">
                <a:solidFill>
                  <a:srgbClr val="002060"/>
                </a:solidFill>
              </a:rPr>
              <a:t>натяжения </a:t>
            </a:r>
            <a:r>
              <a:rPr lang="ru-RU" altLang="ru-RU" b="1" i="1" dirty="0" smtClean="0">
                <a:solidFill>
                  <a:srgbClr val="002060"/>
                </a:solidFill>
              </a:rPr>
              <a:t>воды </a:t>
            </a:r>
            <a:r>
              <a:rPr lang="ru-RU" altLang="ru-RU" b="1" i="1" dirty="0">
                <a:solidFill>
                  <a:srgbClr val="002060"/>
                </a:solidFill>
              </a:rPr>
              <a:t>методом отрыва капель.</a:t>
            </a:r>
            <a:br>
              <a:rPr lang="ru-RU" altLang="ru-RU" b="1" i="1" dirty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20888"/>
            <a:ext cx="5544616" cy="4032448"/>
          </a:xfrm>
        </p:spPr>
      </p:pic>
    </p:spTree>
    <p:extLst>
      <p:ext uri="{BB962C8B-B14F-4D97-AF65-F5344CB8AC3E}">
        <p14:creationId xmlns="" xmlns:p14="http://schemas.microsoft.com/office/powerpoint/2010/main" val="59438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476672"/>
                <a:ext cx="8229600" cy="194421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8000" b="1" i="1" dirty="0" smtClean="0">
                    <a:solidFill>
                      <a:srgbClr val="002060"/>
                    </a:solidFill>
                  </a:rPr>
                  <a:t>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8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𝒎𝒈</m:t>
                        </m:r>
                      </m:num>
                      <m:den>
                        <m:r>
                          <a:rPr lang="en-US" sz="8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𝝅</m:t>
                        </m:r>
                        <m:r>
                          <a:rPr lang="en-US" sz="8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𝒅𝑵</m:t>
                        </m:r>
                      </m:den>
                    </m:f>
                  </m:oMath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476672"/>
                <a:ext cx="8229600" cy="1944216"/>
              </a:xfrm>
              <a:blipFill rotWithShape="1">
                <a:blip r:embed="rId2"/>
                <a:stretch>
                  <a:fillRect t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61196171"/>
              </p:ext>
            </p:extLst>
          </p:nvPr>
        </p:nvGraphicFramePr>
        <p:xfrm>
          <a:off x="755576" y="2636912"/>
          <a:ext cx="7848872" cy="352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162372"/>
                <a:gridCol w="1152128"/>
                <a:gridCol w="1224136"/>
                <a:gridCol w="1224136"/>
              </a:tblGrid>
              <a:tr h="8822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°C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8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кг) </a:t>
                      </a:r>
                      <a:r>
                        <a:rPr lang="ru-RU" sz="18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8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(кг)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(кг)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 (</a:t>
                      </a:r>
                      <a:r>
                        <a:rPr lang="ru-RU" dirty="0" smtClean="0"/>
                        <a:t>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 (Н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м)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822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3°C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r>
                        <a:rPr lang="en-US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r>
                        <a:rPr lang="en-US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r>
                        <a:rPr lang="en-US" dirty="0" smtClean="0"/>
                        <a:t>87</a:t>
                      </a:r>
                      <a:endParaRPr lang="ru-RU" dirty="0"/>
                    </a:p>
                  </a:txBody>
                  <a:tcPr/>
                </a:tc>
              </a:tr>
              <a:tr h="8822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5°C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r>
                        <a:rPr lang="en-US" dirty="0" smtClean="0"/>
                        <a:t>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r>
                        <a:rPr lang="en-US" dirty="0" smtClean="0"/>
                        <a:t>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r>
                        <a:rPr lang="en-US" dirty="0" smtClean="0"/>
                        <a:t>84</a:t>
                      </a:r>
                      <a:endParaRPr lang="ru-RU" dirty="0"/>
                    </a:p>
                  </a:txBody>
                  <a:tcPr/>
                </a:tc>
              </a:tr>
              <a:tr h="8822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85°C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0,29</a:t>
                      </a:r>
                      <a:r>
                        <a:rPr lang="en-US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</a:t>
                      </a:r>
                      <a:r>
                        <a:rPr lang="en-US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r>
                        <a:rPr lang="en-US" dirty="0" smtClean="0"/>
                        <a:t>82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731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Вывод</a:t>
            </a:r>
            <a:r>
              <a:rPr lang="en-US" sz="3600" b="1" dirty="0">
                <a:solidFill>
                  <a:srgbClr val="002060"/>
                </a:solidFill>
              </a:rPr>
              <a:t>:  </a:t>
            </a:r>
            <a:r>
              <a:rPr lang="ru-RU" sz="3600" b="1" u="sng" dirty="0" smtClean="0">
                <a:solidFill>
                  <a:srgbClr val="002060"/>
                </a:solidFill>
              </a:rPr>
              <a:t>коэффициент</a:t>
            </a:r>
            <a:r>
              <a:rPr lang="en-US" sz="3600" b="1" u="sng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поверхностного </a:t>
            </a:r>
            <a:r>
              <a:rPr lang="ru-RU" sz="3600" b="1" u="sng" dirty="0">
                <a:solidFill>
                  <a:srgbClr val="002060"/>
                </a:solidFill>
              </a:rPr>
              <a:t>натяжения у </a:t>
            </a:r>
            <a:r>
              <a:rPr lang="ru-RU" sz="3600" b="1" u="sng" dirty="0" smtClean="0">
                <a:solidFill>
                  <a:srgbClr val="002060"/>
                </a:solidFill>
              </a:rPr>
              <a:t>одной и той же  жидкости различен при разных температурах.  Чем температура выше, тем меньше поверхностное натяжение.</a:t>
            </a:r>
            <a:endParaRPr lang="ru-RU" sz="3600" b="1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Объяснение</a:t>
            </a:r>
            <a:r>
              <a:rPr lang="en-US" sz="3600" b="1" i="1" dirty="0">
                <a:solidFill>
                  <a:srgbClr val="002060"/>
                </a:solidFill>
              </a:rPr>
              <a:t>:</a:t>
            </a: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расстояние между молекулами зависит от температуры, </a:t>
            </a:r>
            <a:r>
              <a:rPr lang="ru-RU" sz="3600" b="1" u="sng" dirty="0">
                <a:solidFill>
                  <a:srgbClr val="002060"/>
                </a:solidFill>
              </a:rPr>
              <a:t>а значит </a:t>
            </a:r>
            <a:r>
              <a:rPr lang="ru-RU" sz="3600" b="1" u="sng" dirty="0" smtClean="0">
                <a:solidFill>
                  <a:srgbClr val="002060"/>
                </a:solidFill>
              </a:rPr>
              <a:t>и </a:t>
            </a:r>
            <a:r>
              <a:rPr lang="ru-RU" sz="3600" b="1" u="sng" dirty="0">
                <a:solidFill>
                  <a:srgbClr val="002060"/>
                </a:solidFill>
              </a:rPr>
              <a:t>силы </a:t>
            </a:r>
            <a:r>
              <a:rPr lang="ru-RU" sz="3600" b="1" u="sng" dirty="0" smtClean="0">
                <a:solidFill>
                  <a:srgbClr val="002060"/>
                </a:solidFill>
              </a:rPr>
              <a:t>притяжения  молекул зависят от температуры.</a:t>
            </a:r>
            <a:endParaRPr lang="ru-RU" sz="3600" b="1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877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448272"/>
          </a:xfrm>
        </p:spPr>
        <p:txBody>
          <a:bodyPr>
            <a:noAutofit/>
          </a:bodyPr>
          <a:lstStyle/>
          <a:p>
            <a:r>
              <a:rPr lang="ru-RU" altLang="ru-RU" sz="4000" b="1" i="1" dirty="0">
                <a:solidFill>
                  <a:srgbClr val="002060"/>
                </a:solidFill>
              </a:rPr>
              <a:t>Измерение поверхностного натяжения </a:t>
            </a:r>
            <a:r>
              <a:rPr lang="ru-RU" altLang="ru-RU" sz="4000" b="1" i="1" dirty="0" smtClean="0">
                <a:solidFill>
                  <a:srgbClr val="002060"/>
                </a:solidFill>
              </a:rPr>
              <a:t>воды </a:t>
            </a:r>
            <a:r>
              <a:rPr lang="ru-RU" altLang="ru-RU" sz="4000" b="1" i="1" dirty="0">
                <a:solidFill>
                  <a:srgbClr val="002060"/>
                </a:solidFill>
              </a:rPr>
              <a:t>методом поднятия жидкости в капилляре.</a:t>
            </a:r>
            <a:br>
              <a:rPr lang="ru-RU" altLang="ru-RU" sz="4000" b="1" i="1" dirty="0">
                <a:solidFill>
                  <a:srgbClr val="002060"/>
                </a:solidFill>
              </a:rPr>
            </a:b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36913"/>
            <a:ext cx="5688632" cy="3816424"/>
          </a:xfrm>
        </p:spPr>
      </p:pic>
    </p:spTree>
    <p:extLst>
      <p:ext uri="{BB962C8B-B14F-4D97-AF65-F5344CB8AC3E}">
        <p14:creationId xmlns="" xmlns:p14="http://schemas.microsoft.com/office/powerpoint/2010/main" val="159465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2146250"/>
              </a:xfrm>
            </p:spPr>
            <p:txBody>
              <a:bodyPr>
                <a:normAutofit/>
              </a:bodyPr>
              <a:lstStyle/>
              <a:p>
                <a:r>
                  <a:rPr lang="en-US" sz="7200" b="1" i="1" dirty="0" smtClean="0"/>
                  <a:t>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7200" b="1" i="1">
                            <a:latin typeface="Cambria Math"/>
                          </a:rPr>
                          <m:t>𝝆</m:t>
                        </m:r>
                        <m:r>
                          <a:rPr lang="en-US" sz="7200" b="1" i="1">
                            <a:latin typeface="Cambria Math"/>
                          </a:rPr>
                          <m:t>𝒈𝑫𝒉</m:t>
                        </m:r>
                      </m:num>
                      <m:den>
                        <m:r>
                          <a:rPr lang="en-US" sz="72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7200" dirty="0" smtClean="0"/>
                  <a:t/>
                </a:r>
                <a:endParaRPr lang="ru-RU" sz="72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2146250"/>
              </a:xfrm>
              <a:blipFill rotWithShape="1">
                <a:blip r:embed="rId2"/>
                <a:stretch>
                  <a:fillRect b="-2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55373540"/>
                  </p:ext>
                </p:extLst>
              </p:nvPr>
            </p:nvGraphicFramePr>
            <p:xfrm>
              <a:off x="457200" y="2708275"/>
              <a:ext cx="8229600" cy="33850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 (</a:t>
                          </a:r>
                          <a:r>
                            <a:rPr lang="ru-RU" dirty="0" smtClean="0"/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/>
                                </a:rPr>
                                <m:t>𝝆</m:t>
                              </m:r>
                            </m:oMath>
                          </a14:m>
                          <a:r>
                            <a:rPr lang="ru-RU" dirty="0" smtClean="0"/>
                            <a:t/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(кг</a:t>
                          </a:r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/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м</a:t>
                          </a:r>
                          <a:r>
                            <a:rPr lang="ru-RU" sz="1800" b="1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g 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(м/с</a:t>
                          </a:r>
                          <a:r>
                            <a:rPr lang="ru-RU" sz="1800" b="1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 </a:t>
                          </a:r>
                          <a:endParaRPr lang="ru-RU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 (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dirty="0" smtClean="0"/>
                            <a:t>σ</a:t>
                          </a:r>
                          <a:r>
                            <a:rPr lang="en-US" dirty="0" smtClean="0"/>
                            <a:t/>
                          </a:r>
                          <a:r>
                            <a:rPr lang="ru-RU" dirty="0" smtClean="0"/>
                            <a:t> (Н</a:t>
                          </a:r>
                          <a:r>
                            <a:rPr lang="en-US" dirty="0" smtClean="0"/>
                            <a:t>/</a:t>
                          </a:r>
                          <a:r>
                            <a:rPr lang="ru-RU" dirty="0" smtClean="0"/>
                            <a:t>м)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b="1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σ</a:t>
                          </a:r>
                          <a:r>
                            <a:rPr lang="ru-RU" sz="1800" b="1" kern="1200" baseline="-250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ср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H/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0,112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0,013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0,069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4155373540"/>
                  </p:ext>
                </p:extLst>
              </p:nvPr>
            </p:nvGraphicFramePr>
            <p:xfrm>
              <a:off x="457200" y="2708275"/>
              <a:ext cx="8229600" cy="33850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  <a:gridCol w="1371600"/>
                    <a:gridCol w="1371600"/>
                    <a:gridCol w="1371600"/>
                    <a:gridCol w="1371600"/>
                  </a:tblGrid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 (</a:t>
                          </a:r>
                          <a:r>
                            <a:rPr lang="ru-RU" dirty="0" smtClean="0"/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3597" r="-400000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g 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(м/с</a:t>
                          </a:r>
                          <a:r>
                            <a:rPr lang="ru-RU" sz="1800" b="1" kern="1200" baseline="300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 </a:t>
                          </a:r>
                          <a:endParaRPr lang="ru-RU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 (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dirty="0" smtClean="0"/>
                            <a:t>σ</a:t>
                          </a:r>
                          <a:r>
                            <a:rPr lang="ru-RU" dirty="0" smtClean="0"/>
                            <a:t> (Н</a:t>
                          </a:r>
                          <a:r>
                            <a:rPr lang="en-US" dirty="0" smtClean="0"/>
                            <a:t>/</a:t>
                          </a:r>
                          <a:r>
                            <a:rPr lang="ru-RU" dirty="0" smtClean="0"/>
                            <a:t>м)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b="1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σ</a:t>
                          </a:r>
                          <a:r>
                            <a:rPr lang="ru-RU" sz="1800" b="1" kern="1200" baseline="-250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ср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:r>
                            <a:rPr lang="en-US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H/</a:t>
                          </a:r>
                          <a:r>
                            <a:rPr lang="ru-RU" sz="1800" b="1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м)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0,001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0,045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0,112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0,013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0,069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46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0,004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9,8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0,03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367174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 smtClean="0">
                <a:solidFill>
                  <a:srgbClr val="002060"/>
                </a:solidFill>
              </a:rPr>
              <a:t>Даже  дети </a:t>
            </a:r>
            <a:r>
              <a:rPr lang="ru-RU" altLang="ru-RU" sz="3200" b="1" dirty="0">
                <a:solidFill>
                  <a:srgbClr val="002060"/>
                </a:solidFill>
              </a:rPr>
              <a:t>хорошо знают, что «куличики» можно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построить только  </a:t>
            </a:r>
            <a:r>
              <a:rPr lang="ru-RU" altLang="ru-RU" sz="3200" b="1" dirty="0">
                <a:solidFill>
                  <a:srgbClr val="002060"/>
                </a:solidFill>
              </a:rPr>
              <a:t>из мокрого песка. Сухие песчинки не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прилипают </a:t>
            </a:r>
            <a:r>
              <a:rPr lang="ru-RU" altLang="ru-RU" sz="3200" b="1" dirty="0">
                <a:solidFill>
                  <a:srgbClr val="002060"/>
                </a:solidFill>
              </a:rPr>
              <a:t>друг к другу.</a:t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r>
              <a:rPr lang="ru-RU" altLang="ru-RU" sz="3200" b="1" dirty="0">
                <a:solidFill>
                  <a:srgbClr val="002060"/>
                </a:solidFill>
              </a:rPr>
              <a:t>Но также не пристают друг к другу песчинки, целиком погруженные в воду.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76872"/>
            <a:ext cx="7272808" cy="4464496"/>
          </a:xfrm>
        </p:spPr>
      </p:pic>
    </p:spTree>
    <p:extLst>
      <p:ext uri="{BB962C8B-B14F-4D97-AF65-F5344CB8AC3E}">
        <p14:creationId xmlns="" xmlns:p14="http://schemas.microsoft.com/office/powerpoint/2010/main" val="20576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Вывод</a:t>
            </a:r>
            <a:r>
              <a:rPr lang="en-US" sz="3600" b="1" i="1" dirty="0" smtClean="0">
                <a:solidFill>
                  <a:srgbClr val="002060"/>
                </a:solidFill>
              </a:rPr>
              <a:t>: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результаты данного опыта самые неточные. По формуле при увеличении диаметра капилляра в 2 раза высота подъема жидкости должна уменьшиться в 2 раза, но этого не наблюдается. При больших диаметрах капилляра поверхностные эффекты малы и трубочки начинают себя вести как сообщающиеся сосуды.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70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Табличное значение коэффициента поверхностного натяжения воды равно 0,073 </a:t>
            </a:r>
            <a:r>
              <a:rPr lang="en-US" b="1" i="1" dirty="0" smtClean="0">
                <a:solidFill>
                  <a:srgbClr val="002060"/>
                </a:solidFill>
              </a:rPr>
              <a:t>H/</a:t>
            </a:r>
            <a:r>
              <a:rPr lang="ru-RU" b="1" i="1" dirty="0" smtClean="0">
                <a:solidFill>
                  <a:srgbClr val="002060"/>
                </a:solidFill>
              </a:rPr>
              <a:t>м</a:t>
            </a:r>
            <a:endParaRPr lang="ru-RU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27573874"/>
              </p:ext>
            </p:extLst>
          </p:nvPr>
        </p:nvGraphicFramePr>
        <p:xfrm>
          <a:off x="1691680" y="3068960"/>
          <a:ext cx="5688632" cy="2754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945432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r>
                        <a:rPr lang="ru-RU" baseline="0" dirty="0" smtClean="0"/>
                        <a:t>  </a:t>
                      </a:r>
                      <a:r>
                        <a:rPr lang="el-GR" baseline="0" dirty="0" smtClean="0"/>
                        <a:t>σ</a:t>
                      </a:r>
                      <a:endParaRPr lang="ru-RU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Отрыв петли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r>
                        <a:rPr lang="en-US" dirty="0" smtClean="0"/>
                        <a:t>,081 </a:t>
                      </a:r>
                      <a:r>
                        <a:rPr lang="ru-RU" dirty="0" smtClean="0"/>
                        <a:t>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Отрыв капель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0,084</a:t>
                      </a:r>
                      <a:r>
                        <a:rPr lang="ru-RU" dirty="0" smtClean="0"/>
                        <a:t> 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Жидкость в капилляре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0,069</a:t>
                      </a:r>
                      <a:r>
                        <a:rPr lang="ru-RU" dirty="0" smtClean="0"/>
                        <a:t> Н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1891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7920880" cy="58655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ja-JP" sz="3600" b="1" dirty="0">
                <a:solidFill>
                  <a:srgbClr val="002060"/>
                </a:solidFill>
              </a:rPr>
              <a:t>Роль поверхностного натяжения в жизни очень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разнообразна.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ja-JP" sz="3600" b="1" dirty="0">
                <a:solidFill>
                  <a:srgbClr val="002060"/>
                </a:solidFill>
              </a:rPr>
              <a:t>Без этих сил мы не могли бы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писать чернилами</a:t>
            </a:r>
            <a:r>
              <a:rPr lang="ru-RU" altLang="ja-JP" sz="3600" b="1" dirty="0">
                <a:solidFill>
                  <a:srgbClr val="002060"/>
                </a:solidFill>
              </a:rPr>
              <a:t>. 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ja-JP" sz="3600" b="1" dirty="0">
                <a:solidFill>
                  <a:srgbClr val="002060"/>
                </a:solidFill>
              </a:rPr>
              <a:t>Нельзя было бы намылить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руки, постирать, вымыть посуду -  </a:t>
            </a:r>
            <a:r>
              <a:rPr lang="ru-RU" altLang="ja-JP" sz="3600" b="1" dirty="0">
                <a:solidFill>
                  <a:srgbClr val="002060"/>
                </a:solidFill>
              </a:rPr>
              <a:t>пена не образовалась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бы.</a:t>
            </a:r>
            <a:endParaRPr lang="ru-RU" altLang="ja-JP" sz="3600" b="1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ja-JP" sz="3600" b="1" dirty="0">
                <a:solidFill>
                  <a:srgbClr val="002060"/>
                </a:solidFill>
              </a:rPr>
              <a:t>Нарушился бы водный режим почвы, что оказалось бы гибельным для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растений.</a:t>
            </a:r>
            <a:endParaRPr lang="ru-RU" altLang="ja-JP" sz="3600" b="1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altLang="ja-JP" sz="3600" b="1" dirty="0">
                <a:solidFill>
                  <a:srgbClr val="002060"/>
                </a:solidFill>
              </a:rPr>
              <a:t>Пострадали бы важные функции нашего </a:t>
            </a:r>
            <a:r>
              <a:rPr lang="ru-RU" altLang="ja-JP" sz="3600" b="1" dirty="0" smtClean="0">
                <a:solidFill>
                  <a:srgbClr val="002060"/>
                </a:solidFill>
              </a:rPr>
              <a:t>организма.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18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Заключение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764704"/>
            <a:ext cx="4320480" cy="5832648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ja-JP" b="1" smtClean="0">
                <a:solidFill>
                  <a:srgbClr val="002060"/>
                </a:solidFill>
              </a:rPr>
              <a:t>     Проделав </a:t>
            </a:r>
            <a:r>
              <a:rPr lang="ru-RU" altLang="ja-JP" b="1" dirty="0">
                <a:solidFill>
                  <a:srgbClr val="002060"/>
                </a:solidFill>
              </a:rPr>
              <a:t>все опыты, представленные в работе, можно сделать выводы:</a:t>
            </a:r>
          </a:p>
          <a:p>
            <a:pPr>
              <a:spcBef>
                <a:spcPct val="0"/>
              </a:spcBef>
              <a:buNone/>
            </a:pPr>
            <a:r>
              <a:rPr lang="ru-RU" altLang="ja-JP" b="1" dirty="0">
                <a:solidFill>
                  <a:srgbClr val="002060"/>
                </a:solidFill>
              </a:rPr>
              <a:t>1.Силы поверхностного натяжения малы и проявляются при малых объёмах жидкости.</a:t>
            </a:r>
          </a:p>
          <a:p>
            <a:pPr>
              <a:spcBef>
                <a:spcPct val="0"/>
              </a:spcBef>
              <a:buNone/>
            </a:pPr>
            <a:r>
              <a:rPr lang="ru-RU" altLang="ja-JP" b="1" dirty="0" smtClean="0">
                <a:solidFill>
                  <a:srgbClr val="002060"/>
                </a:solidFill>
              </a:rPr>
              <a:t>2.Поверхностные свойства </a:t>
            </a:r>
            <a:r>
              <a:rPr lang="ru-RU" altLang="ja-JP" b="1" dirty="0">
                <a:solidFill>
                  <a:srgbClr val="002060"/>
                </a:solidFill>
              </a:rPr>
              <a:t>жидкости </a:t>
            </a:r>
            <a:r>
              <a:rPr lang="ru-RU" altLang="ja-JP" b="1" dirty="0" smtClean="0">
                <a:solidFill>
                  <a:srgbClr val="002060"/>
                </a:solidFill>
              </a:rPr>
              <a:t>зависят </a:t>
            </a:r>
            <a:r>
              <a:rPr lang="ru-RU" altLang="ja-JP" b="1" dirty="0">
                <a:solidFill>
                  <a:srgbClr val="002060"/>
                </a:solidFill>
              </a:rPr>
              <a:t>не только от свойств самой </a:t>
            </a:r>
            <a:r>
              <a:rPr lang="ru-RU" altLang="ja-JP" b="1" dirty="0" smtClean="0">
                <a:solidFill>
                  <a:srgbClr val="002060"/>
                </a:solidFill>
              </a:rPr>
              <a:t>жидкости, </a:t>
            </a:r>
            <a:r>
              <a:rPr lang="ru-RU" altLang="ja-JP" b="1" dirty="0">
                <a:solidFill>
                  <a:srgbClr val="002060"/>
                </a:solidFill>
              </a:rPr>
              <a:t>а так же от температуры </a:t>
            </a:r>
            <a:r>
              <a:rPr lang="ru-RU" altLang="ja-JP" b="1" dirty="0" smtClean="0">
                <a:solidFill>
                  <a:srgbClr val="002060"/>
                </a:solidFill>
              </a:rPr>
              <a:t>жидкости.</a:t>
            </a:r>
            <a:endParaRPr lang="ru-RU" alt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DSC0366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285860"/>
            <a:ext cx="4381530" cy="3286148"/>
          </a:xfrm>
        </p:spPr>
      </p:pic>
    </p:spTree>
    <p:extLst>
      <p:ext uri="{BB962C8B-B14F-4D97-AF65-F5344CB8AC3E}">
        <p14:creationId xmlns="" xmlns:p14="http://schemas.microsoft.com/office/powerpoint/2010/main" val="301526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448272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002060"/>
                </a:solidFill>
              </a:rPr>
              <a:t>Когда во время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купания </a:t>
            </a:r>
            <a:r>
              <a:rPr lang="ru-RU" altLang="ru-RU" sz="3200" b="1" dirty="0">
                <a:solidFill>
                  <a:srgbClr val="002060"/>
                </a:solidFill>
              </a:rPr>
              <a:t>человек окунется с головой в воду, его волосы расходятся в воде во все стороны, но стоит только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поднять </a:t>
            </a:r>
            <a:r>
              <a:rPr lang="ru-RU" altLang="ru-RU" sz="3200" b="1" dirty="0">
                <a:solidFill>
                  <a:srgbClr val="002060"/>
                </a:solidFill>
              </a:rPr>
              <a:t>голову из воды, как волосы тотчас лягут на голове слипшимися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прядями.</a:t>
            </a:r>
            <a:r>
              <a:rPr lang="ru-RU" altLang="ru-RU" sz="3200" b="1" dirty="0">
                <a:solidFill>
                  <a:srgbClr val="002060"/>
                </a:solidFill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r>
              <a:rPr lang="ru-RU" altLang="ru-RU" sz="3200" b="1" dirty="0">
                <a:solidFill>
                  <a:srgbClr val="002060"/>
                </a:solidFill>
              </a:rPr>
              <a:t>Чем это можно объяснить? </a:t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2" name="Рисунок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698477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338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762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 границе раздела «воздух – вода» возникает особый вид сил - сила поверхностного натяжения, </a:t>
            </a:r>
            <a:r>
              <a:rPr lang="ru-RU" sz="3200" b="1" dirty="0">
                <a:solidFill>
                  <a:srgbClr val="002060"/>
                </a:solidFill>
              </a:rPr>
              <a:t>направленная в глубину объема жидкости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8280920" cy="4248472"/>
          </a:xfrm>
        </p:spPr>
      </p:pic>
    </p:spTree>
    <p:extLst>
      <p:ext uri="{BB962C8B-B14F-4D97-AF65-F5344CB8AC3E}">
        <p14:creationId xmlns="" xmlns:p14="http://schemas.microsoft.com/office/powerpoint/2010/main" val="217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8803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Равнодействующая </a:t>
            </a:r>
            <a:r>
              <a:rPr lang="ru-RU" altLang="ru-RU" sz="3200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сила, </a:t>
            </a:r>
            <a:r>
              <a:rPr lang="ru-RU" altLang="ru-RU" sz="3200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действующая на каждую молекулу</a:t>
            </a:r>
            <a:r>
              <a:rPr lang="ru-RU" altLang="ru-RU" sz="3200" b="1" dirty="0">
                <a:solidFill>
                  <a:srgbClr val="002060"/>
                </a:solidFill>
              </a:rPr>
              <a:t> на поверхности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жидкости</a:t>
            </a:r>
            <a:r>
              <a:rPr lang="ru-RU" altLang="ru-RU" sz="3200" b="1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ru-RU" sz="3200" b="1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не равна нулю.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И </a:t>
            </a:r>
            <a:r>
              <a:rPr lang="ru-RU" altLang="ru-RU" sz="3200" b="1" dirty="0">
                <a:solidFill>
                  <a:srgbClr val="002060"/>
                </a:solidFill>
              </a:rPr>
              <a:t>поверхностные молекулы втягиваются внутрь жидкости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Из-за </a:t>
            </a:r>
            <a:r>
              <a:rPr lang="ru-RU" sz="3200" b="1" dirty="0">
                <a:solidFill>
                  <a:srgbClr val="002060"/>
                </a:solidFill>
              </a:rPr>
              <a:t>поверхностного натяжения жидкость ведет себя так, будто на ее поверхности находится пленка.</a:t>
            </a:r>
            <a:r>
              <a:rPr lang="ru-RU" altLang="ru-RU" sz="3200" b="1" dirty="0">
                <a:solidFill>
                  <a:srgbClr val="002060"/>
                </a:solidFill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212976"/>
            <a:ext cx="4968552" cy="3456383"/>
          </a:xfrm>
        </p:spPr>
      </p:pic>
    </p:spTree>
    <p:extLst>
      <p:ext uri="{BB962C8B-B14F-4D97-AF65-F5344CB8AC3E}">
        <p14:creationId xmlns="" xmlns:p14="http://schemas.microsoft.com/office/powerpoint/2010/main" val="4042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4464496" cy="4608512"/>
          </a:xfr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07504" y="0"/>
            <a:ext cx="468052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Так как появление поверхности жидкости требует совершения работы, каждая среда «стремится» уменьшить площадь своей </a:t>
            </a:r>
            <a:r>
              <a:rPr lang="ru-RU" sz="3200" b="1" dirty="0" smtClean="0">
                <a:solidFill>
                  <a:srgbClr val="002060"/>
                </a:solidFill>
              </a:rPr>
              <a:t>поверхности.</a:t>
            </a:r>
            <a:endParaRPr lang="ru-RU" sz="32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В </a:t>
            </a:r>
            <a:r>
              <a:rPr lang="ru-RU" sz="3200" b="1" dirty="0">
                <a:solidFill>
                  <a:srgbClr val="002060"/>
                </a:solidFill>
              </a:rPr>
              <a:t>невесомости капля принимает сферическую форму (сфера имеет наименьшую площадь поверхности среди всех тел одинакового объёма).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88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548680"/>
            <a:ext cx="4464496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Маленькие </a:t>
            </a:r>
            <a:r>
              <a:rPr lang="ru-RU" sz="3200" b="1" dirty="0">
                <a:solidFill>
                  <a:srgbClr val="002060"/>
                </a:solidFill>
              </a:rPr>
              <a:t>объекты с плотностью, большей плотности жидкости, способны «плавать» на поверхности жидкости, так как </a:t>
            </a:r>
            <a:r>
              <a:rPr lang="ru-RU" sz="3200" b="1" dirty="0" smtClean="0">
                <a:solidFill>
                  <a:srgbClr val="002060"/>
                </a:solidFill>
              </a:rPr>
              <a:t>сила тяжести оказывается уравновешена </a:t>
            </a:r>
            <a:r>
              <a:rPr lang="ru-RU" sz="3200" b="1" dirty="0">
                <a:solidFill>
                  <a:srgbClr val="002060"/>
                </a:solidFill>
              </a:rPr>
              <a:t>силой поверхностного натяжения.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2696"/>
            <a:ext cx="4032448" cy="5832648"/>
          </a:xfrm>
        </p:spPr>
      </p:pic>
    </p:spTree>
    <p:extLst>
      <p:ext uri="{BB962C8B-B14F-4D97-AF65-F5344CB8AC3E}">
        <p14:creationId xmlns="" xmlns:p14="http://schemas.microsoft.com/office/powerpoint/2010/main" val="18118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5040560" cy="6669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Некоторые </a:t>
            </a:r>
            <a:r>
              <a:rPr lang="ru-RU" sz="3200" b="1" dirty="0">
                <a:solidFill>
                  <a:srgbClr val="002060"/>
                </a:solidFill>
              </a:rPr>
              <a:t>насекомые (например, </a:t>
            </a:r>
            <a:r>
              <a:rPr lang="ru-RU" sz="3200" b="1" dirty="0" smtClean="0">
                <a:solidFill>
                  <a:srgbClr val="002060"/>
                </a:solidFill>
              </a:rPr>
              <a:t>водомерки) </a:t>
            </a:r>
            <a:r>
              <a:rPr lang="ru-RU" sz="3200" b="1" dirty="0">
                <a:solidFill>
                  <a:srgbClr val="002060"/>
                </a:solidFill>
              </a:rPr>
              <a:t>способны передвигаться по воде, удерживаясь на её поверхности за счёт сил поверхностного натяжения. 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На </a:t>
            </a:r>
            <a:r>
              <a:rPr lang="ru-RU" sz="3200" b="1" dirty="0">
                <a:solidFill>
                  <a:srgbClr val="002060"/>
                </a:solidFill>
              </a:rPr>
              <a:t>многих поверхностях, именуемых </a:t>
            </a:r>
            <a:r>
              <a:rPr lang="ru-RU" sz="3200" b="1" dirty="0" err="1">
                <a:solidFill>
                  <a:srgbClr val="002060"/>
                </a:solidFill>
              </a:rPr>
              <a:t>несмачиваемыми</a:t>
            </a:r>
            <a:r>
              <a:rPr lang="ru-RU" sz="3200" b="1" dirty="0">
                <a:solidFill>
                  <a:srgbClr val="002060"/>
                </a:solidFill>
              </a:rPr>
              <a:t>, вода (или другая жидкость) собирается в капли.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08720"/>
            <a:ext cx="3888432" cy="5256584"/>
          </a:xfrm>
        </p:spPr>
      </p:pic>
    </p:spTree>
    <p:extLst>
      <p:ext uri="{BB962C8B-B14F-4D97-AF65-F5344CB8AC3E}">
        <p14:creationId xmlns="" xmlns:p14="http://schemas.microsoft.com/office/powerpoint/2010/main" val="4293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Особый интерес вызывают тонкие мыльные пленки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2000" contrast="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77686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461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685</Words>
  <Application>Microsoft Office PowerPoint</Application>
  <PresentationFormat>Экран (4:3)</PresentationFormat>
  <Paragraphs>109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Исследование поверхностного натяжения жидкостей</vt:lpstr>
      <vt:lpstr>Даже  дети хорошо знают, что «куличики» можно построить только  из мокрого песка. Сухие песчинки не прилипают друг к другу. Но также не пристают друг к другу песчинки, целиком погруженные в воду.</vt:lpstr>
      <vt:lpstr>Когда во время купания человек окунется с головой в воду, его волосы расходятся в воде во все стороны, но стоит только поднять голову из воды, как волосы тотчас лягут на голове слипшимися прядями. Чем это можно объяснить?  </vt:lpstr>
      <vt:lpstr>На границе раздела «воздух – вода» возникает особый вид сил - сила поверхностного натяжения, направленная в глубину объема жидкости</vt:lpstr>
      <vt:lpstr>Равнодействующая сила, действующая на каждую молекулу на поверхности жидкости не равна нулю. И поверхностные молекулы втягиваются внутрь жидкости. Из-за поверхностного натяжения жидкость ведет себя так, будто на ее поверхности находится пленка. </vt:lpstr>
      <vt:lpstr>Слайд 6</vt:lpstr>
      <vt:lpstr>Слайд 7</vt:lpstr>
      <vt:lpstr>Слайд 8</vt:lpstr>
      <vt:lpstr>Особый интерес вызывают тонкие мыльные пленки</vt:lpstr>
      <vt:lpstr>Задачи исследования: </vt:lpstr>
      <vt:lpstr>Измерение коэффициента поверхностного натяжения  жидкости методом отрыва петли </vt:lpstr>
      <vt:lpstr>    = Fпов / L  </vt:lpstr>
      <vt:lpstr> </vt:lpstr>
      <vt:lpstr>Слайд 14</vt:lpstr>
      <vt:lpstr>Измерение коэффициента поверхностного натяжения воды методом отрыва капель. </vt:lpstr>
      <vt:lpstr> </vt:lpstr>
      <vt:lpstr>Слайд 17</vt:lpstr>
      <vt:lpstr>Измерение поверхностного натяжения воды методом поднятия жидкости в капилляре. </vt:lpstr>
      <vt:lpstr> </vt:lpstr>
      <vt:lpstr>Слайд 20</vt:lpstr>
      <vt:lpstr>Табличное значение коэффициента поверхностного натяжения воды равно 0,073 H/м</vt:lpstr>
      <vt:lpstr>Слайд 22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поверхностного натяжения жидкостей</dc:title>
  <dc:creator>Elena</dc:creator>
  <cp:lastModifiedBy>Elena</cp:lastModifiedBy>
  <cp:revision>109</cp:revision>
  <dcterms:created xsi:type="dcterms:W3CDTF">2014-02-08T17:01:45Z</dcterms:created>
  <dcterms:modified xsi:type="dcterms:W3CDTF">2017-09-13T19:22:04Z</dcterms:modified>
</cp:coreProperties>
</file>