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9" r:id="rId3"/>
    <p:sldId id="257" r:id="rId4"/>
    <p:sldId id="258" r:id="rId5"/>
    <p:sldId id="261" r:id="rId6"/>
    <p:sldId id="263" r:id="rId7"/>
    <p:sldId id="260" r:id="rId8"/>
    <p:sldId id="262"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1" autoAdjust="0"/>
    <p:restoredTop sz="94660" autoAdjust="0"/>
  </p:normalViewPr>
  <p:slideViewPr>
    <p:cSldViewPr>
      <p:cViewPr varScale="1">
        <p:scale>
          <a:sx n="42" d="100"/>
          <a:sy n="42" d="100"/>
        </p:scale>
        <p:origin x="-130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70E8EA7-A4F7-41ED-A237-CA6CA3F9FFA7}"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0B2F0A-AF85-4F73-B602-5097B246BA51}"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70E8EA7-A4F7-41ED-A237-CA6CA3F9FFA7}"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0B2F0A-AF85-4F73-B602-5097B246BA5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70E8EA7-A4F7-41ED-A237-CA6CA3F9FFA7}"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0B2F0A-AF85-4F73-B602-5097B246BA5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70E8EA7-A4F7-41ED-A237-CA6CA3F9FFA7}"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0B2F0A-AF85-4F73-B602-5097B246BA5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70E8EA7-A4F7-41ED-A237-CA6CA3F9FFA7}" type="datetimeFigureOut">
              <a:rPr lang="ru-RU" smtClean="0"/>
              <a:pPr/>
              <a:t>11.03.2012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0B2F0A-AF85-4F73-B602-5097B246BA51}"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70E8EA7-A4F7-41ED-A237-CA6CA3F9FFA7}" type="datetimeFigureOut">
              <a:rPr lang="ru-RU" smtClean="0"/>
              <a:pPr/>
              <a:t>11.03.2012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40B2F0A-AF85-4F73-B602-5097B246BA5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70E8EA7-A4F7-41ED-A237-CA6CA3F9FFA7}" type="datetimeFigureOut">
              <a:rPr lang="ru-RU" smtClean="0"/>
              <a:pPr/>
              <a:t>11.03.2012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40B2F0A-AF85-4F73-B602-5097B246BA5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70E8EA7-A4F7-41ED-A237-CA6CA3F9FFA7}" type="datetimeFigureOut">
              <a:rPr lang="ru-RU" smtClean="0"/>
              <a:pPr/>
              <a:t>11.03.2012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40B2F0A-AF85-4F73-B602-5097B246BA5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70E8EA7-A4F7-41ED-A237-CA6CA3F9FFA7}" type="datetimeFigureOut">
              <a:rPr lang="ru-RU" smtClean="0"/>
              <a:pPr/>
              <a:t>11.03.2012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40B2F0A-AF85-4F73-B602-5097B246BA5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70E8EA7-A4F7-41ED-A237-CA6CA3F9FFA7}" type="datetimeFigureOut">
              <a:rPr lang="ru-RU" smtClean="0"/>
              <a:pPr/>
              <a:t>11.03.2012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40B2F0A-AF85-4F73-B602-5097B246BA5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70E8EA7-A4F7-41ED-A237-CA6CA3F9FFA7}" type="datetimeFigureOut">
              <a:rPr lang="ru-RU" smtClean="0"/>
              <a:pPr/>
              <a:t>11.03.2012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40B2F0A-AF85-4F73-B602-5097B246BA51}"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0E8EA7-A4F7-41ED-A237-CA6CA3F9FFA7}" type="datetimeFigureOut">
              <a:rPr lang="ru-RU" smtClean="0"/>
              <a:pPr/>
              <a:t>11.03.2012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0B2F0A-AF85-4F73-B602-5097B246BA5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solidFill>
            <a:schemeClr val="bg1"/>
          </a:solidFill>
        </p:spPr>
        <p:txBody>
          <a:bodyPr>
            <a:noAutofit/>
          </a:bodyPr>
          <a:lstStyle/>
          <a:p>
            <a:r>
              <a:rPr lang="ru-RU" sz="6000" dirty="0" smtClean="0"/>
              <a:t>История изобретения</a:t>
            </a:r>
            <a:br>
              <a:rPr lang="ru-RU" sz="6000" dirty="0" smtClean="0"/>
            </a:br>
            <a:r>
              <a:rPr lang="ru-RU" sz="6000" dirty="0" smtClean="0"/>
              <a:t>лампы </a:t>
            </a:r>
            <a:r>
              <a:rPr lang="ru-RU" sz="6000" dirty="0" smtClean="0"/>
              <a:t>накаливания</a:t>
            </a:r>
            <a:endParaRPr lang="ru-RU" sz="6000" dirty="0"/>
          </a:p>
        </p:txBody>
      </p:sp>
      <p:sp>
        <p:nvSpPr>
          <p:cNvPr id="3" name="Подзаголовок 2"/>
          <p:cNvSpPr>
            <a:spLocks noGrp="1"/>
          </p:cNvSpPr>
          <p:nvPr>
            <p:ph type="subTitle" idx="1"/>
          </p:nvPr>
        </p:nvSpPr>
        <p:spPr/>
        <p:txBody>
          <a:bodyPr>
            <a:normAutofit/>
          </a:bodyPr>
          <a:lstStyle/>
          <a:p>
            <a:r>
              <a:rPr lang="ru-RU" dirty="0" smtClean="0"/>
              <a:t>Презентация Артема </a:t>
            </a:r>
            <a:r>
              <a:rPr lang="ru-RU" dirty="0" err="1" smtClean="0"/>
              <a:t>Кондакова</a:t>
            </a:r>
            <a:r>
              <a:rPr lang="ru-RU" dirty="0" smtClean="0"/>
              <a:t> </a:t>
            </a:r>
          </a:p>
          <a:p>
            <a:r>
              <a:rPr lang="ru-RU" dirty="0" smtClean="0"/>
              <a:t>8 Б</a:t>
            </a:r>
            <a:endParaRPr lang="ru-RU" dirty="0"/>
          </a:p>
        </p:txBody>
      </p:sp>
      <p:pic>
        <p:nvPicPr>
          <p:cNvPr id="4" name="Рисунок 3" descr="1.jpg"/>
          <p:cNvPicPr>
            <a:picLocks noChangeAspect="1"/>
          </p:cNvPicPr>
          <p:nvPr/>
        </p:nvPicPr>
        <p:blipFill>
          <a:blip r:embed="rId2" cstate="print"/>
          <a:stretch>
            <a:fillRect/>
          </a:stretch>
        </p:blipFill>
        <p:spPr>
          <a:xfrm>
            <a:off x="1115616" y="0"/>
            <a:ext cx="1993404" cy="1993404"/>
          </a:xfrm>
          <a:prstGeom prst="rect">
            <a:avLst/>
          </a:prstGeom>
        </p:spPr>
      </p:pic>
      <p:pic>
        <p:nvPicPr>
          <p:cNvPr id="5" name="Рисунок 4" descr="520787a1d885e53d2d0852b0e14.jpg"/>
          <p:cNvPicPr>
            <a:picLocks noChangeAspect="1"/>
          </p:cNvPicPr>
          <p:nvPr/>
        </p:nvPicPr>
        <p:blipFill>
          <a:blip r:embed="rId3" cstate="print"/>
          <a:stretch>
            <a:fillRect/>
          </a:stretch>
        </p:blipFill>
        <p:spPr>
          <a:xfrm>
            <a:off x="7812360" y="3789040"/>
            <a:ext cx="1177083" cy="1917576"/>
          </a:xfrm>
          <a:prstGeom prst="rect">
            <a:avLst/>
          </a:prstGeom>
        </p:spPr>
      </p:pic>
      <p:pic>
        <p:nvPicPr>
          <p:cNvPr id="6" name="Рисунок 5" descr="Lodygin.jpg"/>
          <p:cNvPicPr>
            <a:picLocks noChangeAspect="1"/>
          </p:cNvPicPr>
          <p:nvPr/>
        </p:nvPicPr>
        <p:blipFill>
          <a:blip r:embed="rId4" cstate="print"/>
          <a:stretch>
            <a:fillRect/>
          </a:stretch>
        </p:blipFill>
        <p:spPr>
          <a:xfrm>
            <a:off x="179512" y="4149080"/>
            <a:ext cx="941832" cy="1463040"/>
          </a:xfrm>
          <a:prstGeom prst="rect">
            <a:avLst/>
          </a:prstGeom>
        </p:spPr>
      </p:pic>
      <p:pic>
        <p:nvPicPr>
          <p:cNvPr id="7" name="Рисунок 6" descr="Thomas20Edison.jpg"/>
          <p:cNvPicPr>
            <a:picLocks noChangeAspect="1"/>
          </p:cNvPicPr>
          <p:nvPr/>
        </p:nvPicPr>
        <p:blipFill>
          <a:blip r:embed="rId5" cstate="print"/>
          <a:stretch>
            <a:fillRect/>
          </a:stretch>
        </p:blipFill>
        <p:spPr>
          <a:xfrm>
            <a:off x="6660232" y="188640"/>
            <a:ext cx="1375140" cy="1795222"/>
          </a:xfrm>
          <a:prstGeom prst="rect">
            <a:avLst/>
          </a:prstGeom>
        </p:spPr>
      </p:pic>
      <p:pic>
        <p:nvPicPr>
          <p:cNvPr id="8" name="Рисунок 7" descr="lampadine-a-basso-consumo_0.jpg"/>
          <p:cNvPicPr>
            <a:picLocks noChangeAspect="1"/>
          </p:cNvPicPr>
          <p:nvPr/>
        </p:nvPicPr>
        <p:blipFill>
          <a:blip r:embed="rId6" cstate="print"/>
          <a:stretch>
            <a:fillRect/>
          </a:stretch>
        </p:blipFill>
        <p:spPr>
          <a:xfrm>
            <a:off x="3131840" y="5085184"/>
            <a:ext cx="2281436" cy="1520957"/>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C00000"/>
                </a:solidFill>
              </a:rPr>
              <a:t>Принцип действия ламп накаливания</a:t>
            </a:r>
            <a:endParaRPr lang="ru-RU" dirty="0">
              <a:solidFill>
                <a:srgbClr val="C00000"/>
              </a:solidFill>
            </a:endParaRPr>
          </a:p>
        </p:txBody>
      </p:sp>
      <p:sp>
        <p:nvSpPr>
          <p:cNvPr id="3" name="Содержимое 2"/>
          <p:cNvSpPr>
            <a:spLocks noGrp="1"/>
          </p:cNvSpPr>
          <p:nvPr>
            <p:ph idx="1"/>
          </p:nvPr>
        </p:nvSpPr>
        <p:spPr/>
        <p:txBody>
          <a:bodyPr>
            <a:normAutofit lnSpcReduction="10000"/>
          </a:bodyPr>
          <a:lstStyle/>
          <a:p>
            <a:r>
              <a:rPr lang="ru-RU" sz="2800" dirty="0" smtClean="0"/>
              <a:t> В лампе используется эффект нагревания проводника при протекании через него электрического тока. Температура тела накала резко возрастает после включения тока и при </a:t>
            </a:r>
            <a:r>
              <a:rPr lang="ru-RU" sz="2800" dirty="0" smtClean="0"/>
              <a:t>1000°С </a:t>
            </a:r>
            <a:r>
              <a:rPr lang="ru-RU" sz="2800" dirty="0" smtClean="0"/>
              <a:t>начинает излучать свет в видимом спектре.</a:t>
            </a:r>
          </a:p>
          <a:p>
            <a:r>
              <a:rPr lang="ru-RU" sz="2800" dirty="0" smtClean="0"/>
              <a:t> Часть потребляемой электрической энергии лампа накаливания преобразует в излучение, часть уходит в результате конвекции. Только малая доля излучения лежит в области видимого света.</a:t>
            </a:r>
            <a:endParaRPr lang="ru-RU" sz="2800"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Кто изобрел лампу?</a:t>
            </a:r>
            <a:endParaRPr lang="ru-RU" dirty="0"/>
          </a:p>
        </p:txBody>
      </p:sp>
      <p:sp>
        <p:nvSpPr>
          <p:cNvPr id="5" name="Содержимое 4"/>
          <p:cNvSpPr>
            <a:spLocks noGrp="1"/>
          </p:cNvSpPr>
          <p:nvPr>
            <p:ph idx="1"/>
          </p:nvPr>
        </p:nvSpPr>
        <p:spPr/>
        <p:txBody>
          <a:bodyPr/>
          <a:lstStyle/>
          <a:p>
            <a:r>
              <a:rPr lang="ru-RU" dirty="0" smtClean="0"/>
              <a:t> Главными изобретателями лампы накаливания считаются Т. Эдисон и А.Н. Лодыгин. Но на самом деле это изобретение – результат долгой работы многих людей, таких как П.Н. Яблочков, В.Д. </a:t>
            </a:r>
            <a:r>
              <a:rPr lang="ru-RU" dirty="0" err="1" smtClean="0"/>
              <a:t>Кулидж</a:t>
            </a:r>
            <a:r>
              <a:rPr lang="ru-RU" dirty="0" smtClean="0"/>
              <a:t>, Д.У. </a:t>
            </a:r>
            <a:r>
              <a:rPr lang="ru-RU" dirty="0" err="1" smtClean="0"/>
              <a:t>Суон</a:t>
            </a:r>
            <a:r>
              <a:rPr lang="ru-RU" dirty="0" smtClean="0"/>
              <a:t>, и многих других.</a:t>
            </a:r>
            <a:endParaRPr lang="ru-RU" dirty="0"/>
          </a:p>
        </p:txBody>
      </p:sp>
      <p:pic>
        <p:nvPicPr>
          <p:cNvPr id="6" name="Рисунок 5" descr="Thomas20Edison.jpg"/>
          <p:cNvPicPr>
            <a:picLocks noChangeAspect="1"/>
          </p:cNvPicPr>
          <p:nvPr/>
        </p:nvPicPr>
        <p:blipFill>
          <a:blip r:embed="rId2" cstate="print"/>
          <a:stretch>
            <a:fillRect/>
          </a:stretch>
        </p:blipFill>
        <p:spPr>
          <a:xfrm>
            <a:off x="395536" y="4797152"/>
            <a:ext cx="1343819" cy="1754333"/>
          </a:xfrm>
          <a:prstGeom prst="rect">
            <a:avLst/>
          </a:prstGeom>
        </p:spPr>
      </p:pic>
      <p:pic>
        <p:nvPicPr>
          <p:cNvPr id="7" name="Рисунок 6" descr="Lodygin.jpg"/>
          <p:cNvPicPr>
            <a:picLocks noChangeAspect="1"/>
          </p:cNvPicPr>
          <p:nvPr/>
        </p:nvPicPr>
        <p:blipFill>
          <a:blip r:embed="rId3" cstate="print"/>
          <a:stretch>
            <a:fillRect/>
          </a:stretch>
        </p:blipFill>
        <p:spPr>
          <a:xfrm>
            <a:off x="2627784" y="4725144"/>
            <a:ext cx="1190996" cy="1850091"/>
          </a:xfrm>
          <a:prstGeom prst="rect">
            <a:avLst/>
          </a:prstGeom>
        </p:spPr>
      </p:pic>
      <p:pic>
        <p:nvPicPr>
          <p:cNvPr id="8" name="Рисунок 7" descr="180px-Jswan.jpg"/>
          <p:cNvPicPr>
            <a:picLocks noChangeAspect="1"/>
          </p:cNvPicPr>
          <p:nvPr/>
        </p:nvPicPr>
        <p:blipFill>
          <a:blip r:embed="rId4" cstate="print"/>
          <a:stretch>
            <a:fillRect/>
          </a:stretch>
        </p:blipFill>
        <p:spPr>
          <a:xfrm>
            <a:off x="4644008" y="4653136"/>
            <a:ext cx="1440160" cy="2040226"/>
          </a:xfrm>
          <a:prstGeom prst="rect">
            <a:avLst/>
          </a:prstGeom>
        </p:spPr>
      </p:pic>
      <p:pic>
        <p:nvPicPr>
          <p:cNvPr id="9" name="Рисунок 8" descr="m_26007.jpg"/>
          <p:cNvPicPr>
            <a:picLocks noChangeAspect="1"/>
          </p:cNvPicPr>
          <p:nvPr/>
        </p:nvPicPr>
        <p:blipFill>
          <a:blip r:embed="rId5" cstate="print"/>
          <a:stretch>
            <a:fillRect/>
          </a:stretch>
        </p:blipFill>
        <p:spPr>
          <a:xfrm>
            <a:off x="6804248" y="4869160"/>
            <a:ext cx="1421333" cy="1579259"/>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checkerboard(across)">
                                      <p:cBhvr>
                                        <p:cTn id="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0070C0"/>
                </a:solidFill>
              </a:rPr>
              <a:t>Излучение света</a:t>
            </a:r>
            <a:endParaRPr lang="ru-RU" dirty="0">
              <a:solidFill>
                <a:srgbClr val="0070C0"/>
              </a:solidFill>
            </a:endParaRPr>
          </a:p>
        </p:txBody>
      </p:sp>
      <p:sp>
        <p:nvSpPr>
          <p:cNvPr id="3" name="Содержимое 2"/>
          <p:cNvSpPr>
            <a:spLocks noGrp="1"/>
          </p:cNvSpPr>
          <p:nvPr>
            <p:ph idx="1"/>
          </p:nvPr>
        </p:nvSpPr>
        <p:spPr>
          <a:solidFill>
            <a:srgbClr val="92D050"/>
          </a:solidFill>
        </p:spPr>
        <p:txBody>
          <a:bodyPr>
            <a:normAutofit lnSpcReduction="10000"/>
          </a:bodyPr>
          <a:lstStyle/>
          <a:p>
            <a:r>
              <a:rPr lang="ru-RU" sz="2400" dirty="0" smtClean="0"/>
              <a:t>Люди очень давно заметили, что металлы при сильном нагревании начинают излучать свет, цвет которого зависит от температуры нагрева. На этом принципе основано действие лампы накаливания, как было сказано раннее.</a:t>
            </a:r>
          </a:p>
          <a:p>
            <a:endParaRPr lang="ru-RU" sz="2400" dirty="0" smtClean="0"/>
          </a:p>
          <a:p>
            <a:pPr algn="just"/>
            <a:r>
              <a:rPr lang="ru-RU" sz="2400" dirty="0"/>
              <a:t> </a:t>
            </a:r>
            <a:r>
              <a:rPr lang="ru-RU" sz="2400" dirty="0" smtClean="0"/>
              <a:t>                                       </a:t>
            </a:r>
            <a:r>
              <a:rPr lang="ru-RU" sz="2400" b="1" dirty="0" smtClean="0">
                <a:solidFill>
                  <a:srgbClr val="FF0000"/>
                </a:solidFill>
              </a:rPr>
              <a:t>КРАСНЫЙ</a:t>
            </a:r>
          </a:p>
          <a:p>
            <a:pPr algn="just"/>
            <a:r>
              <a:rPr lang="ru-RU" sz="2400" dirty="0" smtClean="0"/>
              <a:t>                                      </a:t>
            </a:r>
            <a:r>
              <a:rPr lang="ru-RU" sz="2400" dirty="0" smtClean="0">
                <a:solidFill>
                  <a:schemeClr val="accent6">
                    <a:lumMod val="75000"/>
                  </a:schemeClr>
                </a:solidFill>
              </a:rPr>
              <a:t>ОРАНЖЕВЫЙ</a:t>
            </a:r>
          </a:p>
          <a:p>
            <a:pPr algn="just"/>
            <a:r>
              <a:rPr lang="ru-RU" sz="2400" dirty="0"/>
              <a:t> </a:t>
            </a:r>
            <a:r>
              <a:rPr lang="ru-RU" sz="2400" dirty="0" smtClean="0"/>
              <a:t>                                        </a:t>
            </a:r>
            <a:r>
              <a:rPr lang="ru-RU" sz="2400" dirty="0" smtClean="0">
                <a:solidFill>
                  <a:srgbClr val="FFC000"/>
                </a:solidFill>
              </a:rPr>
              <a:t>ЖЕЛТЫЙ</a:t>
            </a:r>
          </a:p>
          <a:p>
            <a:pPr algn="just"/>
            <a:r>
              <a:rPr lang="ru-RU" sz="2400" dirty="0"/>
              <a:t> </a:t>
            </a:r>
            <a:r>
              <a:rPr lang="ru-RU" sz="2400" dirty="0" smtClean="0"/>
              <a:t>                                        </a:t>
            </a:r>
            <a:r>
              <a:rPr lang="ru-RU" sz="2400" dirty="0" smtClean="0">
                <a:solidFill>
                  <a:srgbClr val="00B0F0"/>
                </a:solidFill>
              </a:rPr>
              <a:t>ГОЛУБОЙ</a:t>
            </a:r>
          </a:p>
          <a:p>
            <a:pPr algn="just"/>
            <a:r>
              <a:rPr lang="ru-RU" sz="2400" dirty="0" smtClean="0"/>
              <a:t>                                          </a:t>
            </a:r>
            <a:r>
              <a:rPr lang="ru-RU" sz="2400" dirty="0" smtClean="0">
                <a:solidFill>
                  <a:schemeClr val="bg1"/>
                </a:solidFill>
              </a:rPr>
              <a:t>БЕЛЫЙ</a:t>
            </a:r>
            <a:r>
              <a:rPr lang="ru-RU" sz="2400" dirty="0" smtClean="0"/>
              <a:t>  </a:t>
            </a:r>
          </a:p>
          <a:p>
            <a:r>
              <a:rPr lang="ru-RU" sz="2400" dirty="0"/>
              <a:t> </a:t>
            </a:r>
            <a:r>
              <a:rPr lang="ru-RU" sz="2400" dirty="0" smtClean="0"/>
              <a:t>                                  </a:t>
            </a:r>
            <a:endParaRPr lang="ru-R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Первые успехи</a:t>
            </a:r>
            <a:endParaRPr lang="ru-RU" dirty="0"/>
          </a:p>
        </p:txBody>
      </p:sp>
      <p:sp>
        <p:nvSpPr>
          <p:cNvPr id="3" name="Содержимое 2"/>
          <p:cNvSpPr>
            <a:spLocks noGrp="1"/>
          </p:cNvSpPr>
          <p:nvPr>
            <p:ph idx="1"/>
          </p:nvPr>
        </p:nvSpPr>
        <p:spPr>
          <a:xfrm>
            <a:off x="395536" y="1484784"/>
            <a:ext cx="8291264" cy="4641379"/>
          </a:xfrm>
        </p:spPr>
        <p:txBody>
          <a:bodyPr>
            <a:normAutofit/>
          </a:bodyPr>
          <a:lstStyle/>
          <a:p>
            <a:r>
              <a:rPr lang="ru-RU" sz="2400" dirty="0" smtClean="0"/>
              <a:t>Главной проблемой при попытках изобрести лампу накаливания являлось плавление многих металлов при сильном нагревании. Для этого нить лампочки нужно было создавать из таких металлов, температура плавления которых очень высока. Поэтому нить первой лампы (</a:t>
            </a:r>
            <a:r>
              <a:rPr lang="ru-RU" sz="2400" dirty="0" err="1" smtClean="0"/>
              <a:t>Деларю</a:t>
            </a:r>
            <a:r>
              <a:rPr lang="ru-RU" sz="2400" dirty="0" smtClean="0"/>
              <a:t>, 1809 г.) была сделана из платины ( Т плавления = 1750), но и этого было недостаточно для нормального освещения помещений.</a:t>
            </a:r>
          </a:p>
          <a:p>
            <a:r>
              <a:rPr lang="ru-RU" sz="2400" dirty="0" smtClean="0"/>
              <a:t>В 1838 </a:t>
            </a:r>
            <a:r>
              <a:rPr lang="ru-RU" sz="2400" dirty="0" err="1" smtClean="0"/>
              <a:t>Жобар</a:t>
            </a:r>
            <a:r>
              <a:rPr lang="ru-RU" sz="2400" dirty="0" smtClean="0"/>
              <a:t> изобрел первую лампу, в качестве нити накаливания которой использовался угольный стержень.</a:t>
            </a:r>
            <a:endParaRPr lang="ru-RU" sz="2400" dirty="0"/>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Эдисон</a:t>
            </a:r>
            <a:endParaRPr lang="ru-RU" dirty="0"/>
          </a:p>
        </p:txBody>
      </p:sp>
      <p:pic>
        <p:nvPicPr>
          <p:cNvPr id="4" name="Содержимое 3" descr="1.jpg"/>
          <p:cNvPicPr>
            <a:picLocks noGrp="1" noChangeAspect="1"/>
          </p:cNvPicPr>
          <p:nvPr>
            <p:ph idx="1"/>
          </p:nvPr>
        </p:nvPicPr>
        <p:blipFill>
          <a:blip r:embed="rId2" cstate="print"/>
          <a:stretch>
            <a:fillRect/>
          </a:stretch>
        </p:blipFill>
        <p:spPr>
          <a:xfrm>
            <a:off x="1907704" y="116632"/>
            <a:ext cx="1224136" cy="1224136"/>
          </a:xfrm>
        </p:spPr>
      </p:pic>
      <p:pic>
        <p:nvPicPr>
          <p:cNvPr id="5" name="Рисунок 4" descr="Thomas20Edison.jpg"/>
          <p:cNvPicPr>
            <a:picLocks noChangeAspect="1"/>
          </p:cNvPicPr>
          <p:nvPr/>
        </p:nvPicPr>
        <p:blipFill>
          <a:blip r:embed="rId3" cstate="print"/>
          <a:stretch>
            <a:fillRect/>
          </a:stretch>
        </p:blipFill>
        <p:spPr>
          <a:xfrm>
            <a:off x="5868144" y="0"/>
            <a:ext cx="971870" cy="1268760"/>
          </a:xfrm>
          <a:prstGeom prst="rect">
            <a:avLst/>
          </a:prstGeom>
        </p:spPr>
      </p:pic>
      <p:sp>
        <p:nvSpPr>
          <p:cNvPr id="6" name="Прямоугольник 5"/>
          <p:cNvSpPr/>
          <p:nvPr/>
        </p:nvSpPr>
        <p:spPr>
          <a:xfrm>
            <a:off x="1331640" y="1582340"/>
            <a:ext cx="5976664" cy="2585323"/>
          </a:xfrm>
          <a:prstGeom prst="rect">
            <a:avLst/>
          </a:prstGeom>
        </p:spPr>
        <p:txBody>
          <a:bodyPr wrap="square">
            <a:spAutoFit/>
          </a:bodyPr>
          <a:lstStyle/>
          <a:p>
            <a:r>
              <a:rPr lang="ru-RU" dirty="0" smtClean="0"/>
              <a:t>Во второй </a:t>
            </a:r>
            <a:r>
              <a:rPr lang="ru-RU" smtClean="0"/>
              <a:t>половине 1870-х американский </a:t>
            </a:r>
            <a:r>
              <a:rPr lang="ru-RU" dirty="0" smtClean="0"/>
              <a:t>изобретатель Т. Эдисон проводит исследовательскую работу, в которой он пробует в качестве нити различные металлы. В 1879 он патентует лампу с платиновой нитью. В 1880 он возвращается к угольному волокну и создаёт лампу с временем жизни 40 часов. Одновременно Эдисон изобрёл бытовой поворотный выключатель. Несмотря на столь непродолжительное время жизни его лампы вытесняют использовавшееся до тех пор газовое освещение.</a:t>
            </a:r>
            <a:endParaRPr lang="ru-RU"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r>
              <a:rPr lang="ru-RU" dirty="0" smtClean="0"/>
              <a:t>Лодыгин</a:t>
            </a:r>
            <a:endParaRPr lang="ru-RU" dirty="0"/>
          </a:p>
        </p:txBody>
      </p:sp>
      <p:sp>
        <p:nvSpPr>
          <p:cNvPr id="7" name="Содержимое 6"/>
          <p:cNvSpPr>
            <a:spLocks noGrp="1"/>
          </p:cNvSpPr>
          <p:nvPr>
            <p:ph idx="1"/>
          </p:nvPr>
        </p:nvSpPr>
        <p:spPr/>
        <p:txBody>
          <a:bodyPr>
            <a:normAutofit fontScale="85000" lnSpcReduction="20000"/>
          </a:bodyPr>
          <a:lstStyle/>
          <a:p>
            <a:r>
              <a:rPr lang="ru-RU" dirty="0" smtClean="0"/>
              <a:t>А.Н. Лодыгин в 1890-х изобретает несколько типов ламп с нитями накала из тугоплавких металлов. Лодыгин предложил применять в лампах нити из вольфрама (именно такие применяются во всех современных лампах) и молибдена и закручивать нить накаливания в форме спирали. Он предпринял первые попытки откачивать из ламп воздух, что сохраняло нить от окисления и увеличивало их срок службы во много раз. Первая американская коммерческая лампа с вольфрамовой спиралью впоследствии производилась по патенту Лодыгина. Также им были изготовлены и газонаполненные лампы (с угольной нитью и заполнением азотом).</a:t>
            </a:r>
            <a:endParaRPr lang="ru-RU" dirty="0"/>
          </a:p>
        </p:txBody>
      </p:sp>
      <p:pic>
        <p:nvPicPr>
          <p:cNvPr id="8" name="Рисунок 7" descr="520787a1d885e53d2d0852b0e14.jpg"/>
          <p:cNvPicPr>
            <a:picLocks noChangeAspect="1"/>
          </p:cNvPicPr>
          <p:nvPr/>
        </p:nvPicPr>
        <p:blipFill>
          <a:blip r:embed="rId2" cstate="print"/>
          <a:stretch>
            <a:fillRect/>
          </a:stretch>
        </p:blipFill>
        <p:spPr>
          <a:xfrm>
            <a:off x="1979712" y="0"/>
            <a:ext cx="877640" cy="1429755"/>
          </a:xfrm>
          <a:prstGeom prst="rect">
            <a:avLst/>
          </a:prstGeom>
        </p:spPr>
      </p:pic>
      <p:pic>
        <p:nvPicPr>
          <p:cNvPr id="9" name="Рисунок 8" descr="Lodygin.jpg"/>
          <p:cNvPicPr>
            <a:picLocks noChangeAspect="1"/>
          </p:cNvPicPr>
          <p:nvPr/>
        </p:nvPicPr>
        <p:blipFill>
          <a:blip r:embed="rId3" cstate="print"/>
          <a:stretch>
            <a:fillRect/>
          </a:stretch>
        </p:blipFill>
        <p:spPr>
          <a:xfrm>
            <a:off x="6156176" y="0"/>
            <a:ext cx="941832" cy="1463040"/>
          </a:xfrm>
          <a:prstGeom prst="rect">
            <a:avLst/>
          </a:prstGeom>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Современные лампы</a:t>
            </a:r>
            <a:endParaRPr lang="ru-RU" dirty="0"/>
          </a:p>
        </p:txBody>
      </p:sp>
      <p:sp>
        <p:nvSpPr>
          <p:cNvPr id="3" name="Содержимое 2"/>
          <p:cNvSpPr>
            <a:spLocks noGrp="1"/>
          </p:cNvSpPr>
          <p:nvPr>
            <p:ph idx="1"/>
          </p:nvPr>
        </p:nvSpPr>
        <p:spPr/>
        <p:txBody>
          <a:bodyPr>
            <a:normAutofit fontScale="92500"/>
          </a:bodyPr>
          <a:lstStyle/>
          <a:p>
            <a:r>
              <a:rPr lang="ru-RU" dirty="0" smtClean="0">
                <a:solidFill>
                  <a:srgbClr val="0070C0"/>
                </a:solidFill>
              </a:rPr>
              <a:t> В современный лампах накаливания нить изготавливается в основном из вольфрама. Колбы этих ламп наполнены тяжелыми газами, что во много раз увеличивает светоотдачу (в первых лампах был </a:t>
            </a:r>
            <a:r>
              <a:rPr lang="ru-RU" dirty="0" err="1" smtClean="0">
                <a:solidFill>
                  <a:srgbClr val="0070C0"/>
                </a:solidFill>
              </a:rPr>
              <a:t>ваакум</a:t>
            </a:r>
            <a:r>
              <a:rPr lang="ru-RU" dirty="0" smtClean="0">
                <a:solidFill>
                  <a:srgbClr val="0070C0"/>
                </a:solidFill>
              </a:rPr>
              <a:t>).</a:t>
            </a:r>
          </a:p>
          <a:p>
            <a:r>
              <a:rPr lang="ru-RU" dirty="0" smtClean="0">
                <a:solidFill>
                  <a:srgbClr val="0070C0"/>
                </a:solidFill>
              </a:rPr>
              <a:t> Лампы накаливания много менялись за свою историю и многое пережили, возможно, что скоро человечество изобретет новых тип ламп, который вытеснит современные.</a:t>
            </a:r>
            <a:endParaRPr lang="ru-RU" dirty="0">
              <a:solidFill>
                <a:srgbClr val="0070C0"/>
              </a:solidFill>
            </a:endParaRPr>
          </a:p>
        </p:txBody>
      </p:sp>
    </p:spTree>
  </p:cSld>
  <p:clrMapOvr>
    <a:masterClrMapping/>
  </p:clrMapOvr>
  <p:transition>
    <p:wip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TotalTime>
  <Words>473</Words>
  <Application>Microsoft Office PowerPoint</Application>
  <PresentationFormat>Экран (4:3)</PresentationFormat>
  <Paragraphs>27</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История изобретения лампы накаливания</vt:lpstr>
      <vt:lpstr>Принцип действия ламп накаливания</vt:lpstr>
      <vt:lpstr>Кто изобрел лампу?</vt:lpstr>
      <vt:lpstr>Излучение света</vt:lpstr>
      <vt:lpstr>Первые успехи</vt:lpstr>
      <vt:lpstr>Эдисон</vt:lpstr>
      <vt:lpstr>Лодыгин</vt:lpstr>
      <vt:lpstr>Современные лампы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изобретения Лампы накаливания</dc:title>
  <dc:creator>Дом</dc:creator>
  <cp:lastModifiedBy>fiz</cp:lastModifiedBy>
  <cp:revision>10</cp:revision>
  <dcterms:created xsi:type="dcterms:W3CDTF">2012-03-10T08:47:50Z</dcterms:created>
  <dcterms:modified xsi:type="dcterms:W3CDTF">2012-03-11T07:06:43Z</dcterms:modified>
</cp:coreProperties>
</file>