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4" r:id="rId3"/>
    <p:sldId id="265" r:id="rId4"/>
    <p:sldId id="262" r:id="rId5"/>
    <p:sldId id="266" r:id="rId6"/>
    <p:sldId id="272" r:id="rId7"/>
    <p:sldId id="267" r:id="rId8"/>
    <p:sldId id="268" r:id="rId9"/>
    <p:sldId id="270" r:id="rId10"/>
    <p:sldId id="269" r:id="rId11"/>
    <p:sldId id="273" r:id="rId12"/>
    <p:sldId id="271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60093"/>
    <a:srgbClr val="009900"/>
    <a:srgbClr val="5FBF17"/>
    <a:srgbClr val="64C919"/>
    <a:srgbClr val="13C7DF"/>
    <a:srgbClr val="50A014"/>
    <a:srgbClr val="AB7109"/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21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514600"/>
            <a:ext cx="6324600" cy="552450"/>
          </a:xfrm>
        </p:spPr>
        <p:txBody>
          <a:bodyPr/>
          <a:lstStyle>
            <a:lvl1pPr algn="ctr">
              <a:defRPr sz="480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124200"/>
            <a:ext cx="6324600" cy="381000"/>
          </a:xfrm>
        </p:spPr>
        <p:txBody>
          <a:bodyPr/>
          <a:lstStyle>
            <a:lvl1pPr marL="0" indent="0" algn="ctr">
              <a:defRPr>
                <a:ln>
                  <a:noFill/>
                </a:ln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fld id="{01643204-03A6-44E0-A1F2-E49E17E0C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blipFill dpi="0" rotWithShape="0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6781800" cy="457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524000"/>
            <a:ext cx="6096000" cy="4114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7ED48-79D2-4C12-AAA1-F1C1C98D4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914400"/>
            <a:ext cx="495300" cy="4876800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990600"/>
            <a:ext cx="6134100" cy="464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9F9C9-594B-41EA-9A04-0505DA4EE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48283-D4C2-472B-832B-8B85D89A8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36576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576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11FFA-660B-4259-8186-053955F26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2E766-C479-4165-9A91-A4059BDAA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9" y="5157787"/>
            <a:ext cx="7504113" cy="1362075"/>
          </a:xfrm>
        </p:spPr>
        <p:txBody>
          <a:bodyPr anchor="t"/>
          <a:lstStyle>
            <a:lvl1pPr algn="l">
              <a:defRPr sz="4000" b="1" cap="all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599" y="3657600"/>
            <a:ext cx="750411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F6A63-F7A3-4044-A109-1A19D2E20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7239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9812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15010-3A0C-490C-930A-A90B7E940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68362"/>
            <a:ext cx="6400800" cy="884238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809750"/>
            <a:ext cx="3124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449512"/>
            <a:ext cx="3124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43401" y="1809750"/>
            <a:ext cx="304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3401" y="2449512"/>
            <a:ext cx="304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F05E4-DC2F-4B96-8BC3-130FD3CC9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98F77-11AD-4AFC-9AB0-4352D7A18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25A74-F8A4-4D4B-86B9-24E889A4E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31709"/>
            <a:ext cx="2474913" cy="9732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3968750" cy="5211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2133600"/>
            <a:ext cx="2474913" cy="3929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970F-9EE1-4602-BC31-2FFF6F77E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5334000"/>
            <a:ext cx="36972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1146175"/>
            <a:ext cx="369728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5900738"/>
            <a:ext cx="369728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453D6-6738-47E5-B4D6-B743802A2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16764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0" y="2362200"/>
            <a:ext cx="495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C20845-96D8-4485-9ABC-1C4013790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 spd="slow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54642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54642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54642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54642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54642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rgbClr val="38702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rgbClr val="38702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rgbClr val="38702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rgbClr val="38702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rgbClr val="38702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187450" y="620713"/>
            <a:ext cx="7270750" cy="3816350"/>
          </a:xfrm>
        </p:spPr>
        <p:txBody>
          <a:bodyPr/>
          <a:lstStyle/>
          <a:p>
            <a:r>
              <a:rPr lang="ru-RU" sz="4000" b="1" i="1" smtClean="0">
                <a:solidFill>
                  <a:srgbClr val="339933"/>
                </a:solidFill>
                <a:latin typeface="Edwardian Script ITC" pitchFamily="66" charset="0"/>
              </a:rPr>
              <a:t>Моя семья – медицинская   династия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116013" y="4365625"/>
            <a:ext cx="6264275" cy="1273175"/>
          </a:xfrm>
        </p:spPr>
        <p:txBody>
          <a:bodyPr/>
          <a:lstStyle/>
          <a:p>
            <a:pPr marL="0" indent="0" algn="ctr"/>
            <a:r>
              <a:rPr lang="ru-RU" sz="1800" dirty="0" smtClean="0">
                <a:solidFill>
                  <a:schemeClr val="accent1"/>
                </a:solidFill>
              </a:rPr>
              <a:t>Презентацию подготовила ученица 9 класса А </a:t>
            </a:r>
          </a:p>
          <a:p>
            <a:pPr marL="0" indent="0" algn="ctr"/>
            <a:r>
              <a:rPr lang="ru-RU" sz="1800" dirty="0" smtClean="0">
                <a:solidFill>
                  <a:schemeClr val="accent1"/>
                </a:solidFill>
              </a:rPr>
              <a:t>МБОУ </a:t>
            </a:r>
            <a:r>
              <a:rPr lang="ru-RU" sz="1800" dirty="0" smtClean="0">
                <a:solidFill>
                  <a:schemeClr val="accent1"/>
                </a:solidFill>
              </a:rPr>
              <a:t>л</a:t>
            </a:r>
            <a:r>
              <a:rPr lang="ru-RU" sz="1800" dirty="0" smtClean="0">
                <a:solidFill>
                  <a:schemeClr val="accent1"/>
                </a:solidFill>
              </a:rPr>
              <a:t>ицея </a:t>
            </a:r>
            <a:r>
              <a:rPr lang="ru-RU" sz="1800" dirty="0" smtClean="0">
                <a:solidFill>
                  <a:schemeClr val="accent1"/>
                </a:solidFill>
              </a:rPr>
              <a:t>№</a:t>
            </a:r>
            <a:r>
              <a:rPr lang="ru-RU" sz="1800" dirty="0" smtClean="0">
                <a:solidFill>
                  <a:schemeClr val="accent1"/>
                </a:solidFill>
              </a:rPr>
              <a:t>3 </a:t>
            </a:r>
            <a:r>
              <a:rPr lang="ru-RU" sz="1800" dirty="0" smtClean="0">
                <a:solidFill>
                  <a:schemeClr val="accent1"/>
                </a:solidFill>
              </a:rPr>
              <a:t>г. Минеральные Воды</a:t>
            </a:r>
          </a:p>
          <a:p>
            <a:pPr marL="0" indent="0" algn="ctr"/>
            <a:r>
              <a:rPr lang="ru-RU" sz="1800" dirty="0" smtClean="0">
                <a:solidFill>
                  <a:schemeClr val="accent1"/>
                </a:solidFill>
              </a:rPr>
              <a:t>Похвальная А.А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PICT42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981075"/>
            <a:ext cx="72009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260350"/>
            <a:ext cx="7272338" cy="431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smtClean="0"/>
              <a:t> </a:t>
            </a:r>
            <a:r>
              <a:rPr lang="ru-RU" sz="1800" smtClean="0">
                <a:solidFill>
                  <a:srgbClr val="6E0E88"/>
                </a:solidFill>
              </a:rPr>
              <a:t>Городская Детская поликлиника г. Минеральные воды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40200" y="1628775"/>
            <a:ext cx="3960813" cy="4895850"/>
          </a:xfrm>
        </p:spPr>
        <p:txBody>
          <a:bodyPr/>
          <a:lstStyle/>
          <a:p>
            <a:r>
              <a:rPr lang="ru-RU" sz="2000" dirty="0" smtClean="0"/>
              <a:t>Вот она уже много лет со своим врачом – педиатром – Никитиной Юлией Михайловной, лечат больных детей.</a:t>
            </a:r>
          </a:p>
          <a:p>
            <a:r>
              <a:rPr lang="ru-RU" sz="2000" dirty="0" smtClean="0"/>
              <a:t>     Каждый день на приём приходит множество больных, нуждающихся в помощи. И главная задача мед. работников ,несмотря не на что ,помочь людям поправить самое ценное – здоровье.</a:t>
            </a:r>
          </a:p>
        </p:txBody>
      </p:sp>
      <p:pic>
        <p:nvPicPr>
          <p:cNvPr id="25605" name="Picture 4" descr="PICT42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995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5724" dir="2700000" algn="ctr" rotWithShape="0">
              <a:srgbClr val="88F8A5">
                <a:alpha val="50000"/>
              </a:srgbClr>
            </a:outerShdw>
          </a:effectLst>
        </p:spPr>
      </p:pic>
      <p:pic>
        <p:nvPicPr>
          <p:cNvPr id="25606" name="Picture 5" descr="PICT42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7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7088" dir="2436078" algn="ctr" rotWithShape="0">
              <a:srgbClr val="88F8A5">
                <a:alpha val="50000"/>
              </a:srgbClr>
            </a:outerShdw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125538"/>
            <a:ext cx="3816350" cy="4392612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000" dirty="0" smtClean="0"/>
              <a:t>Я тоже хочу стать медиком, потому что мне интересна эта профессия. Я с детства знакома с ней. Это самая благородная и гуманная специальность в нашем мире. Врач – профессия от Бога. И ,дав клятву Гиппократа, простой человек становится медиком, медиком на всю свою жизнь.</a:t>
            </a:r>
          </a:p>
          <a:p>
            <a:pPr algn="ctr">
              <a:lnSpc>
                <a:spcPct val="90000"/>
              </a:lnSpc>
            </a:pPr>
            <a:r>
              <a:rPr lang="ru-RU" sz="2000" dirty="0" smtClean="0"/>
              <a:t> </a:t>
            </a:r>
          </a:p>
        </p:txBody>
      </p:sp>
      <p:pic>
        <p:nvPicPr>
          <p:cNvPr id="26626" name="Picture 6" descr="chash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060575"/>
            <a:ext cx="2447925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0"/>
            <a:ext cx="8642350" cy="6264275"/>
          </a:xfrm>
        </p:spPr>
        <p:txBody>
          <a:bodyPr/>
          <a:lstStyle/>
          <a:p>
            <a:r>
              <a:rPr lang="ru-RU" sz="2000" dirty="0" smtClean="0"/>
              <a:t> Свою презентацию я хочу завершить стихотворением Геннадия  </a:t>
            </a:r>
            <a:r>
              <a:rPr lang="ru-RU" sz="2000" dirty="0" err="1" smtClean="0"/>
              <a:t>Сивака</a:t>
            </a:r>
            <a:r>
              <a:rPr lang="ru-RU" sz="2000" dirty="0" smtClean="0"/>
              <a:t>, которое выражает всю сущность </a:t>
            </a:r>
            <a:r>
              <a:rPr lang="ru-RU" sz="2000" smtClean="0"/>
              <a:t>профессии </a:t>
            </a:r>
            <a:r>
              <a:rPr lang="ru-RU" sz="2000" smtClean="0"/>
              <a:t>медработника</a:t>
            </a:r>
            <a:r>
              <a:rPr lang="ru-RU" sz="2000" dirty="0" smtClean="0"/>
              <a:t>:</a:t>
            </a:r>
          </a:p>
          <a:p>
            <a:endParaRPr lang="ru-RU" sz="2000" dirty="0" smtClean="0"/>
          </a:p>
        </p:txBody>
      </p:sp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1403350" y="981075"/>
            <a:ext cx="66960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i="1" dirty="0">
                <a:solidFill>
                  <a:srgbClr val="170B6F"/>
                </a:solidFill>
              </a:rPr>
              <a:t>     </a:t>
            </a:r>
            <a:r>
              <a:rPr lang="en-US" b="1" i="1" dirty="0" err="1" smtClean="0">
                <a:solidFill>
                  <a:srgbClr val="D60093"/>
                </a:solidFill>
              </a:rPr>
              <a:t>Врач</a:t>
            </a:r>
            <a:r>
              <a:rPr lang="ru-RU" b="1" i="1" smtClean="0">
                <a:solidFill>
                  <a:srgbClr val="D60093"/>
                </a:solidFill>
              </a:rPr>
              <a:t> -</a:t>
            </a:r>
            <a:r>
              <a:rPr lang="en-US" b="1" i="1" smtClean="0">
                <a:solidFill>
                  <a:srgbClr val="D60093"/>
                </a:solidFill>
              </a:rPr>
              <a:t> </a:t>
            </a:r>
            <a:r>
              <a:rPr lang="en-US" b="1" i="1" dirty="0" err="1">
                <a:solidFill>
                  <a:srgbClr val="D60093"/>
                </a:solidFill>
              </a:rPr>
              <a:t>профессия</a:t>
            </a:r>
            <a:r>
              <a:rPr lang="en-US" b="1" i="1" dirty="0">
                <a:solidFill>
                  <a:srgbClr val="D60093"/>
                </a:solidFill>
              </a:rPr>
              <a:t> </a:t>
            </a:r>
            <a:r>
              <a:rPr lang="en-US" b="1" i="1" dirty="0" err="1">
                <a:solidFill>
                  <a:srgbClr val="D60093"/>
                </a:solidFill>
              </a:rPr>
              <a:t>от</a:t>
            </a:r>
            <a:r>
              <a:rPr lang="en-US" b="1" i="1" dirty="0">
                <a:solidFill>
                  <a:srgbClr val="D60093"/>
                </a:solidFill>
              </a:rPr>
              <a:t> </a:t>
            </a:r>
            <a:r>
              <a:rPr lang="en-US" b="1" i="1" dirty="0" err="1">
                <a:solidFill>
                  <a:srgbClr val="D60093"/>
                </a:solidFill>
              </a:rPr>
              <a:t>Бога</a:t>
            </a:r>
            <a:r>
              <a:rPr lang="en-US" b="1" i="1" dirty="0">
                <a:solidFill>
                  <a:srgbClr val="D60093"/>
                </a:solidFill>
              </a:rPr>
              <a:t>,</a:t>
            </a:r>
            <a:br>
              <a:rPr lang="en-US" b="1" i="1" dirty="0">
                <a:solidFill>
                  <a:srgbClr val="D60093"/>
                </a:solidFill>
              </a:rPr>
            </a:br>
            <a:r>
              <a:rPr lang="ru-RU" b="1" i="1" dirty="0">
                <a:solidFill>
                  <a:srgbClr val="D60093"/>
                </a:solidFill>
              </a:rPr>
              <a:t>  </a:t>
            </a:r>
            <a:r>
              <a:rPr lang="en-US" b="1" i="1" dirty="0" err="1">
                <a:solidFill>
                  <a:srgbClr val="D60093"/>
                </a:solidFill>
              </a:rPr>
              <a:t>Состояние</a:t>
            </a:r>
            <a:r>
              <a:rPr lang="en-US" b="1" i="1" dirty="0">
                <a:solidFill>
                  <a:srgbClr val="D60093"/>
                </a:solidFill>
              </a:rPr>
              <a:t> </a:t>
            </a:r>
            <a:r>
              <a:rPr lang="en-US" b="1" i="1" dirty="0" err="1">
                <a:solidFill>
                  <a:srgbClr val="D60093"/>
                </a:solidFill>
              </a:rPr>
              <a:t>души</a:t>
            </a:r>
            <a:r>
              <a:rPr lang="en-US" b="1" i="1" dirty="0">
                <a:solidFill>
                  <a:srgbClr val="D60093"/>
                </a:solidFill>
              </a:rPr>
              <a:t>…</a:t>
            </a:r>
            <a:br>
              <a:rPr lang="en-US" b="1" i="1" dirty="0">
                <a:solidFill>
                  <a:srgbClr val="D60093"/>
                </a:solidFill>
              </a:rPr>
            </a:br>
            <a:r>
              <a:rPr lang="en-US" b="1" i="1" dirty="0" err="1">
                <a:solidFill>
                  <a:srgbClr val="D60093"/>
                </a:solidFill>
              </a:rPr>
              <a:t>Сострадания</a:t>
            </a:r>
            <a:r>
              <a:rPr lang="en-US" b="1" i="1" dirty="0">
                <a:solidFill>
                  <a:srgbClr val="D60093"/>
                </a:solidFill>
              </a:rPr>
              <a:t> </a:t>
            </a:r>
            <a:r>
              <a:rPr lang="en-US" b="1" i="1" dirty="0" err="1">
                <a:solidFill>
                  <a:srgbClr val="D60093"/>
                </a:solidFill>
              </a:rPr>
              <a:t>дорога</a:t>
            </a:r>
            <a:r>
              <a:rPr lang="en-US" b="1" i="1" dirty="0">
                <a:solidFill>
                  <a:srgbClr val="D60093"/>
                </a:solidFill>
              </a:rPr>
              <a:t>,</a:t>
            </a:r>
            <a:br>
              <a:rPr lang="en-US" b="1" i="1" dirty="0">
                <a:solidFill>
                  <a:srgbClr val="D60093"/>
                </a:solidFill>
              </a:rPr>
            </a:br>
            <a:r>
              <a:rPr lang="en-US" b="1" i="1" dirty="0" err="1">
                <a:solidFill>
                  <a:srgbClr val="D60093"/>
                </a:solidFill>
              </a:rPr>
              <a:t>Помоги</a:t>
            </a:r>
            <a:r>
              <a:rPr lang="en-US" b="1" i="1" dirty="0">
                <a:solidFill>
                  <a:srgbClr val="D60093"/>
                </a:solidFill>
              </a:rPr>
              <a:t> и </a:t>
            </a:r>
            <a:r>
              <a:rPr lang="en-US" b="1" i="1" dirty="0" err="1">
                <a:solidFill>
                  <a:srgbClr val="D60093"/>
                </a:solidFill>
              </a:rPr>
              <a:t>пропиши</a:t>
            </a:r>
            <a:r>
              <a:rPr lang="en-US" b="1" i="1" dirty="0">
                <a:solidFill>
                  <a:srgbClr val="D60093"/>
                </a:solidFill>
              </a:rPr>
              <a:t>…</a:t>
            </a:r>
            <a:endParaRPr lang="ru-RU" b="1" i="1" dirty="0">
              <a:solidFill>
                <a:srgbClr val="D60093"/>
              </a:solidFill>
            </a:endParaRPr>
          </a:p>
          <a:p>
            <a:r>
              <a:rPr lang="en-US" b="1" i="1" dirty="0" err="1">
                <a:solidFill>
                  <a:srgbClr val="DA2626"/>
                </a:solidFill>
              </a:rPr>
              <a:t>Взвесив</a:t>
            </a:r>
            <a:r>
              <a:rPr lang="en-US" b="1" i="1" dirty="0">
                <a:solidFill>
                  <a:srgbClr val="DA2626"/>
                </a:solidFill>
              </a:rPr>
              <a:t> </a:t>
            </a:r>
            <a:r>
              <a:rPr lang="en-US" b="1" i="1" dirty="0" err="1">
                <a:solidFill>
                  <a:srgbClr val="DA2626"/>
                </a:solidFill>
              </a:rPr>
              <a:t>каждое</a:t>
            </a:r>
            <a:r>
              <a:rPr lang="en-US" b="1" i="1" dirty="0">
                <a:solidFill>
                  <a:srgbClr val="DA2626"/>
                </a:solidFill>
              </a:rPr>
              <a:t> </a:t>
            </a:r>
            <a:r>
              <a:rPr lang="en-US" b="1" i="1" dirty="0" err="1">
                <a:solidFill>
                  <a:srgbClr val="DA2626"/>
                </a:solidFill>
              </a:rPr>
              <a:t>движенье</a:t>
            </a:r>
            <a:r>
              <a:rPr lang="en-US" b="1" i="1" dirty="0">
                <a:solidFill>
                  <a:srgbClr val="DA2626"/>
                </a:solidFill>
              </a:rPr>
              <a:t>,</a:t>
            </a:r>
            <a:br>
              <a:rPr lang="en-US" b="1" i="1" dirty="0">
                <a:solidFill>
                  <a:srgbClr val="DA2626"/>
                </a:solidFill>
              </a:rPr>
            </a:br>
            <a:r>
              <a:rPr lang="en-US" b="1" i="1" dirty="0" err="1">
                <a:solidFill>
                  <a:srgbClr val="DA2626"/>
                </a:solidFill>
              </a:rPr>
              <a:t>Уточняя</a:t>
            </a:r>
            <a:r>
              <a:rPr lang="en-US" b="1" i="1" dirty="0">
                <a:solidFill>
                  <a:srgbClr val="DA2626"/>
                </a:solidFill>
              </a:rPr>
              <a:t> </a:t>
            </a:r>
            <a:r>
              <a:rPr lang="en-US" b="1" i="1" dirty="0" err="1">
                <a:solidFill>
                  <a:srgbClr val="DA2626"/>
                </a:solidFill>
              </a:rPr>
              <a:t>всякий</a:t>
            </a:r>
            <a:r>
              <a:rPr lang="en-US" b="1" i="1" dirty="0">
                <a:solidFill>
                  <a:srgbClr val="DA2626"/>
                </a:solidFill>
              </a:rPr>
              <a:t> </a:t>
            </a:r>
            <a:r>
              <a:rPr lang="en-US" b="1" i="1" dirty="0" err="1">
                <a:solidFill>
                  <a:srgbClr val="DA2626"/>
                </a:solidFill>
              </a:rPr>
              <a:t>шаг</a:t>
            </a:r>
            <a:r>
              <a:rPr lang="en-US" b="1" i="1" dirty="0">
                <a:solidFill>
                  <a:srgbClr val="DA2626"/>
                </a:solidFill>
              </a:rPr>
              <a:t/>
            </a:r>
            <a:br>
              <a:rPr lang="en-US" b="1" i="1" dirty="0">
                <a:solidFill>
                  <a:srgbClr val="DA2626"/>
                </a:solidFill>
              </a:rPr>
            </a:br>
            <a:r>
              <a:rPr lang="en-US" b="1" i="1" dirty="0">
                <a:solidFill>
                  <a:srgbClr val="DA2626"/>
                </a:solidFill>
              </a:rPr>
              <a:t>И с </a:t>
            </a:r>
            <a:r>
              <a:rPr lang="en-US" b="1" i="1" dirty="0" err="1">
                <a:solidFill>
                  <a:srgbClr val="DA2626"/>
                </a:solidFill>
              </a:rPr>
              <a:t>огромнейшим</a:t>
            </a:r>
            <a:r>
              <a:rPr lang="en-US" b="1" i="1" dirty="0">
                <a:solidFill>
                  <a:srgbClr val="DA2626"/>
                </a:solidFill>
              </a:rPr>
              <a:t> </a:t>
            </a:r>
            <a:r>
              <a:rPr lang="en-US" b="1" i="1" dirty="0" err="1">
                <a:solidFill>
                  <a:srgbClr val="DA2626"/>
                </a:solidFill>
              </a:rPr>
              <a:t>терпеньем</a:t>
            </a:r>
            <a:r>
              <a:rPr lang="en-US" b="1" i="1" dirty="0">
                <a:solidFill>
                  <a:srgbClr val="DA2626"/>
                </a:solidFill>
              </a:rPr>
              <a:t>,</a:t>
            </a:r>
            <a:br>
              <a:rPr lang="en-US" b="1" i="1" dirty="0">
                <a:solidFill>
                  <a:srgbClr val="DA2626"/>
                </a:solidFill>
              </a:rPr>
            </a:br>
            <a:r>
              <a:rPr lang="en-US" b="1" i="1" dirty="0" err="1">
                <a:solidFill>
                  <a:srgbClr val="DA2626"/>
                </a:solidFill>
              </a:rPr>
              <a:t>Словно</a:t>
            </a:r>
            <a:r>
              <a:rPr lang="en-US" b="1" i="1" dirty="0">
                <a:solidFill>
                  <a:srgbClr val="DA2626"/>
                </a:solidFill>
              </a:rPr>
              <a:t> </a:t>
            </a:r>
            <a:r>
              <a:rPr lang="en-US" b="1" i="1" dirty="0" err="1">
                <a:solidFill>
                  <a:srgbClr val="DA2626"/>
                </a:solidFill>
              </a:rPr>
              <a:t>бескорыстный</a:t>
            </a:r>
            <a:r>
              <a:rPr lang="en-US" b="1" i="1" dirty="0">
                <a:solidFill>
                  <a:srgbClr val="DA2626"/>
                </a:solidFill>
              </a:rPr>
              <a:t>  </a:t>
            </a:r>
            <a:r>
              <a:rPr lang="en-US" b="1" i="1" dirty="0" err="1">
                <a:solidFill>
                  <a:srgbClr val="DA2626"/>
                </a:solidFill>
              </a:rPr>
              <a:t>маг</a:t>
            </a:r>
            <a:r>
              <a:rPr lang="en-US" b="1" i="1" dirty="0">
                <a:solidFill>
                  <a:srgbClr val="DA2626"/>
                </a:solidFill>
              </a:rPr>
              <a:t>.</a:t>
            </a:r>
            <a:br>
              <a:rPr lang="en-US" b="1" i="1" dirty="0">
                <a:solidFill>
                  <a:srgbClr val="DA2626"/>
                </a:solidFill>
              </a:rPr>
            </a:br>
            <a:r>
              <a:rPr lang="ru-RU" b="1" i="1" dirty="0">
                <a:solidFill>
                  <a:srgbClr val="DEB400"/>
                </a:solidFill>
              </a:rPr>
              <a:t>                                          </a:t>
            </a:r>
            <a:r>
              <a:rPr lang="en-US" b="1" i="1" dirty="0" err="1">
                <a:solidFill>
                  <a:srgbClr val="009900"/>
                </a:solidFill>
              </a:rPr>
              <a:t>Ваши</a:t>
            </a:r>
            <a:r>
              <a:rPr lang="en-US" b="1" i="1" dirty="0">
                <a:solidFill>
                  <a:srgbClr val="009900"/>
                </a:solidFill>
              </a:rPr>
              <a:t> </a:t>
            </a:r>
            <a:r>
              <a:rPr lang="en-US" b="1" i="1" dirty="0" err="1">
                <a:solidFill>
                  <a:srgbClr val="009900"/>
                </a:solidFill>
              </a:rPr>
              <a:t>руки</a:t>
            </a:r>
            <a:r>
              <a:rPr lang="en-US" b="1" i="1" dirty="0">
                <a:solidFill>
                  <a:srgbClr val="009900"/>
                </a:solidFill>
              </a:rPr>
              <a:t> </a:t>
            </a:r>
            <a:r>
              <a:rPr lang="en-US" b="1" i="1" dirty="0" err="1">
                <a:solidFill>
                  <a:srgbClr val="009900"/>
                </a:solidFill>
              </a:rPr>
              <a:t>золотые</a:t>
            </a:r>
            <a:r>
              <a:rPr lang="en-US" b="1" i="1" dirty="0">
                <a:solidFill>
                  <a:srgbClr val="009900"/>
                </a:solidFill>
              </a:rPr>
              <a:t>,</a:t>
            </a:r>
            <a:br>
              <a:rPr lang="en-US" b="1" i="1" dirty="0">
                <a:solidFill>
                  <a:srgbClr val="009900"/>
                </a:solidFill>
              </a:rPr>
            </a:br>
            <a:r>
              <a:rPr lang="ru-RU" b="1" i="1" dirty="0">
                <a:solidFill>
                  <a:srgbClr val="009900"/>
                </a:solidFill>
              </a:rPr>
              <a:t>                                          </a:t>
            </a:r>
            <a:r>
              <a:rPr lang="en-US" b="1" i="1" dirty="0" err="1">
                <a:solidFill>
                  <a:srgbClr val="009900"/>
                </a:solidFill>
              </a:rPr>
              <a:t>Знай</a:t>
            </a:r>
            <a:r>
              <a:rPr lang="en-US" b="1" i="1" dirty="0">
                <a:solidFill>
                  <a:srgbClr val="009900"/>
                </a:solidFill>
              </a:rPr>
              <a:t>, </a:t>
            </a:r>
            <a:r>
              <a:rPr lang="en-US" b="1" i="1" dirty="0" err="1">
                <a:solidFill>
                  <a:srgbClr val="009900"/>
                </a:solidFill>
              </a:rPr>
              <a:t>достигли</a:t>
            </a:r>
            <a:r>
              <a:rPr lang="en-US" b="1" i="1" dirty="0">
                <a:solidFill>
                  <a:srgbClr val="009900"/>
                </a:solidFill>
              </a:rPr>
              <a:t> </a:t>
            </a:r>
            <a:r>
              <a:rPr lang="en-US" b="1" i="1" dirty="0" err="1">
                <a:solidFill>
                  <a:srgbClr val="009900"/>
                </a:solidFill>
              </a:rPr>
              <a:t>высоты</a:t>
            </a:r>
            <a:r>
              <a:rPr lang="en-US" b="1" i="1" dirty="0">
                <a:solidFill>
                  <a:srgbClr val="009900"/>
                </a:solidFill>
              </a:rPr>
              <a:t>,</a:t>
            </a:r>
            <a:br>
              <a:rPr lang="en-US" b="1" i="1" dirty="0">
                <a:solidFill>
                  <a:srgbClr val="009900"/>
                </a:solidFill>
              </a:rPr>
            </a:br>
            <a:r>
              <a:rPr lang="ru-RU" b="1" i="1" dirty="0">
                <a:solidFill>
                  <a:srgbClr val="009900"/>
                </a:solidFill>
              </a:rPr>
              <a:t>                                          </a:t>
            </a:r>
            <a:r>
              <a:rPr lang="en-US" b="1" i="1" dirty="0" err="1">
                <a:solidFill>
                  <a:srgbClr val="009900"/>
                </a:solidFill>
              </a:rPr>
              <a:t>Вокруг</a:t>
            </a:r>
            <a:r>
              <a:rPr lang="en-US" b="1" i="1" dirty="0">
                <a:solidFill>
                  <a:srgbClr val="009900"/>
                </a:solidFill>
              </a:rPr>
              <a:t> </a:t>
            </a:r>
            <a:r>
              <a:rPr lang="en-US" b="1" i="1" dirty="0" err="1">
                <a:solidFill>
                  <a:srgbClr val="009900"/>
                </a:solidFill>
              </a:rPr>
              <a:t>радости</a:t>
            </a:r>
            <a:r>
              <a:rPr lang="en-US" b="1" i="1" dirty="0">
                <a:solidFill>
                  <a:srgbClr val="009900"/>
                </a:solidFill>
              </a:rPr>
              <a:t>  </a:t>
            </a:r>
            <a:r>
              <a:rPr lang="en-US" b="1" i="1" dirty="0" err="1">
                <a:solidFill>
                  <a:srgbClr val="009900"/>
                </a:solidFill>
              </a:rPr>
              <a:t>мирские</a:t>
            </a:r>
            <a:r>
              <a:rPr lang="en-US" b="1" i="1" dirty="0">
                <a:solidFill>
                  <a:srgbClr val="009900"/>
                </a:solidFill>
              </a:rPr>
              <a:t>,</a:t>
            </a:r>
            <a:br>
              <a:rPr lang="en-US" b="1" i="1" dirty="0">
                <a:solidFill>
                  <a:srgbClr val="009900"/>
                </a:solidFill>
              </a:rPr>
            </a:br>
            <a:r>
              <a:rPr lang="ru-RU" b="1" i="1" dirty="0">
                <a:solidFill>
                  <a:srgbClr val="009900"/>
                </a:solidFill>
              </a:rPr>
              <a:t>                                              </a:t>
            </a:r>
            <a:r>
              <a:rPr lang="en-US" b="1" i="1" dirty="0" err="1">
                <a:solidFill>
                  <a:srgbClr val="009900"/>
                </a:solidFill>
              </a:rPr>
              <a:t>Да</a:t>
            </a:r>
            <a:r>
              <a:rPr lang="en-US" b="1" i="1" dirty="0">
                <a:solidFill>
                  <a:srgbClr val="009900"/>
                </a:solidFill>
              </a:rPr>
              <a:t>  </a:t>
            </a:r>
            <a:r>
              <a:rPr lang="en-US" b="1" i="1" dirty="0" err="1">
                <a:solidFill>
                  <a:srgbClr val="009900"/>
                </a:solidFill>
              </a:rPr>
              <a:t>прекрасные</a:t>
            </a:r>
            <a:r>
              <a:rPr lang="en-US" b="1" i="1" dirty="0">
                <a:solidFill>
                  <a:srgbClr val="009900"/>
                </a:solidFill>
              </a:rPr>
              <a:t> </a:t>
            </a:r>
            <a:r>
              <a:rPr lang="en-US" b="1" i="1" dirty="0" err="1">
                <a:solidFill>
                  <a:srgbClr val="009900"/>
                </a:solidFill>
              </a:rPr>
              <a:t>мечты</a:t>
            </a:r>
            <a:r>
              <a:rPr lang="en-US" dirty="0">
                <a:solidFill>
                  <a:srgbClr val="009900"/>
                </a:solidFill>
              </a:rPr>
              <a:t>.</a:t>
            </a:r>
            <a:r>
              <a:rPr lang="en-US" dirty="0">
                <a:solidFill>
                  <a:srgbClr val="AB7109"/>
                </a:solidFill>
              </a:rPr>
              <a:t> </a:t>
            </a: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1187450" y="4294188"/>
            <a:ext cx="65849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 i="1">
                <a:solidFill>
                  <a:srgbClr val="DEB400"/>
                </a:solidFill>
              </a:rPr>
              <a:t>Жизнь болезнями чревата…</a:t>
            </a:r>
            <a:br>
              <a:rPr lang="en-US" b="1" i="1">
                <a:solidFill>
                  <a:srgbClr val="DEB400"/>
                </a:solidFill>
              </a:rPr>
            </a:br>
            <a:r>
              <a:rPr lang="en-US" b="1" i="1">
                <a:solidFill>
                  <a:srgbClr val="DEB400"/>
                </a:solidFill>
              </a:rPr>
              <a:t>Заповедь: «Не навреди»,</a:t>
            </a:r>
            <a:br>
              <a:rPr lang="en-US" b="1" i="1">
                <a:solidFill>
                  <a:srgbClr val="DEB400"/>
                </a:solidFill>
              </a:rPr>
            </a:br>
            <a:r>
              <a:rPr lang="en-US" b="1" i="1">
                <a:solidFill>
                  <a:srgbClr val="DEB400"/>
                </a:solidFill>
              </a:rPr>
              <a:t>Свята клятва Гиппократа,</a:t>
            </a:r>
            <a:br>
              <a:rPr lang="en-US" b="1" i="1">
                <a:solidFill>
                  <a:srgbClr val="DEB400"/>
                </a:solidFill>
              </a:rPr>
            </a:br>
            <a:r>
              <a:rPr lang="en-US" b="1" i="1">
                <a:solidFill>
                  <a:srgbClr val="DEB400"/>
                </a:solidFill>
              </a:rPr>
              <a:t>Счастье ждет Вас впереди…</a:t>
            </a:r>
            <a:endParaRPr lang="ru-RU" b="1" i="1">
              <a:solidFill>
                <a:srgbClr val="DEB400"/>
              </a:solidFill>
            </a:endParaRPr>
          </a:p>
          <a:p>
            <a:r>
              <a:rPr lang="ru-RU" b="1" i="1">
                <a:solidFill>
                  <a:srgbClr val="DEB400"/>
                </a:solidFill>
              </a:rPr>
              <a:t>                                      </a:t>
            </a:r>
            <a:r>
              <a:rPr lang="en-US" b="1" i="1">
                <a:solidFill>
                  <a:srgbClr val="13C7DF"/>
                </a:solidFill>
              </a:rPr>
              <a:t>И открытым, славным взглядом,</a:t>
            </a:r>
            <a:br>
              <a:rPr lang="en-US" b="1" i="1">
                <a:solidFill>
                  <a:srgbClr val="13C7DF"/>
                </a:solidFill>
              </a:rPr>
            </a:br>
            <a:r>
              <a:rPr lang="ru-RU" b="1" i="1">
                <a:solidFill>
                  <a:srgbClr val="13C7DF"/>
                </a:solidFill>
              </a:rPr>
              <a:t>                                               </a:t>
            </a:r>
            <a:r>
              <a:rPr lang="en-US" b="1" i="1">
                <a:solidFill>
                  <a:srgbClr val="13C7DF"/>
                </a:solidFill>
              </a:rPr>
              <a:t>Вы встречаете людей,</a:t>
            </a:r>
            <a:br>
              <a:rPr lang="en-US" b="1" i="1">
                <a:solidFill>
                  <a:srgbClr val="13C7DF"/>
                </a:solidFill>
              </a:rPr>
            </a:br>
            <a:r>
              <a:rPr lang="ru-RU" b="1" i="1">
                <a:solidFill>
                  <a:srgbClr val="13C7DF"/>
                </a:solidFill>
              </a:rPr>
              <a:t>                                                </a:t>
            </a:r>
            <a:r>
              <a:rPr lang="en-US" b="1" i="1">
                <a:solidFill>
                  <a:srgbClr val="13C7DF"/>
                </a:solidFill>
              </a:rPr>
              <a:t>Доброта, она в награду,</a:t>
            </a:r>
            <a:br>
              <a:rPr lang="en-US" b="1" i="1">
                <a:solidFill>
                  <a:srgbClr val="13C7DF"/>
                </a:solidFill>
              </a:rPr>
            </a:br>
            <a:r>
              <a:rPr lang="ru-RU" b="1" i="1">
                <a:solidFill>
                  <a:srgbClr val="13C7DF"/>
                </a:solidFill>
              </a:rPr>
              <a:t>                                                  </a:t>
            </a:r>
            <a:r>
              <a:rPr lang="en-US" b="1" i="1">
                <a:solidFill>
                  <a:srgbClr val="13C7DF"/>
                </a:solidFill>
              </a:rPr>
              <a:t>Пациентам, ведь видней…</a:t>
            </a:r>
            <a:r>
              <a:rPr lang="en-US">
                <a:solidFill>
                  <a:schemeClr val="bg2"/>
                </a:solidFill>
              </a:rPr>
              <a:t/>
            </a:r>
            <a:br>
              <a:rPr lang="en-US">
                <a:solidFill>
                  <a:schemeClr val="bg2"/>
                </a:solidFill>
              </a:rPr>
            </a:br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build="p"/>
      <p:bldP spid="27650" grpId="0"/>
      <p:bldP spid="276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7"/>
          <p:cNvSpPr>
            <a:spLocks noGrp="1"/>
          </p:cNvSpPr>
          <p:nvPr>
            <p:ph type="title"/>
          </p:nvPr>
        </p:nvSpPr>
        <p:spPr>
          <a:xfrm>
            <a:off x="3733800" y="1412875"/>
            <a:ext cx="5410200" cy="431800"/>
          </a:xfrm>
        </p:spPr>
        <p:txBody>
          <a:bodyPr/>
          <a:lstStyle/>
          <a:p>
            <a:pPr eaLnBrk="1" hangingPunct="1"/>
            <a:r>
              <a:rPr lang="ru-RU" smtClean="0"/>
              <a:t>Пояснительная записка</a:t>
            </a:r>
          </a:p>
        </p:txBody>
      </p:sp>
      <p:sp>
        <p:nvSpPr>
          <p:cNvPr id="17410" name="Content Placeholder 8"/>
          <p:cNvSpPr>
            <a:spLocks noGrp="1"/>
          </p:cNvSpPr>
          <p:nvPr>
            <p:ph idx="1"/>
          </p:nvPr>
        </p:nvSpPr>
        <p:spPr>
          <a:xfrm>
            <a:off x="3708400" y="1773238"/>
            <a:ext cx="3240088" cy="5084762"/>
          </a:xfrm>
        </p:spPr>
        <p:txBody>
          <a:bodyPr/>
          <a:lstStyle/>
          <a:p>
            <a:pPr eaLnBrk="1" hangingPunct="1"/>
            <a:r>
              <a:rPr lang="ru-RU" sz="1400" smtClean="0"/>
              <a:t>В своей презентации я хочу рассказать о такой замечательной профессии, как медицинский работник. Эта профессия непосредственно связанна с моею семьёй. Моя мама, Похвальная(Лаврова) Алла Васильевна- педиатрическая участковая медицинская сестра (на фото).Родилась она в 1976г. в городе Минеральные Воды. Училась в 7 школе родного города. Затем поступила в </a:t>
            </a:r>
            <a:r>
              <a:rPr lang="ru-RU" sz="1400" smtClean="0">
                <a:solidFill>
                  <a:srgbClr val="29541C"/>
                </a:solidFill>
              </a:rPr>
              <a:t>Ставропольский медицинский колледж. Поучившись здесь год ,перевелась в</a:t>
            </a:r>
            <a:r>
              <a:rPr lang="ru-RU" sz="1400" smtClean="0">
                <a:solidFill>
                  <a:schemeClr val="tx2"/>
                </a:solidFill>
              </a:rPr>
              <a:t> </a:t>
            </a:r>
            <a:r>
              <a:rPr lang="ru-RU" sz="1400" smtClean="0"/>
              <a:t>Кисловодское медицинское училище №2. </a:t>
            </a:r>
            <a:r>
              <a:rPr lang="en-US" sz="1400" smtClean="0"/>
              <a:t>C</a:t>
            </a:r>
            <a:r>
              <a:rPr lang="ru-RU" sz="1400" smtClean="0"/>
              <a:t>ейчас работает в Городской Детской поликлинике г.Минводы. </a:t>
            </a:r>
          </a:p>
          <a:p>
            <a:pPr eaLnBrk="1" hangingPunct="1"/>
            <a:endParaRPr lang="ru-RU" sz="1400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98">
            <a:off x="6948488" y="2349500"/>
            <a:ext cx="13112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3"/>
          <p:cNvSpPr>
            <a:spLocks noGrp="1"/>
          </p:cNvSpPr>
          <p:nvPr>
            <p:ph type="title"/>
          </p:nvPr>
        </p:nvSpPr>
        <p:spPr>
          <a:xfrm>
            <a:off x="3851275" y="1557338"/>
            <a:ext cx="5368925" cy="576262"/>
          </a:xfrm>
        </p:spPr>
        <p:txBody>
          <a:bodyPr/>
          <a:lstStyle/>
          <a:p>
            <a:pPr eaLnBrk="1" hangingPunct="1"/>
            <a:r>
              <a:rPr lang="ru-RU" smtClean="0"/>
              <a:t>Зарождение династии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 rot="303115">
            <a:off x="3706813" y="2344738"/>
            <a:ext cx="4392612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Bodoni MT Black" pitchFamily="18" charset="0"/>
              </a:rPr>
              <a:t>  </a:t>
            </a:r>
            <a:r>
              <a:rPr lang="ru-RU" sz="2000">
                <a:latin typeface="Bodoni MT Black" pitchFamily="18" charset="0"/>
              </a:rPr>
              <a:t>А теперь я хочу подробнее рассказать о её жизни и о том ,как она стала медиком.</a:t>
            </a:r>
          </a:p>
          <a:p>
            <a:pPr>
              <a:defRPr/>
            </a:pPr>
            <a:r>
              <a:rPr kumimoji="1"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Bodoni MT Black" pitchFamily="18" charset="0"/>
              </a:rPr>
              <a:t>«Так почему же ты стала мед. работником ?»- я задала маме этот вопрос. На что она ответила, что ей нравится </a:t>
            </a:r>
            <a:r>
              <a:rPr kumimoji="1"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оказывать помощь </a:t>
            </a:r>
            <a:r>
              <a:rPr kumimoji="1"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Bodoni MT Black" pitchFamily="18" charset="0"/>
              </a:rPr>
              <a:t>люд</a:t>
            </a:r>
            <a:r>
              <a:rPr kumimoji="1"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ям, когда они в ней нуждаются</a:t>
            </a:r>
            <a:r>
              <a:rPr kumimoji="1"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Bodoni MT Black" pitchFamily="18" charset="0"/>
              </a:rPr>
              <a:t>. А познакомила её с этой профессией родная тетя, Патоева Валентина Васильевна, которая работает лаборантом в больнице.</a:t>
            </a: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endParaRPr kumimoji="1" lang="ru-RU" sz="2000">
              <a:effectLst>
                <a:outerShdw blurRad="38100" dist="38100" dir="2700000" algn="tl">
                  <a:srgbClr val="C0C0C0"/>
                </a:outerShdw>
              </a:effectLst>
              <a:latin typeface="Bodoni MT Black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404813"/>
            <a:ext cx="7489825" cy="457200"/>
          </a:xfrm>
        </p:spPr>
        <p:txBody>
          <a:bodyPr/>
          <a:lstStyle/>
          <a:p>
            <a:r>
              <a:rPr lang="ru-RU" b="1" smtClean="0">
                <a:latin typeface="Curlz MT" pitchFamily="82" charset="0"/>
              </a:rPr>
              <a:t>Выбор профессии мед. работника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196975"/>
            <a:ext cx="8569325" cy="5661025"/>
          </a:xfrm>
        </p:spPr>
        <p:txBody>
          <a:bodyPr/>
          <a:lstStyle/>
          <a:p>
            <a:r>
              <a:rPr lang="ru-RU" smtClean="0">
                <a:solidFill>
                  <a:schemeClr val="tx2"/>
                </a:solidFill>
              </a:rPr>
              <a:t>Последовав примеру тети моя мама решила стать медиком. </a:t>
            </a:r>
          </a:p>
          <a:p>
            <a:r>
              <a:rPr lang="ru-RU" smtClean="0">
                <a:solidFill>
                  <a:schemeClr val="tx2"/>
                </a:solidFill>
              </a:rPr>
              <a:t>И начался её долгий ,нелёгкий путь к достижению цели. </a:t>
            </a:r>
            <a:endParaRPr lang="en-US" smtClean="0">
              <a:solidFill>
                <a:schemeClr val="tx2"/>
              </a:solidFill>
            </a:endParaRPr>
          </a:p>
          <a:p>
            <a:r>
              <a:rPr lang="ru-RU" smtClean="0">
                <a:solidFill>
                  <a:schemeClr val="tx2"/>
                </a:solidFill>
              </a:rPr>
              <a:t>Сдав экзамены в школе, она подала документы на поступление в Ставропольский медицинский колледж. И в 1993году стала студенткой этого колледжа по специальности социальная мед. сестра. В первый год учёбы она ознакомилась с основами латыни, фармакологии и анатомии. Сдав успешно экзамены перевелась в Кисловодское медицинское училище №2 и там продолжила обучение.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7"/>
          <p:cNvSpPr txBox="1">
            <a:spLocks noChangeArrowheads="1"/>
          </p:cNvSpPr>
          <p:nvPr/>
        </p:nvSpPr>
        <p:spPr bwMode="auto">
          <a:xfrm rot="632351">
            <a:off x="2095500" y="3805238"/>
            <a:ext cx="3962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SzPct val="100000"/>
            </a:pPr>
            <a:endParaRPr lang="ru-RU" sz="1200" b="1">
              <a:solidFill>
                <a:srgbClr val="000000"/>
              </a:solidFill>
              <a:latin typeface="Tahoma" pitchFamily="34" charset="0"/>
              <a:ea typeface="20th Century Font"/>
              <a:cs typeface="20th Century Font"/>
              <a:sym typeface="20th Century Font"/>
            </a:endParaRP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1052513"/>
            <a:ext cx="2879725" cy="647700"/>
          </a:xfrm>
        </p:spPr>
        <p:txBody>
          <a:bodyPr/>
          <a:lstStyle/>
          <a:p>
            <a:r>
              <a:rPr lang="ru-RU" smtClean="0"/>
              <a:t>       Обучение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2205038"/>
            <a:ext cx="3168650" cy="2376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/>
              <a:t>И вот мамочка студентка  2 –го курса Кисловодского мед. училища . Здесь она и продолжит своё обучение до конца.</a:t>
            </a:r>
          </a:p>
          <a:p>
            <a:pPr>
              <a:lnSpc>
                <a:spcPct val="90000"/>
              </a:lnSpc>
            </a:pPr>
            <a:endParaRPr lang="ru-RU" sz="2000" smtClean="0"/>
          </a:p>
        </p:txBody>
      </p:sp>
      <p:pic>
        <p:nvPicPr>
          <p:cNvPr id="21512" name="Picture 8" descr="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23112">
            <a:off x="4427538" y="1557338"/>
            <a:ext cx="2797175" cy="379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188913"/>
            <a:ext cx="6048375" cy="457200"/>
          </a:xfrm>
        </p:spPr>
        <p:txBody>
          <a:bodyPr/>
          <a:lstStyle/>
          <a:p>
            <a:r>
              <a:rPr lang="ru-RU" sz="3200" smtClean="0"/>
              <a:t>Группа в которой училась мама</a:t>
            </a:r>
          </a:p>
        </p:txBody>
      </p:sp>
      <p:pic>
        <p:nvPicPr>
          <p:cNvPr id="20482" name="Picture 4" descr="Изображение 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908050"/>
            <a:ext cx="712787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35375" y="1557338"/>
            <a:ext cx="4537075" cy="4754562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mtClean="0">
                <a:solidFill>
                  <a:schemeClr val="tx1"/>
                </a:solidFill>
              </a:rPr>
              <a:t>За время учебы мама изучила курс хирургии, латыни, акушерство и гинекологию, педиатрию</a:t>
            </a:r>
          </a:p>
          <a:p>
            <a:pPr algn="ctr">
              <a:lnSpc>
                <a:spcPct val="90000"/>
              </a:lnSpc>
            </a:pPr>
            <a:r>
              <a:rPr lang="ru-RU" smtClean="0">
                <a:solidFill>
                  <a:schemeClr val="tx1"/>
                </a:solidFill>
              </a:rPr>
              <a:t> и т.д.</a:t>
            </a:r>
          </a:p>
          <a:p>
            <a:pPr algn="ctr">
              <a:lnSpc>
                <a:spcPct val="90000"/>
              </a:lnSpc>
            </a:pPr>
            <a:r>
              <a:rPr lang="ru-RU" smtClean="0">
                <a:solidFill>
                  <a:schemeClr val="tx1"/>
                </a:solidFill>
              </a:rPr>
              <a:t>   Она хорошо владела своими знаниями, но особые успехи делала в изучении латыни. Мамочка с лёгкостью сдавала зачеты и сессии по латыни.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63938" y="1628775"/>
            <a:ext cx="5167312" cy="4679950"/>
          </a:xfrm>
        </p:spPr>
        <p:txBody>
          <a:bodyPr/>
          <a:lstStyle/>
          <a:p>
            <a:pPr algn="ctr"/>
            <a:r>
              <a:rPr lang="ru-RU" sz="2000" smtClean="0"/>
              <a:t>Благодаря своему трудолюбию, целеустремленности и блестящим знаниям, мама  с отличием закончила </a:t>
            </a:r>
            <a:r>
              <a:rPr lang="ru-RU" sz="2000" smtClean="0">
                <a:solidFill>
                  <a:srgbClr val="29541C"/>
                </a:solidFill>
              </a:rPr>
              <a:t>Кисловодское медицинское училище №2</a:t>
            </a:r>
            <a:r>
              <a:rPr lang="ru-RU" smtClean="0">
                <a:solidFill>
                  <a:srgbClr val="29541C"/>
                </a:solidFill>
              </a:rPr>
              <a:t> </a:t>
            </a:r>
          </a:p>
        </p:txBody>
      </p:sp>
      <p:pic>
        <p:nvPicPr>
          <p:cNvPr id="22530" name="Picture 5" descr="Изображение 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36497">
            <a:off x="3492500" y="3284538"/>
            <a:ext cx="482441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549275"/>
            <a:ext cx="8424863" cy="5976938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6E0E88"/>
                </a:solidFill>
              </a:rPr>
              <a:t>После этого, двое младших маминых двоюродных сестёр ,тоже решили выбрать профессию медика и поступили в училище  где училась раньше моя мама.</a:t>
            </a:r>
          </a:p>
          <a:p>
            <a:pPr algn="ctr"/>
            <a:endParaRPr lang="ru-RU" smtClean="0">
              <a:solidFill>
                <a:srgbClr val="6E0E88"/>
              </a:solidFill>
            </a:endParaRPr>
          </a:p>
          <a:p>
            <a:pPr algn="ctr"/>
            <a:r>
              <a:rPr lang="ru-RU" smtClean="0">
                <a:solidFill>
                  <a:srgbClr val="FF6600"/>
                </a:solidFill>
              </a:rPr>
              <a:t>А что касается её самой, после учёбы мама пош</a:t>
            </a:r>
            <a:r>
              <a:rPr lang="ru-RU" smtClean="0">
                <a:solidFill>
                  <a:srgbClr val="7A3100"/>
                </a:solidFill>
              </a:rPr>
              <a:t>ла</a:t>
            </a:r>
            <a:r>
              <a:rPr lang="ru-RU" smtClean="0">
                <a:solidFill>
                  <a:srgbClr val="FF6600"/>
                </a:solidFill>
              </a:rPr>
              <a:t> работать в Городскую поликлинику нашего города. Она работала мед. сестрой в физ. кабинете.</a:t>
            </a:r>
            <a:r>
              <a:rPr lang="ru-RU" smtClean="0">
                <a:solidFill>
                  <a:srgbClr val="6E0E88"/>
                </a:solidFill>
              </a:rPr>
              <a:t> </a:t>
            </a:r>
          </a:p>
          <a:p>
            <a:pPr algn="ctr"/>
            <a:endParaRPr lang="ru-RU" smtClean="0">
              <a:solidFill>
                <a:srgbClr val="6E0E88"/>
              </a:solidFill>
            </a:endParaRPr>
          </a:p>
          <a:p>
            <a:pPr algn="ctr"/>
            <a:r>
              <a:rPr lang="ru-RU" smtClean="0">
                <a:solidFill>
                  <a:srgbClr val="6E0E88"/>
                </a:solidFill>
              </a:rPr>
              <a:t>Но проработав три года, она уволилась. Следующим местом работы её стала Городская Детская поликлиника. В ней она работает и по сей день</a:t>
            </a:r>
            <a:r>
              <a:rPr lang="ru-RU" sz="1400" smtClean="0">
                <a:solidFill>
                  <a:srgbClr val="6E0E88"/>
                </a:solidFill>
              </a:rPr>
              <a:t> 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theme/theme1.xml><?xml version="1.0" encoding="utf-8"?>
<a:theme xmlns:a="http://schemas.openxmlformats.org/drawingml/2006/main" name="мед. династия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rizona_summer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izona_summ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мед. династия</Template>
  <TotalTime>0</TotalTime>
  <Words>564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мед. династия</vt:lpstr>
      <vt:lpstr>Моя семья – медицинская   династия</vt:lpstr>
      <vt:lpstr>Пояснительная записка</vt:lpstr>
      <vt:lpstr>Зарождение династии</vt:lpstr>
      <vt:lpstr>Выбор профессии мед. работника</vt:lpstr>
      <vt:lpstr>       Обучение</vt:lpstr>
      <vt:lpstr>Группа в которой училась мама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2013-01-22T06:25:08Z</dcterms:created>
  <dcterms:modified xsi:type="dcterms:W3CDTF">2017-09-16T19:06:42Z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TC103368019990</vt:lpwstr>
  </property>
</Properties>
</file>