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83" r:id="rId10"/>
    <p:sldId id="279" r:id="rId11"/>
    <p:sldId id="281" r:id="rId12"/>
    <p:sldId id="284" r:id="rId13"/>
    <p:sldId id="285" r:id="rId14"/>
    <p:sldId id="286" r:id="rId15"/>
    <p:sldId id="287" r:id="rId16"/>
    <p:sldId id="288" r:id="rId17"/>
    <p:sldId id="290" r:id="rId18"/>
    <p:sldId id="289" r:id="rId19"/>
    <p:sldId id="291" r:id="rId20"/>
    <p:sldId id="292" r:id="rId21"/>
    <p:sldId id="294" r:id="rId22"/>
    <p:sldId id="29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3339803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chemeClr val="tx2"/>
                </a:solidFill>
              </a:rPr>
              <a:t>Исследование </a:t>
            </a:r>
            <a:r>
              <a:rPr lang="ru-RU" sz="6600" b="1" i="1" dirty="0">
                <a:solidFill>
                  <a:schemeClr val="tx2"/>
                </a:solidFill>
              </a:rPr>
              <a:t/>
            </a:r>
            <a:br>
              <a:rPr lang="ru-RU" sz="6600" b="1" i="1" dirty="0">
                <a:solidFill>
                  <a:schemeClr val="tx2"/>
                </a:solidFill>
              </a:rPr>
            </a:br>
            <a:r>
              <a:rPr lang="ru-RU" sz="6600" b="1" i="1" dirty="0">
                <a:solidFill>
                  <a:schemeClr val="tx2"/>
                </a:solidFill>
              </a:rPr>
              <a:t>э</a:t>
            </a:r>
            <a:r>
              <a:rPr lang="ru-RU" sz="6600" b="1" i="1" dirty="0" smtClean="0">
                <a:solidFill>
                  <a:schemeClr val="tx2"/>
                </a:solidFill>
              </a:rPr>
              <a:t>ффекта </a:t>
            </a:r>
            <a:r>
              <a:rPr lang="ru-RU" sz="6600" b="1" i="1" dirty="0" err="1" smtClean="0">
                <a:solidFill>
                  <a:schemeClr val="tx2"/>
                </a:solidFill>
              </a:rPr>
              <a:t>Мпембы</a:t>
            </a:r>
            <a:endParaRPr lang="ru-RU" sz="6600" b="1" i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429000"/>
            <a:ext cx="8640960" cy="309634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Работу выполнил</a:t>
            </a:r>
            <a:r>
              <a:rPr lang="ru-RU" dirty="0">
                <a:solidFill>
                  <a:srgbClr val="002060"/>
                </a:solidFill>
              </a:rPr>
              <a:t>и</a:t>
            </a:r>
            <a:r>
              <a:rPr lang="ru-RU" dirty="0" smtClean="0">
                <a:solidFill>
                  <a:srgbClr val="002060"/>
                </a:solidFill>
              </a:rPr>
              <a:t> ученицы 7 А класса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ГБОУ «Школа № 1692»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Колобаева Ксения и Миронова Екатерина 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Руководитель </a:t>
            </a:r>
            <a:r>
              <a:rPr lang="ru-RU" dirty="0" err="1" smtClean="0">
                <a:solidFill>
                  <a:srgbClr val="002060"/>
                </a:solidFill>
              </a:rPr>
              <a:t>Масалкова</a:t>
            </a:r>
            <a:r>
              <a:rPr lang="ru-RU" dirty="0" smtClean="0">
                <a:solidFill>
                  <a:srgbClr val="002060"/>
                </a:solidFill>
              </a:rPr>
              <a:t> Е. В.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24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Autofit/>
          </a:bodyPr>
          <a:lstStyle/>
          <a:p>
            <a:r>
              <a:rPr lang="ru-RU" sz="4000" b="1" i="1" kern="0" dirty="0">
                <a:solidFill>
                  <a:schemeClr val="tx2"/>
                </a:solidFill>
              </a:rPr>
              <a:t>Варианты объяснения парадокса</a:t>
            </a:r>
            <a:endParaRPr lang="ru-RU" sz="4000" b="1" i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932040" cy="4525963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3200" b="1" i="1" u="sng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Испарение</a:t>
            </a:r>
            <a:r>
              <a:rPr lang="ru-RU" sz="3200" b="1" i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b="1" i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Горячая </a:t>
            </a:r>
            <a:r>
              <a:rPr lang="ru-RU" sz="3200" b="1" i="1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вода быстрее испаряется, уменьшая свой объём, а меньший объём воды с той же температурой замерзает быстрее. </a:t>
            </a:r>
          </a:p>
          <a:p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88840"/>
            <a:ext cx="4176464" cy="3888432"/>
          </a:xfrm>
        </p:spPr>
      </p:pic>
    </p:spTree>
    <p:extLst>
      <p:ext uri="{BB962C8B-B14F-4D97-AF65-F5344CB8AC3E}">
        <p14:creationId xmlns:p14="http://schemas.microsoft.com/office/powerpoint/2010/main" val="41263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Autofit/>
          </a:bodyPr>
          <a:lstStyle/>
          <a:p>
            <a:r>
              <a:rPr lang="ru-RU" sz="4000" b="1" i="1" kern="0" dirty="0">
                <a:solidFill>
                  <a:schemeClr val="tx2"/>
                </a:solidFill>
              </a:rPr>
              <a:t>Варианты объяснения парадокса</a:t>
            </a:r>
            <a:endParaRPr lang="ru-RU" sz="4000" b="1" i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5292080" cy="4997152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200" b="1" i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i="1" u="sng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Разница </a:t>
            </a:r>
            <a:r>
              <a:rPr lang="ru-RU" sz="3500" b="1" i="1" u="sng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температур  </a:t>
            </a:r>
            <a:r>
              <a:rPr lang="ru-RU" sz="3500" b="1" i="1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Из-за того, что разница температур между горячей водой и холодным воздухом </a:t>
            </a:r>
            <a:r>
              <a:rPr lang="ru-RU" sz="3500" b="1" i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больше, то и теплообмен </a:t>
            </a:r>
            <a:r>
              <a:rPr lang="ru-RU" sz="3500" b="1" i="1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этом случае идет интенсивнее и горячая вода быстрее охлаждается.</a:t>
            </a:r>
          </a:p>
          <a:p>
            <a:pPr marL="0" lvl="0" indent="0">
              <a:buNone/>
            </a:pPr>
            <a:endParaRPr lang="ru-RU" sz="3200" b="1" i="1" kern="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204864"/>
            <a:ext cx="3676473" cy="3240360"/>
          </a:xfrm>
        </p:spPr>
      </p:pic>
    </p:spTree>
    <p:extLst>
      <p:ext uri="{BB962C8B-B14F-4D97-AF65-F5344CB8AC3E}">
        <p14:creationId xmlns:p14="http://schemas.microsoft.com/office/powerpoint/2010/main" val="252145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Autofit/>
          </a:bodyPr>
          <a:lstStyle/>
          <a:p>
            <a:r>
              <a:rPr lang="ru-RU" sz="4000" b="1" i="1" kern="0" dirty="0">
                <a:solidFill>
                  <a:schemeClr val="tx2"/>
                </a:solidFill>
              </a:rPr>
              <a:t>Варианты объяснения парадокса</a:t>
            </a:r>
            <a:endParaRPr lang="ru-RU" sz="4000" b="1" i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5292080" cy="4997152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3200" b="1" i="1" u="sng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Конвекция</a:t>
            </a:r>
            <a:r>
              <a:rPr lang="ru-RU" sz="3200" b="1" i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Холодная </a:t>
            </a:r>
            <a:r>
              <a:rPr lang="ru-RU" sz="3200" b="1" i="1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вода начинает замерзать сверху, ухудшая тем самым процессы теплоизлучения и конвекции, а значит и убыли тепла, тогда как горячая вода начинает </a:t>
            </a:r>
            <a:r>
              <a:rPr lang="ru-RU" sz="3200" b="1" i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остывать </a:t>
            </a:r>
            <a:r>
              <a:rPr lang="ru-RU" sz="3200" b="1" i="1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снизу. </a:t>
            </a:r>
          </a:p>
          <a:p>
            <a:pPr marL="0" indent="0">
              <a:buNone/>
            </a:pPr>
            <a:endParaRPr lang="ru-RU" sz="3500" b="1" i="1" kern="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ru-RU" sz="3200" b="1" i="1" kern="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844824"/>
            <a:ext cx="3744416" cy="4032448"/>
          </a:xfrm>
        </p:spPr>
      </p:pic>
    </p:spTree>
    <p:extLst>
      <p:ext uri="{BB962C8B-B14F-4D97-AF65-F5344CB8AC3E}">
        <p14:creationId xmlns:p14="http://schemas.microsoft.com/office/powerpoint/2010/main" val="282566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Autofit/>
          </a:bodyPr>
          <a:lstStyle/>
          <a:p>
            <a:r>
              <a:rPr lang="ru-RU" sz="4000" b="1" i="1" kern="0" dirty="0">
                <a:solidFill>
                  <a:schemeClr val="tx2"/>
                </a:solidFill>
              </a:rPr>
              <a:t>Варианты объяснения парадокса</a:t>
            </a:r>
            <a:endParaRPr lang="ru-RU" sz="4000" b="1" i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5508104" cy="499715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200" b="1" i="1" u="sng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Растворённые в воде </a:t>
            </a:r>
            <a:r>
              <a:rPr lang="ru-RU" sz="3200" b="1" i="1" u="sng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газы</a:t>
            </a:r>
            <a:r>
              <a:rPr lang="ru-RU" sz="3200" b="1" i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уменьшают </a:t>
            </a:r>
            <a:r>
              <a:rPr lang="ru-RU" sz="3200" b="1" i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температуру </a:t>
            </a:r>
            <a:r>
              <a:rPr lang="ru-RU" sz="3200" b="1" i="1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замерзания воды. В горячей воде меньше растворённых газов, чем </a:t>
            </a:r>
            <a:r>
              <a:rPr lang="ru-RU" sz="3200" b="1" i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холодной </a:t>
            </a:r>
            <a:r>
              <a:rPr lang="ru-RU" sz="3200" b="1" i="1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воде. Поэтому точка замерзания нагретой воды выше и она замерзает быстрее.</a:t>
            </a:r>
          </a:p>
          <a:p>
            <a:pPr marL="0" lvl="0" indent="0">
              <a:buNone/>
            </a:pPr>
            <a:endParaRPr lang="ru-RU" sz="3200" b="1" i="1" kern="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500" b="1" i="1" kern="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ru-RU" sz="3200" b="1" i="1" kern="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060849"/>
            <a:ext cx="3312368" cy="3240360"/>
          </a:xfrm>
        </p:spPr>
      </p:pic>
    </p:spTree>
    <p:extLst>
      <p:ext uri="{BB962C8B-B14F-4D97-AF65-F5344CB8AC3E}">
        <p14:creationId xmlns:p14="http://schemas.microsoft.com/office/powerpoint/2010/main" val="332597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Autofit/>
          </a:bodyPr>
          <a:lstStyle/>
          <a:p>
            <a:r>
              <a:rPr lang="ru-RU" sz="4000" b="1" i="1" kern="0" dirty="0">
                <a:solidFill>
                  <a:schemeClr val="tx2"/>
                </a:solidFill>
              </a:rPr>
              <a:t>Варианты объяснения парадокса</a:t>
            </a:r>
            <a:endParaRPr lang="ru-RU" sz="4000" b="1" i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5508104" cy="4997152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3200" b="1" i="1" u="sng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Теплопроводность </a:t>
            </a:r>
            <a:r>
              <a:rPr lang="ru-RU" sz="3200" b="1" i="1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Контейнер с горячей </a:t>
            </a:r>
            <a:r>
              <a:rPr lang="ru-RU" sz="3200" b="1" i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водой </a:t>
            </a:r>
            <a:r>
              <a:rPr lang="ru-RU" sz="3200" b="1" i="1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плавит под собой снег, намёрзший в холодильнике,  улучшая тем самым тепловой контакт со стенкой морозильника. Контейнер с холодной водой не плавит под собой снег. </a:t>
            </a:r>
          </a:p>
          <a:p>
            <a:pPr marL="0" indent="0">
              <a:buNone/>
            </a:pPr>
            <a:endParaRPr lang="ru-RU" sz="3200" b="1" i="1" kern="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ru-RU" sz="3200" b="1" i="1" kern="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500" b="1" i="1" kern="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ru-RU" sz="3200" b="1" i="1" kern="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628800"/>
            <a:ext cx="3744416" cy="3456384"/>
          </a:xfrm>
        </p:spPr>
      </p:pic>
    </p:spTree>
    <p:extLst>
      <p:ext uri="{BB962C8B-B14F-4D97-AF65-F5344CB8AC3E}">
        <p14:creationId xmlns:p14="http://schemas.microsoft.com/office/powerpoint/2010/main" val="32353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Autofit/>
          </a:bodyPr>
          <a:lstStyle/>
          <a:p>
            <a:r>
              <a:rPr lang="ru-RU" sz="4000" b="1" i="1" kern="0" dirty="0">
                <a:solidFill>
                  <a:schemeClr val="tx2"/>
                </a:solidFill>
              </a:rPr>
              <a:t>Варианты объяснения парадокса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5240" cy="4525963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3200" b="1" i="1" u="sng" kern="0" dirty="0" smtClean="0">
                <a:solidFill>
                  <a:schemeClr val="tx2"/>
                </a:solidFill>
              </a:rPr>
              <a:t>Переохлаждение </a:t>
            </a:r>
          </a:p>
          <a:p>
            <a:pPr marL="0" lvl="0" indent="0" algn="just">
              <a:buNone/>
            </a:pPr>
            <a:r>
              <a:rPr lang="ru-RU" sz="3200" b="1" i="1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3200" b="1" i="1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вода охлаждается ниже 0</a:t>
            </a:r>
            <a:r>
              <a:rPr lang="ru-RU" sz="3200" b="1" i="1" kern="0" baseline="30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200" b="1" i="1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С,  она не всегда замерзает. При малом количестве центров кристаллизации превращение воды в лед затруднено . В холодной и горячей жидкости количество центров кристаллизации разное, поэтому они замерзают по-разному.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3200" b="1" i="1" dirty="0">
              <a:solidFill>
                <a:schemeClr val="tx2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lvl="0" indent="0" algn="just" fontAlgn="base">
              <a:spcAft>
                <a:spcPct val="0"/>
              </a:spcAft>
              <a:buNone/>
              <a:defRPr/>
            </a:pPr>
            <a:endParaRPr lang="ru-RU" kern="0" dirty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Aft>
                <a:spcPct val="0"/>
              </a:spcAft>
              <a:buNone/>
              <a:defRPr/>
            </a:pPr>
            <a:endParaRPr lang="ru-RU" sz="2000" kern="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80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376264"/>
          </a:xfrm>
        </p:spPr>
        <p:txBody>
          <a:bodyPr>
            <a:normAutofit fontScale="90000"/>
          </a:bodyPr>
          <a:lstStyle/>
          <a:p>
            <a:r>
              <a:rPr lang="ru-RU" sz="4000" b="1" i="1" dirty="0">
                <a:solidFill>
                  <a:schemeClr val="tx2"/>
                </a:solidFill>
              </a:rPr>
              <a:t>Наблюдение отвердевания воды в замкнутом </a:t>
            </a:r>
            <a:r>
              <a:rPr lang="ru-RU" sz="4000" b="1" i="1" dirty="0" smtClean="0">
                <a:solidFill>
                  <a:schemeClr val="tx2"/>
                </a:solidFill>
              </a:rPr>
              <a:t>объеме</a:t>
            </a:r>
            <a:br>
              <a:rPr lang="ru-RU" sz="4000" b="1" i="1" dirty="0" smtClean="0">
                <a:solidFill>
                  <a:schemeClr val="tx2"/>
                </a:solidFill>
              </a:rPr>
            </a:br>
            <a:r>
              <a:rPr lang="ru-RU" sz="4000" b="1" i="1" dirty="0" smtClean="0">
                <a:solidFill>
                  <a:schemeClr val="tx2"/>
                </a:solidFill>
              </a:rPr>
              <a:t> </a:t>
            </a:r>
            <a:r>
              <a:rPr lang="ru-RU" sz="4000" b="1" i="1">
                <a:solidFill>
                  <a:schemeClr val="tx2"/>
                </a:solidFill>
              </a:rPr>
              <a:t>( </a:t>
            </a:r>
            <a:r>
              <a:rPr lang="ru-RU" sz="4000" b="1" i="1" smtClean="0">
                <a:solidFill>
                  <a:schemeClr val="tx2"/>
                </a:solidFill>
              </a:rPr>
              <a:t>температура в морозильной</a:t>
            </a:r>
            <a:br>
              <a:rPr lang="ru-RU" sz="4000" b="1" i="1" smtClean="0">
                <a:solidFill>
                  <a:schemeClr val="tx2"/>
                </a:solidFill>
              </a:rPr>
            </a:br>
            <a:r>
              <a:rPr lang="ru-RU" sz="4000" b="1" i="1" smtClean="0">
                <a:solidFill>
                  <a:schemeClr val="tx2"/>
                </a:solidFill>
              </a:rPr>
              <a:t> камере -18°С)</a:t>
            </a:r>
            <a:endParaRPr lang="ru-RU" sz="4000" i="1" dirty="0">
              <a:solidFill>
                <a:schemeClr val="tx2"/>
              </a:solidFill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4879760"/>
              </p:ext>
            </p:extLst>
          </p:nvPr>
        </p:nvGraphicFramePr>
        <p:xfrm>
          <a:off x="611560" y="2996953"/>
          <a:ext cx="8229600" cy="3640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01891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Начальная температура воды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Время </a:t>
                      </a:r>
                      <a:br>
                        <a:rPr lang="ru-RU" sz="2800" dirty="0" smtClean="0"/>
                      </a:br>
                      <a:r>
                        <a:rPr lang="ru-RU" sz="2800" dirty="0" smtClean="0"/>
                        <a:t>затвердевания</a:t>
                      </a:r>
                      <a:endParaRPr lang="ru-RU" sz="2800" dirty="0"/>
                    </a:p>
                  </a:txBody>
                  <a:tcPr/>
                </a:tc>
              </a:tr>
              <a:tr h="997311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Холодная</a:t>
                      </a:r>
                      <a:r>
                        <a:rPr lang="ru-RU" sz="3200" b="1" baseline="0" dirty="0" smtClean="0"/>
                        <a:t> вода 15°С</a:t>
                      </a:r>
                      <a:br>
                        <a:rPr lang="ru-RU" sz="3200" b="1" baseline="0" dirty="0" smtClean="0"/>
                      </a:br>
                      <a:r>
                        <a:rPr lang="ru-RU" sz="3200" b="1" baseline="0" dirty="0" smtClean="0"/>
                        <a:t>150 мл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 час 45 минут</a:t>
                      </a:r>
                      <a:endParaRPr lang="ru-RU" sz="3200" b="1" dirty="0"/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Горячая вода 70°С</a:t>
                      </a:r>
                      <a:b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150 мл</a:t>
                      </a:r>
                    </a:p>
                    <a:p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 час 40 минут</a:t>
                      </a:r>
                    </a:p>
                    <a:p>
                      <a:pPr algn="ctr"/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86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3024336"/>
          </a:xfrm>
        </p:spPr>
        <p:txBody>
          <a:bodyPr>
            <a:noAutofit/>
          </a:bodyPr>
          <a:lstStyle/>
          <a:p>
            <a:r>
              <a:rPr lang="ru-RU" sz="4000" b="1" i="1" dirty="0">
                <a:solidFill>
                  <a:schemeClr val="tx2"/>
                </a:solidFill>
              </a:rPr>
              <a:t>Вывод: в  замкнутом  </a:t>
            </a:r>
            <a:r>
              <a:rPr lang="ru-RU" sz="4000" b="1" i="1" dirty="0" smtClean="0">
                <a:solidFill>
                  <a:schemeClr val="tx2"/>
                </a:solidFill>
              </a:rPr>
              <a:t>объёме вода  </a:t>
            </a:r>
            <a:r>
              <a:rPr lang="ru-RU" sz="4000" b="1" i="1" dirty="0">
                <a:solidFill>
                  <a:schemeClr val="tx2"/>
                </a:solidFill>
              </a:rPr>
              <a:t>разных  температур  затвердевает </a:t>
            </a:r>
            <a:r>
              <a:rPr lang="ru-RU" sz="4000" b="1" i="1" dirty="0" smtClean="0">
                <a:solidFill>
                  <a:schemeClr val="tx2"/>
                </a:solidFill>
              </a:rPr>
              <a:t>за разное </a:t>
            </a:r>
            <a:r>
              <a:rPr lang="ru-RU" sz="4000" b="1" i="1" dirty="0">
                <a:solidFill>
                  <a:schemeClr val="tx2"/>
                </a:solidFill>
              </a:rPr>
              <a:t>время</a:t>
            </a:r>
            <a:r>
              <a:rPr lang="ru-RU" sz="4000" b="1" i="1" dirty="0" smtClean="0">
                <a:solidFill>
                  <a:schemeClr val="tx2"/>
                </a:solidFill>
              </a:rPr>
              <a:t>. Быстрее затвердевает горячая вода.</a:t>
            </a:r>
            <a:r>
              <a:rPr lang="ru-RU" sz="4000" b="1" i="1" dirty="0">
                <a:solidFill>
                  <a:schemeClr val="tx2"/>
                </a:solidFill>
              </a:rPr>
              <a:t/>
            </a:r>
            <a:br>
              <a:rPr lang="ru-RU" sz="4000" b="1" i="1" dirty="0">
                <a:solidFill>
                  <a:schemeClr val="tx2"/>
                </a:solidFill>
              </a:rPr>
            </a:br>
            <a:endParaRPr lang="ru-RU" sz="4000" b="1" i="1" dirty="0">
              <a:solidFill>
                <a:schemeClr val="tx2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708920"/>
            <a:ext cx="5904207" cy="3888730"/>
          </a:xfrm>
        </p:spPr>
      </p:pic>
    </p:spTree>
    <p:extLst>
      <p:ext uri="{BB962C8B-B14F-4D97-AF65-F5344CB8AC3E}">
        <p14:creationId xmlns:p14="http://schemas.microsoft.com/office/powerpoint/2010/main" val="319978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2376264"/>
          </a:xfrm>
        </p:spPr>
        <p:txBody>
          <a:bodyPr>
            <a:noAutofit/>
          </a:bodyPr>
          <a:lstStyle/>
          <a:p>
            <a:r>
              <a:rPr lang="ru-RU" sz="4000" b="1" i="1" dirty="0">
                <a:solidFill>
                  <a:schemeClr val="tx2"/>
                </a:solidFill>
              </a:rPr>
              <a:t>Наблюдение отвердевания воды </a:t>
            </a:r>
            <a:r>
              <a:rPr lang="ru-RU" sz="4000" b="1" i="1" dirty="0" smtClean="0">
                <a:solidFill>
                  <a:schemeClr val="tx2"/>
                </a:solidFill>
              </a:rPr>
              <a:t>на открытом пространстве</a:t>
            </a:r>
            <a:br>
              <a:rPr lang="ru-RU" sz="4000" b="1" i="1" dirty="0" smtClean="0">
                <a:solidFill>
                  <a:schemeClr val="tx2"/>
                </a:solidFill>
              </a:rPr>
            </a:br>
            <a:r>
              <a:rPr lang="ru-RU" sz="4000" b="1" i="1" dirty="0" smtClean="0">
                <a:solidFill>
                  <a:schemeClr val="tx2"/>
                </a:solidFill>
              </a:rPr>
              <a:t> (температура на балконе -5°С)</a:t>
            </a:r>
            <a:endParaRPr lang="ru-RU" sz="4000" i="1" dirty="0">
              <a:solidFill>
                <a:schemeClr val="tx2"/>
              </a:solidFill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1701182"/>
              </p:ext>
            </p:extLst>
          </p:nvPr>
        </p:nvGraphicFramePr>
        <p:xfrm>
          <a:off x="611560" y="2996953"/>
          <a:ext cx="8229600" cy="3165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01891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Начальная температура воды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Время </a:t>
                      </a:r>
                      <a:br>
                        <a:rPr lang="ru-RU" sz="2800" dirty="0" smtClean="0"/>
                      </a:br>
                      <a:r>
                        <a:rPr lang="ru-RU" sz="2800" dirty="0" smtClean="0"/>
                        <a:t>затвердевания</a:t>
                      </a:r>
                      <a:endParaRPr lang="ru-RU" sz="2800" dirty="0"/>
                    </a:p>
                  </a:txBody>
                  <a:tcPr/>
                </a:tc>
              </a:tr>
              <a:tr h="997311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Холодная</a:t>
                      </a:r>
                      <a:r>
                        <a:rPr lang="ru-RU" sz="3200" b="1" baseline="0" dirty="0" smtClean="0"/>
                        <a:t> вода 15°С</a:t>
                      </a:r>
                      <a:br>
                        <a:rPr lang="ru-RU" sz="3200" b="1" baseline="0" dirty="0" smtClean="0"/>
                      </a:br>
                      <a:r>
                        <a:rPr lang="ru-RU" sz="3200" b="1" baseline="0" dirty="0" smtClean="0"/>
                        <a:t>150 мл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4 часа</a:t>
                      </a:r>
                      <a:endParaRPr lang="ru-RU" sz="3200" b="1" dirty="0"/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Горячая вода 70°С</a:t>
                      </a:r>
                      <a:b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150 мл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3 час 45 минут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08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2736304"/>
          </a:xfrm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chemeClr val="tx2"/>
                </a:solidFill>
              </a:rPr>
              <a:t>Вывод: на открытом пространстве  вода  разных  температур  затвердевает  за </a:t>
            </a:r>
            <a:r>
              <a:rPr lang="ru-RU" sz="3600" b="1" i="1" dirty="0" smtClean="0">
                <a:solidFill>
                  <a:schemeClr val="tx2"/>
                </a:solidFill>
              </a:rPr>
              <a:t>разное время.</a:t>
            </a:r>
            <a:br>
              <a:rPr lang="ru-RU" sz="3600" b="1" i="1" dirty="0" smtClean="0">
                <a:solidFill>
                  <a:schemeClr val="tx2"/>
                </a:solidFill>
              </a:rPr>
            </a:br>
            <a:r>
              <a:rPr lang="ru-RU" sz="3600" b="1" i="1" dirty="0" smtClean="0">
                <a:solidFill>
                  <a:schemeClr val="tx2"/>
                </a:solidFill>
              </a:rPr>
              <a:t>Быстрее затвердевает горячая  вода</a:t>
            </a:r>
            <a:r>
              <a:rPr lang="ru-RU" sz="3600" b="1" i="1" dirty="0">
                <a:solidFill>
                  <a:schemeClr val="tx2"/>
                </a:solidFill>
              </a:rPr>
              <a:t/>
            </a:r>
            <a:br>
              <a:rPr lang="ru-RU" sz="3600" b="1" i="1" dirty="0">
                <a:solidFill>
                  <a:schemeClr val="tx2"/>
                </a:solidFill>
              </a:rPr>
            </a:br>
            <a:endParaRPr lang="ru-RU" sz="3600" b="1" i="1" dirty="0">
              <a:solidFill>
                <a:schemeClr val="tx2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995290"/>
            <a:ext cx="6000576" cy="3861048"/>
          </a:xfrm>
        </p:spPr>
      </p:pic>
    </p:spTree>
    <p:extLst>
      <p:ext uri="{BB962C8B-B14F-4D97-AF65-F5344CB8AC3E}">
        <p14:creationId xmlns:p14="http://schemas.microsoft.com/office/powerpoint/2010/main" val="198008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8352928" cy="6120680"/>
          </a:xfrm>
        </p:spPr>
      </p:pic>
    </p:spTree>
    <p:extLst>
      <p:ext uri="{BB962C8B-B14F-4D97-AF65-F5344CB8AC3E}">
        <p14:creationId xmlns:p14="http://schemas.microsoft.com/office/powerpoint/2010/main" val="205765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264696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chemeClr val="tx2"/>
                </a:solidFill>
              </a:rPr>
              <a:t>Заключение</a:t>
            </a:r>
            <a:r>
              <a:rPr lang="en-US" sz="4000" b="1" i="1" dirty="0" smtClean="0">
                <a:solidFill>
                  <a:schemeClr val="tx2"/>
                </a:solidFill>
              </a:rPr>
              <a:t>:</a:t>
            </a:r>
            <a:r>
              <a:rPr lang="ru-RU" sz="4000" b="1" i="1" dirty="0" smtClean="0">
                <a:solidFill>
                  <a:schemeClr val="tx2"/>
                </a:solidFill>
              </a:rPr>
              <a:t> эффект </a:t>
            </a:r>
            <a:r>
              <a:rPr lang="ru-RU" sz="4000" b="1" i="1" dirty="0" err="1" smtClean="0">
                <a:solidFill>
                  <a:schemeClr val="tx2"/>
                </a:solidFill>
              </a:rPr>
              <a:t>Мпембы</a:t>
            </a:r>
            <a:r>
              <a:rPr lang="ru-RU" sz="4000" b="1" i="1" dirty="0" smtClean="0">
                <a:solidFill>
                  <a:schemeClr val="tx2"/>
                </a:solidFill>
              </a:rPr>
              <a:t> в опытах пронаблюдали не в полной мере, только для сосудов с большой площадью поверхности. </a:t>
            </a:r>
            <a:r>
              <a:rPr lang="ru-RU" sz="4000" b="1" i="1" dirty="0">
                <a:solidFill>
                  <a:schemeClr val="tx2"/>
                </a:solidFill>
              </a:rPr>
              <a:t>Н</a:t>
            </a:r>
            <a:r>
              <a:rPr lang="ru-RU" sz="4000" b="1" i="1" dirty="0" smtClean="0">
                <a:solidFill>
                  <a:schemeClr val="tx2"/>
                </a:solidFill>
              </a:rPr>
              <a:t>о это не означает, что его нет. Он проявляется только при определенных условиях. Мы надеемся продолжить свои исследования</a:t>
            </a:r>
            <a:r>
              <a:rPr lang="en-US" sz="4000" b="1" i="1" dirty="0">
                <a:solidFill>
                  <a:schemeClr val="tx2"/>
                </a:solidFill>
              </a:rPr>
              <a:t> </a:t>
            </a:r>
            <a:r>
              <a:rPr lang="ru-RU" sz="4000" b="1" i="1" dirty="0" smtClean="0">
                <a:solidFill>
                  <a:schemeClr val="tx2"/>
                </a:solidFill>
              </a:rPr>
              <a:t>в этой области.</a:t>
            </a:r>
            <a:endParaRPr lang="ru-RU" sz="4000" b="1" i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45224"/>
            <a:ext cx="8229600" cy="68093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884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4752528" cy="3564396"/>
          </a:xfrm>
        </p:spPr>
      </p:pic>
      <p:pic>
        <p:nvPicPr>
          <p:cNvPr id="14" name="Объект 1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212976"/>
            <a:ext cx="4614664" cy="3460998"/>
          </a:xfrm>
        </p:spPr>
      </p:pic>
    </p:spTree>
    <p:extLst>
      <p:ext uri="{BB962C8B-B14F-4D97-AF65-F5344CB8AC3E}">
        <p14:creationId xmlns:p14="http://schemas.microsoft.com/office/powerpoint/2010/main" val="263442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578298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chemeClr val="tx2"/>
                </a:solidFill>
              </a:rPr>
              <a:t>П</a:t>
            </a:r>
            <a:r>
              <a:rPr lang="ru-RU" sz="3200" b="1" i="1" dirty="0" smtClean="0">
                <a:solidFill>
                  <a:schemeClr val="tx2"/>
                </a:solidFill>
              </a:rPr>
              <a:t>ростой африканский школьник </a:t>
            </a:r>
            <a:r>
              <a:rPr lang="ru-RU" sz="3200" b="1" i="1" dirty="0">
                <a:solidFill>
                  <a:schemeClr val="tx2"/>
                </a:solidFill>
              </a:rPr>
              <a:t/>
            </a:r>
            <a:br>
              <a:rPr lang="ru-RU" sz="3200" b="1" i="1" dirty="0">
                <a:solidFill>
                  <a:schemeClr val="tx2"/>
                </a:solidFill>
              </a:rPr>
            </a:br>
            <a:r>
              <a:rPr lang="ru-RU" sz="3200" b="1" i="1" dirty="0">
                <a:solidFill>
                  <a:schemeClr val="tx2"/>
                </a:solidFill>
              </a:rPr>
              <a:t>добился признания физического эффекта и получил популярность </a:t>
            </a:r>
            <a:br>
              <a:rPr lang="ru-RU" sz="3200" b="1" i="1" dirty="0">
                <a:solidFill>
                  <a:schemeClr val="tx2"/>
                </a:solidFill>
              </a:rPr>
            </a:br>
            <a:r>
              <a:rPr lang="ru-RU" sz="3200" b="1" i="1" dirty="0">
                <a:solidFill>
                  <a:schemeClr val="tx2"/>
                </a:solidFill>
              </a:rPr>
              <a:t>из-за своей любознательности и </a:t>
            </a:r>
            <a:r>
              <a:rPr lang="ru-RU" sz="3200" b="1" i="1" dirty="0" smtClean="0">
                <a:solidFill>
                  <a:schemeClr val="tx2"/>
                </a:solidFill>
              </a:rPr>
              <a:t>настойчивости. Мы желаем и вам успехов в изучении физики.</a:t>
            </a:r>
            <a:endParaRPr lang="ru-RU" sz="3200" b="1" i="1" dirty="0">
              <a:solidFill>
                <a:schemeClr val="tx2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109568"/>
            <a:ext cx="5045060" cy="3725584"/>
          </a:xfrm>
        </p:spPr>
      </p:pic>
    </p:spTree>
    <p:extLst>
      <p:ext uri="{BB962C8B-B14F-4D97-AF65-F5344CB8AC3E}">
        <p14:creationId xmlns:p14="http://schemas.microsoft.com/office/powerpoint/2010/main" val="308993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3200" b="1" dirty="0">
                <a:solidFill>
                  <a:srgbClr val="002060"/>
                </a:solidFill>
              </a:rPr>
              <a:t/>
            </a:r>
            <a:br>
              <a:rPr lang="ru-RU" altLang="ru-RU" sz="3200" b="1" dirty="0">
                <a:solidFill>
                  <a:srgbClr val="002060"/>
                </a:solidFill>
              </a:rPr>
            </a:br>
            <a:r>
              <a:rPr lang="ru-RU" altLang="ru-RU" sz="3200" b="1" dirty="0">
                <a:solidFill>
                  <a:srgbClr val="002060"/>
                </a:solidFill>
              </a:rPr>
              <a:t/>
            </a:r>
            <a:br>
              <a:rPr lang="ru-RU" altLang="ru-RU" sz="3200" b="1" dirty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17" name="Текст 16"/>
          <p:cNvSpPr>
            <a:spLocks noGrp="1"/>
          </p:cNvSpPr>
          <p:nvPr>
            <p:ph type="body" idx="1"/>
          </p:nvPr>
        </p:nvSpPr>
        <p:spPr>
          <a:xfrm>
            <a:off x="457200" y="188640"/>
            <a:ext cx="8219256" cy="1512167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772816"/>
            <a:ext cx="7028910" cy="4896544"/>
          </a:xfrm>
        </p:spPr>
      </p:pic>
      <p:sp>
        <p:nvSpPr>
          <p:cNvPr id="18" name="Текст 17"/>
          <p:cNvSpPr>
            <a:spLocks noGrp="1"/>
          </p:cNvSpPr>
          <p:nvPr>
            <p:ph type="body" sz="quarter" idx="3"/>
          </p:nvPr>
        </p:nvSpPr>
        <p:spPr>
          <a:xfrm>
            <a:off x="4645025" y="332656"/>
            <a:ext cx="4041775" cy="18422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9" name="Объект 18"/>
          <p:cNvSpPr>
            <a:spLocks noGrp="1"/>
          </p:cNvSpPr>
          <p:nvPr>
            <p:ph sz="quarter" idx="4"/>
          </p:nvPr>
        </p:nvSpPr>
        <p:spPr>
          <a:xfrm>
            <a:off x="539553" y="116632"/>
            <a:ext cx="8147248" cy="23762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chemeClr val="tx2"/>
                </a:solidFill>
                <a:latin typeface="+mj-lt"/>
              </a:rPr>
              <a:t>1963 год Танзания </a:t>
            </a:r>
          </a:p>
          <a:p>
            <a:pPr marL="0" indent="0" algn="ctr">
              <a:buNone/>
            </a:pPr>
            <a:r>
              <a:rPr lang="ru-RU" sz="4000" b="1" i="1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ru-RU" sz="4000" b="1" i="1" dirty="0" err="1">
                <a:solidFill>
                  <a:schemeClr val="tx2"/>
                </a:solidFill>
                <a:latin typeface="+mj-lt"/>
              </a:rPr>
              <a:t>Э</a:t>
            </a:r>
            <a:r>
              <a:rPr lang="ru-RU" sz="4000" b="1" i="1" dirty="0" err="1" smtClean="0">
                <a:solidFill>
                  <a:schemeClr val="tx2"/>
                </a:solidFill>
                <a:latin typeface="+mj-lt"/>
              </a:rPr>
              <a:t>расто</a:t>
            </a:r>
            <a:r>
              <a:rPr lang="ru-RU" sz="4000" b="1" i="1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ru-RU" sz="4000" b="1" i="1" dirty="0" err="1" smtClean="0">
                <a:solidFill>
                  <a:schemeClr val="tx2"/>
                </a:solidFill>
                <a:latin typeface="+mj-lt"/>
              </a:rPr>
              <a:t>Мпемба</a:t>
            </a:r>
            <a:endParaRPr lang="ru-RU" sz="4000" b="1" i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3380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89" y="260648"/>
            <a:ext cx="6074523" cy="4248472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905" y="3212976"/>
            <a:ext cx="4513061" cy="3528392"/>
          </a:xfrm>
        </p:spPr>
      </p:pic>
    </p:spTree>
    <p:extLst>
      <p:ext uri="{BB962C8B-B14F-4D97-AF65-F5344CB8AC3E}">
        <p14:creationId xmlns:p14="http://schemas.microsoft.com/office/powerpoint/2010/main" val="21726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459432"/>
            <a:ext cx="8928992" cy="216024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tx2"/>
                </a:solidFill>
              </a:rPr>
              <a:t/>
            </a:r>
            <a:br>
              <a:rPr lang="ru-RU" sz="3600" b="1" i="1" dirty="0" smtClean="0">
                <a:solidFill>
                  <a:schemeClr val="tx2"/>
                </a:solidFill>
              </a:rPr>
            </a:br>
            <a:r>
              <a:rPr lang="ru-RU" sz="3600" b="1" i="1" dirty="0">
                <a:solidFill>
                  <a:schemeClr val="tx2"/>
                </a:solidFill>
              </a:rPr>
              <a:t/>
            </a:r>
            <a:br>
              <a:rPr lang="ru-RU" sz="3600" b="1" i="1" dirty="0">
                <a:solidFill>
                  <a:schemeClr val="tx2"/>
                </a:solidFill>
              </a:rPr>
            </a:br>
            <a:r>
              <a:rPr lang="ru-RU" sz="3600" b="1" i="1" dirty="0" smtClean="0">
                <a:solidFill>
                  <a:schemeClr val="tx2"/>
                </a:solidFill>
              </a:rPr>
              <a:t/>
            </a:r>
            <a:br>
              <a:rPr lang="ru-RU" sz="3600" b="1" i="1" dirty="0" smtClean="0">
                <a:solidFill>
                  <a:schemeClr val="tx2"/>
                </a:solidFill>
              </a:rPr>
            </a:br>
            <a:r>
              <a:rPr lang="ru-RU" sz="3600" b="1" i="1" dirty="0">
                <a:solidFill>
                  <a:schemeClr val="tx2"/>
                </a:solidFill>
              </a:rPr>
              <a:t/>
            </a:r>
            <a:br>
              <a:rPr lang="ru-RU" sz="3600" b="1" i="1" dirty="0">
                <a:solidFill>
                  <a:schemeClr val="tx2"/>
                </a:solidFill>
              </a:rPr>
            </a:br>
            <a:r>
              <a:rPr lang="ru-RU" sz="4000" b="1" i="1" dirty="0" smtClean="0">
                <a:solidFill>
                  <a:schemeClr val="tx2"/>
                </a:solidFill>
              </a:rPr>
              <a:t>Над </a:t>
            </a:r>
            <a:r>
              <a:rPr lang="ru-RU" sz="4000" b="1" i="1" dirty="0">
                <a:solidFill>
                  <a:schemeClr val="tx2"/>
                </a:solidFill>
              </a:rPr>
              <a:t>парадоксальным явлением размышляли </a:t>
            </a:r>
            <a:r>
              <a:rPr lang="ru-RU" sz="4000" b="1" i="1" dirty="0" smtClean="0">
                <a:solidFill>
                  <a:schemeClr val="tx2"/>
                </a:solidFill>
              </a:rPr>
              <a:t>ещё Аристотель </a:t>
            </a:r>
            <a:br>
              <a:rPr lang="ru-RU" sz="4000" b="1" i="1" dirty="0" smtClean="0">
                <a:solidFill>
                  <a:schemeClr val="tx2"/>
                </a:solidFill>
              </a:rPr>
            </a:br>
            <a:r>
              <a:rPr lang="ru-RU" sz="4000" b="1" i="1" dirty="0" smtClean="0">
                <a:solidFill>
                  <a:schemeClr val="tx2"/>
                </a:solidFill>
              </a:rPr>
              <a:t>и </a:t>
            </a:r>
            <a:r>
              <a:rPr lang="ru-RU" sz="4000" b="1" i="1" dirty="0">
                <a:solidFill>
                  <a:schemeClr val="tx2"/>
                </a:solidFill>
              </a:rPr>
              <a:t>Рене </a:t>
            </a:r>
            <a:r>
              <a:rPr lang="ru-RU" sz="4000" b="1" i="1" dirty="0" smtClean="0">
                <a:solidFill>
                  <a:schemeClr val="tx2"/>
                </a:solidFill>
              </a:rPr>
              <a:t>Декарт</a:t>
            </a:r>
            <a:r>
              <a:rPr lang="ru-RU" sz="3600" b="1" i="1" dirty="0">
                <a:solidFill>
                  <a:schemeClr val="tx2"/>
                </a:solidFill>
              </a:rPr>
              <a:t/>
            </a:r>
            <a:br>
              <a:rPr lang="ru-RU" sz="3600" b="1" i="1" dirty="0">
                <a:solidFill>
                  <a:schemeClr val="tx2"/>
                </a:solidFill>
              </a:rPr>
            </a:br>
            <a:r>
              <a:rPr lang="ru-RU" sz="3600" b="1" i="1" dirty="0">
                <a:solidFill>
                  <a:schemeClr val="tx2"/>
                </a:solidFill>
              </a:rPr>
              <a:t> </a:t>
            </a:r>
            <a:r>
              <a:rPr lang="ru-RU" altLang="ru-RU" sz="3200" b="1" dirty="0">
                <a:solidFill>
                  <a:srgbClr val="002060"/>
                </a:solidFill>
              </a:rPr>
              <a:t/>
            </a:r>
            <a:br>
              <a:rPr lang="ru-RU" altLang="ru-RU" sz="3200" b="1" dirty="0">
                <a:solidFill>
                  <a:srgbClr val="002060"/>
                </a:solidFill>
              </a:rPr>
            </a:b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276872"/>
            <a:ext cx="3024336" cy="4113807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276872"/>
            <a:ext cx="4038600" cy="4038600"/>
          </a:xfrm>
        </p:spPr>
      </p:pic>
    </p:spTree>
    <p:extLst>
      <p:ext uri="{BB962C8B-B14F-4D97-AF65-F5344CB8AC3E}">
        <p14:creationId xmlns:p14="http://schemas.microsoft.com/office/powerpoint/2010/main" val="40425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192688"/>
          </a:xfrm>
        </p:spPr>
        <p:txBody>
          <a:bodyPr>
            <a:normAutofit fontScale="90000"/>
          </a:bodyPr>
          <a:lstStyle/>
          <a:p>
            <a:pPr marL="342900" lvl="0" indent="-342900" algn="l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b="1" i="1" kern="0" dirty="0" smtClean="0">
                <a:solidFill>
                  <a:schemeClr val="tx2"/>
                </a:solidFill>
                <a:cs typeface="Times New Roman" pitchFamily="18" charset="0"/>
              </a:rPr>
              <a:t>   Цель  </a:t>
            </a:r>
            <a:r>
              <a:rPr lang="ru-RU" b="1" i="1" kern="0" dirty="0">
                <a:solidFill>
                  <a:schemeClr val="tx2"/>
                </a:solidFill>
                <a:cs typeface="Times New Roman" pitchFamily="18" charset="0"/>
              </a:rPr>
              <a:t>работы – опытным путём проверить выполнение эффекта </a:t>
            </a:r>
            <a:r>
              <a:rPr lang="ru-RU" b="1" i="1" kern="0" dirty="0" err="1">
                <a:solidFill>
                  <a:schemeClr val="tx2"/>
                </a:solidFill>
                <a:cs typeface="Times New Roman" pitchFamily="18" charset="0"/>
              </a:rPr>
              <a:t>Мпембы</a:t>
            </a:r>
            <a:r>
              <a:rPr lang="ru-RU" b="1" i="1" kern="0" dirty="0">
                <a:solidFill>
                  <a:schemeClr val="tx2"/>
                </a:solidFill>
                <a:cs typeface="Times New Roman" pitchFamily="18" charset="0"/>
              </a:rPr>
              <a:t> и исследовать условия его наблюдения. </a:t>
            </a:r>
            <a:br>
              <a:rPr lang="ru-RU" b="1" i="1" kern="0" dirty="0">
                <a:solidFill>
                  <a:schemeClr val="tx2"/>
                </a:solidFill>
                <a:cs typeface="Times New Roman" pitchFamily="18" charset="0"/>
              </a:rPr>
            </a:br>
            <a:r>
              <a:rPr lang="ru-RU" b="1" i="1" kern="0" dirty="0">
                <a:solidFill>
                  <a:schemeClr val="tx2"/>
                </a:solidFill>
                <a:cs typeface="Times New Roman" pitchFamily="18" charset="0"/>
              </a:rPr>
              <a:t/>
            </a:r>
            <a:br>
              <a:rPr lang="ru-RU" b="1" i="1" kern="0" dirty="0">
                <a:solidFill>
                  <a:schemeClr val="tx2"/>
                </a:solidFill>
                <a:cs typeface="Times New Roman" pitchFamily="18" charset="0"/>
              </a:rPr>
            </a:br>
            <a:r>
              <a:rPr lang="ru-RU" b="1" i="1" kern="0" dirty="0">
                <a:solidFill>
                  <a:schemeClr val="tx2"/>
                </a:solidFill>
                <a:cs typeface="Times New Roman" pitchFamily="18" charset="0"/>
              </a:rPr>
              <a:t>Гипотеза  исследования – </a:t>
            </a:r>
            <a:r>
              <a:rPr lang="ru-RU" b="1" i="1" dirty="0">
                <a:solidFill>
                  <a:schemeClr val="tx2"/>
                </a:solidFill>
                <a:cs typeface="Times New Roman" pitchFamily="18" charset="0"/>
              </a:rPr>
              <a:t>эффект </a:t>
            </a:r>
            <a:r>
              <a:rPr lang="ru-RU" b="1" i="1" dirty="0" err="1">
                <a:solidFill>
                  <a:schemeClr val="tx2"/>
                </a:solidFill>
                <a:cs typeface="Times New Roman" pitchFamily="18" charset="0"/>
              </a:rPr>
              <a:t>Мпембы</a:t>
            </a:r>
            <a:r>
              <a:rPr lang="ru-RU" b="1" i="1" dirty="0">
                <a:solidFill>
                  <a:schemeClr val="tx2"/>
                </a:solidFill>
                <a:cs typeface="Times New Roman" pitchFamily="18" charset="0"/>
              </a:rPr>
              <a:t> существует, но горячая вода не всегда кристаллизуется быстрее, чем холодная.</a:t>
            </a:r>
            <a:br>
              <a:rPr lang="ru-RU" b="1" i="1" dirty="0">
                <a:solidFill>
                  <a:schemeClr val="tx2"/>
                </a:solidFill>
                <a:cs typeface="Times New Roman" pitchFamily="18" charset="0"/>
              </a:rPr>
            </a:br>
            <a:endParaRPr lang="ru-RU" b="1" i="1" dirty="0">
              <a:solidFill>
                <a:schemeClr val="tx2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3200" b="1" dirty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85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tx2"/>
                </a:solidFill>
              </a:rPr>
              <a:t>Три состояния вещества</a:t>
            </a:r>
            <a:endParaRPr lang="ru-RU" sz="4000" b="1" i="1" dirty="0">
              <a:solidFill>
                <a:schemeClr val="tx2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00808"/>
            <a:ext cx="8686570" cy="4320480"/>
          </a:xfrm>
        </p:spPr>
      </p:pic>
    </p:spTree>
    <p:extLst>
      <p:ext uri="{BB962C8B-B14F-4D97-AF65-F5344CB8AC3E}">
        <p14:creationId xmlns:p14="http://schemas.microsoft.com/office/powerpoint/2010/main" val="181186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chemeClr val="tx2"/>
                </a:solidFill>
              </a:rPr>
              <a:t>Испарение и кристаллизация</a:t>
            </a:r>
            <a:endParaRPr lang="ru-RU" sz="4000" b="1" i="1" dirty="0">
              <a:solidFill>
                <a:schemeClr val="tx2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0768"/>
            <a:ext cx="3816424" cy="4880845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16832"/>
            <a:ext cx="4896544" cy="3456384"/>
          </a:xfrm>
        </p:spPr>
      </p:pic>
    </p:spTree>
    <p:extLst>
      <p:ext uri="{BB962C8B-B14F-4D97-AF65-F5344CB8AC3E}">
        <p14:creationId xmlns:p14="http://schemas.microsoft.com/office/powerpoint/2010/main" val="42935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5962674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tx2"/>
                </a:solidFill>
              </a:rPr>
              <a:t>Эффект </a:t>
            </a:r>
            <a:r>
              <a:rPr lang="ru-RU" sz="5400" b="1" i="1" dirty="0" err="1" smtClean="0">
                <a:solidFill>
                  <a:schemeClr val="tx2"/>
                </a:solidFill>
              </a:rPr>
              <a:t>Мпембы</a:t>
            </a:r>
            <a:r>
              <a:rPr lang="ru-RU" sz="5400" b="1" i="1" dirty="0" smtClean="0">
                <a:solidFill>
                  <a:schemeClr val="tx2"/>
                </a:solidFill>
              </a:rPr>
              <a:t> — парадокс, который гласит, что горячая вода (при некоторых условиях) может замёрзнуть быстрее, чем холодная.</a:t>
            </a:r>
            <a:r>
              <a:rPr lang="ru-RU" sz="4000" b="1" i="1" dirty="0">
                <a:solidFill>
                  <a:schemeClr val="tx2"/>
                </a:solidFill>
              </a:rPr>
              <a:t/>
            </a:r>
            <a:br>
              <a:rPr lang="ru-RU" sz="4000" b="1" i="1" dirty="0">
                <a:solidFill>
                  <a:schemeClr val="tx2"/>
                </a:solidFill>
              </a:rPr>
            </a:br>
            <a:endParaRPr lang="ru-RU" sz="4000" b="1" i="1" dirty="0">
              <a:solidFill>
                <a:schemeClr val="tx2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5373216"/>
            <a:ext cx="8229600" cy="752947"/>
          </a:xfrm>
        </p:spPr>
        <p:txBody>
          <a:bodyPr>
            <a:normAutofit/>
          </a:bodyPr>
          <a:lstStyle/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9522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остав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</TotalTime>
  <Words>310</Words>
  <Application>Microsoft Office PowerPoint</Application>
  <PresentationFormat>Экран (4:3)</PresentationFormat>
  <Paragraphs>50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Исследование  эффекта Мпембы</vt:lpstr>
      <vt:lpstr>Презентация PowerPoint</vt:lpstr>
      <vt:lpstr>  </vt:lpstr>
      <vt:lpstr>Презентация PowerPoint</vt:lpstr>
      <vt:lpstr>    Над парадоксальным явлением размышляли ещё Аристотель  и Рене Декарт   </vt:lpstr>
      <vt:lpstr>   Цель  работы – опытным путём проверить выполнение эффекта Мпембы и исследовать условия его наблюдения.   Гипотеза  исследования – эффект Мпембы существует, но горячая вода не всегда кристаллизуется быстрее, чем холодная. </vt:lpstr>
      <vt:lpstr>Три состояния вещества</vt:lpstr>
      <vt:lpstr>Испарение и кристаллизация</vt:lpstr>
      <vt:lpstr>Эффект Мпембы — парадокс, который гласит, что горячая вода (при некоторых условиях) может замёрзнуть быстрее, чем холодная. </vt:lpstr>
      <vt:lpstr>Варианты объяснения парадокса</vt:lpstr>
      <vt:lpstr>Варианты объяснения парадокса</vt:lpstr>
      <vt:lpstr>Варианты объяснения парадокса</vt:lpstr>
      <vt:lpstr>Варианты объяснения парадокса</vt:lpstr>
      <vt:lpstr>Варианты объяснения парадокса</vt:lpstr>
      <vt:lpstr>Варианты объяснения парадокса</vt:lpstr>
      <vt:lpstr>Наблюдение отвердевания воды в замкнутом объеме  ( температура в морозильной  камере -18°С)</vt:lpstr>
      <vt:lpstr>Вывод: в  замкнутом  объёме вода  разных  температур  затвердевает за разное время. Быстрее затвердевает горячая вода. </vt:lpstr>
      <vt:lpstr>Наблюдение отвердевания воды на открытом пространстве  (температура на балконе -5°С)</vt:lpstr>
      <vt:lpstr>Вывод: на открытом пространстве  вода  разных  температур  затвердевает  за разное время. Быстрее затвердевает горячая  вода </vt:lpstr>
      <vt:lpstr>Заключение: эффект Мпембы в опытах пронаблюдали не в полной мере, только для сосудов с большой площадью поверхности. Но это не означает, что его нет. Он проявляется только при определенных условиях. Мы надеемся продолжить свои исследования в этой области.</vt:lpstr>
      <vt:lpstr>Презентация PowerPoint</vt:lpstr>
      <vt:lpstr>Простой африканский школьник  добился признания физического эффекта и получил популярность  из-за своей любознательности и настойчивости. Мы желаем и вам успехов в изучении физики.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Исследование поверхностного натяжения жидкостей</dc:title>
  <dc:creator>Elena</dc:creator>
  <cp:lastModifiedBy>Elena</cp:lastModifiedBy>
  <cp:revision>203</cp:revision>
  <dcterms:created xsi:type="dcterms:W3CDTF">2014-02-08T17:01:45Z</dcterms:created>
  <dcterms:modified xsi:type="dcterms:W3CDTF">2015-02-13T08:12:18Z</dcterms:modified>
</cp:coreProperties>
</file>