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176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1F95931-B9EC-4BF2-AECC-ACBA48FE114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37CEEC7-3C3E-44B5-BF41-92FCCFBB1B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513"/>
            <a:ext cx="7498080" cy="6071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загадки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548680"/>
            <a:ext cx="3977592" cy="46634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  Ног нет, а хожу,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Рта нет, а скажу,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спать, когда вставать,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работу начинать.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асы)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2.    Растет она вниз головою,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летом растет, а зимою,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солнце ее припечет –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Заплачет она и умрет.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осулька)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548680"/>
            <a:ext cx="4320480" cy="46634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3. Я одноухая старуха,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прыгаю по полотну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нитку длинную из уха,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паутину, я тяну.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(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гла)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 В одежде летом,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зимой – раздетый.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(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ес)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5.  Без окон, без дверей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Полна горница людей.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(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гурец)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5300310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ЧИСЛО</a:t>
            </a:r>
            <a:endParaRPr lang="ru-RU" sz="96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2938" y="936625"/>
            <a:ext cx="2151062" cy="2151063"/>
          </a:xfrm>
          <a:prstGeom prst="rect">
            <a:avLst/>
          </a:prstGeom>
          <a:noFill/>
        </p:spPr>
      </p:pic>
      <p:pic>
        <p:nvPicPr>
          <p:cNvPr id="35845" name="Picture 5" descr="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1008063"/>
            <a:ext cx="2016125" cy="2016125"/>
          </a:xfrm>
          <a:prstGeom prst="rect">
            <a:avLst/>
          </a:prstGeom>
          <a:noFill/>
        </p:spPr>
      </p:pic>
      <p:sp>
        <p:nvSpPr>
          <p:cNvPr id="35846" name="AutoShape 6" descr="Пергамент"/>
          <p:cNvSpPr>
            <a:spLocks noChangeArrowheads="1"/>
          </p:cNvSpPr>
          <p:nvPr/>
        </p:nvSpPr>
        <p:spPr bwMode="auto">
          <a:xfrm>
            <a:off x="1908175" y="115888"/>
            <a:ext cx="4824413" cy="1008062"/>
          </a:xfrm>
          <a:prstGeom prst="cloudCallout">
            <a:avLst>
              <a:gd name="adj1" fmla="val -56449"/>
              <a:gd name="adj2" fmla="val 107324"/>
            </a:avLst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2051050" y="1357313"/>
            <a:ext cx="519191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Разбить число на группы по три цифры справа налево.</a:t>
            </a:r>
          </a:p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Прочитать слева по очереди группы из трех цифр и добавить название класса.</a:t>
            </a:r>
          </a:p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Если в группе цифр все нули, то название класса не произносят.</a:t>
            </a:r>
          </a:p>
        </p:txBody>
      </p:sp>
      <p:sp>
        <p:nvSpPr>
          <p:cNvPr id="35848" name="AutoShape 8" descr="Пергамент"/>
          <p:cNvSpPr>
            <a:spLocks noChangeArrowheads="1"/>
          </p:cNvSpPr>
          <p:nvPr/>
        </p:nvSpPr>
        <p:spPr bwMode="auto">
          <a:xfrm>
            <a:off x="1763713" y="117475"/>
            <a:ext cx="5184775" cy="1008063"/>
          </a:xfrm>
          <a:prstGeom prst="cloudCallout">
            <a:avLst>
              <a:gd name="adj1" fmla="val 49907"/>
              <a:gd name="adj2" fmla="val 105278"/>
            </a:avLst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900" b="1"/>
              <a:t>Еще!!!</a:t>
            </a:r>
          </a:p>
        </p:txBody>
      </p:sp>
      <p:sp>
        <p:nvSpPr>
          <p:cNvPr id="35849" name="WordArt 9"/>
          <p:cNvSpPr>
            <a:spLocks noChangeArrowheads="1" noChangeShapeType="1" noTextEdit="1"/>
          </p:cNvSpPr>
          <p:nvPr/>
        </p:nvSpPr>
        <p:spPr bwMode="auto">
          <a:xfrm>
            <a:off x="481013" y="3424238"/>
            <a:ext cx="8264525" cy="150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383 365 409 707</a:t>
            </a: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8401050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7739063" y="5084763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auto">
          <a:xfrm>
            <a:off x="7105650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1920875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1273175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5" name="Oval 15"/>
          <p:cNvSpPr>
            <a:spLocks noChangeArrowheads="1"/>
          </p:cNvSpPr>
          <p:nvPr/>
        </p:nvSpPr>
        <p:spPr bwMode="auto">
          <a:xfrm>
            <a:off x="625475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40814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7" name="Oval 17"/>
          <p:cNvSpPr>
            <a:spLocks noChangeArrowheads="1"/>
          </p:cNvSpPr>
          <p:nvPr/>
        </p:nvSpPr>
        <p:spPr bwMode="auto">
          <a:xfrm>
            <a:off x="34337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8" name="Oval 18"/>
          <p:cNvSpPr>
            <a:spLocks noChangeArrowheads="1"/>
          </p:cNvSpPr>
          <p:nvPr/>
        </p:nvSpPr>
        <p:spPr bwMode="auto">
          <a:xfrm>
            <a:off x="27860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9" name="Oval 19"/>
          <p:cNvSpPr>
            <a:spLocks noChangeArrowheads="1"/>
          </p:cNvSpPr>
          <p:nvPr/>
        </p:nvSpPr>
        <p:spPr bwMode="auto">
          <a:xfrm>
            <a:off x="64563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0" name="Oval 20"/>
          <p:cNvSpPr>
            <a:spLocks noChangeArrowheads="1"/>
          </p:cNvSpPr>
          <p:nvPr/>
        </p:nvSpPr>
        <p:spPr bwMode="auto">
          <a:xfrm>
            <a:off x="58086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1" name="Oval 21"/>
          <p:cNvSpPr>
            <a:spLocks noChangeArrowheads="1"/>
          </p:cNvSpPr>
          <p:nvPr/>
        </p:nvSpPr>
        <p:spPr bwMode="auto">
          <a:xfrm>
            <a:off x="51609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6900863" y="34147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6900863" y="39179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6900863" y="44227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6900863" y="49260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4732338" y="34147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4732338" y="39179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4732338" y="44227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732338" y="49260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2489200" y="33702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2500313" y="38465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00313" y="43513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2500313" y="48545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4" name="WordArt 34"/>
          <p:cNvSpPr>
            <a:spLocks noChangeArrowheads="1" noChangeShapeType="1" noTextEdit="1"/>
          </p:cNvSpPr>
          <p:nvPr/>
        </p:nvSpPr>
        <p:spPr bwMode="auto">
          <a:xfrm>
            <a:off x="7537450" y="5646738"/>
            <a:ext cx="1379538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35875" name="WordArt 35"/>
          <p:cNvSpPr>
            <a:spLocks noChangeArrowheads="1" noChangeShapeType="1" noTextEdit="1"/>
          </p:cNvSpPr>
          <p:nvPr/>
        </p:nvSpPr>
        <p:spPr bwMode="auto">
          <a:xfrm>
            <a:off x="5449888" y="5575300"/>
            <a:ext cx="1309687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35876" name="WordArt 36"/>
          <p:cNvSpPr>
            <a:spLocks noChangeArrowheads="1" noChangeShapeType="1" noTextEdit="1"/>
          </p:cNvSpPr>
          <p:nvPr/>
        </p:nvSpPr>
        <p:spPr bwMode="auto">
          <a:xfrm>
            <a:off x="2786063" y="5575300"/>
            <a:ext cx="1928812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35877" name="WordArt 37"/>
          <p:cNvSpPr>
            <a:spLocks noChangeArrowheads="1" noChangeShapeType="1" noTextEdit="1"/>
          </p:cNvSpPr>
          <p:nvPr/>
        </p:nvSpPr>
        <p:spPr bwMode="auto">
          <a:xfrm>
            <a:off x="500034" y="5572140"/>
            <a:ext cx="1998662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5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5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5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  <p:bldP spid="35848" grpId="0" animBg="1"/>
      <p:bldP spid="35849" grpId="0" animBg="1"/>
      <p:bldP spid="35850" grpId="0" animBg="1"/>
      <p:bldP spid="35851" grpId="0" animBg="1"/>
      <p:bldP spid="35852" grpId="0" animBg="1"/>
      <p:bldP spid="35853" grpId="0" animBg="1"/>
      <p:bldP spid="35854" grpId="0" animBg="1"/>
      <p:bldP spid="35855" grpId="0" animBg="1"/>
      <p:bldP spid="35856" grpId="0" animBg="1"/>
      <p:bldP spid="35857" grpId="0" animBg="1"/>
      <p:bldP spid="35858" grpId="0" animBg="1"/>
      <p:bldP spid="35859" grpId="0" animBg="1"/>
      <p:bldP spid="35860" grpId="0" animBg="1"/>
      <p:bldP spid="35861" grpId="0" animBg="1"/>
      <p:bldP spid="35862" grpId="0" animBg="1"/>
      <p:bldP spid="35863" grpId="0" animBg="1"/>
      <p:bldP spid="35864" grpId="0" animBg="1"/>
      <p:bldP spid="35865" grpId="0" animBg="1"/>
      <p:bldP spid="35866" grpId="0" animBg="1"/>
      <p:bldP spid="35867" grpId="0" animBg="1"/>
      <p:bldP spid="35868" grpId="0" animBg="1"/>
      <p:bldP spid="35869" grpId="0" animBg="1"/>
      <p:bldP spid="35870" grpId="0" animBg="1"/>
      <p:bldP spid="35871" grpId="0" animBg="1"/>
      <p:bldP spid="35872" grpId="0" animBg="1"/>
      <p:bldP spid="35873" grpId="0" animBg="1"/>
      <p:bldP spid="35874" grpId="0" animBg="1"/>
      <p:bldP spid="35875" grpId="0" animBg="1"/>
      <p:bldP spid="35876" grpId="0" animBg="1"/>
      <p:bldP spid="358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4988" y="1062038"/>
            <a:ext cx="2151062" cy="2151062"/>
          </a:xfrm>
          <a:prstGeom prst="rect">
            <a:avLst/>
          </a:prstGeom>
          <a:noFill/>
        </p:spPr>
      </p:pic>
      <p:pic>
        <p:nvPicPr>
          <p:cNvPr id="46083" name="Picture 3" descr="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1123950"/>
            <a:ext cx="2016125" cy="2016125"/>
          </a:xfrm>
          <a:prstGeom prst="rect">
            <a:avLst/>
          </a:prstGeom>
          <a:noFill/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051050" y="1473200"/>
            <a:ext cx="51132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Разбить число на группы по три цифры справа налево.</a:t>
            </a:r>
          </a:p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Прочитать слева по очереди группы из трех цифр и добавить название класса.</a:t>
            </a:r>
          </a:p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Если в группе цифр все нули, то название класса не произносят.</a:t>
            </a:r>
          </a:p>
        </p:txBody>
      </p:sp>
      <p:sp>
        <p:nvSpPr>
          <p:cNvPr id="46086" name="AutoShape 6" descr="Пергамент"/>
          <p:cNvSpPr>
            <a:spLocks noChangeArrowheads="1"/>
          </p:cNvSpPr>
          <p:nvPr/>
        </p:nvSpPr>
        <p:spPr bwMode="auto">
          <a:xfrm>
            <a:off x="1835150" y="117475"/>
            <a:ext cx="5184775" cy="1008063"/>
          </a:xfrm>
          <a:prstGeom prst="cloudCallout">
            <a:avLst>
              <a:gd name="adj1" fmla="val 49907"/>
              <a:gd name="adj2" fmla="val 105278"/>
            </a:avLst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900" b="1"/>
              <a:t>Еще!!!</a:t>
            </a:r>
          </a:p>
        </p:txBody>
      </p:sp>
      <p:sp>
        <p:nvSpPr>
          <p:cNvPr id="46087" name="WordArt 7"/>
          <p:cNvSpPr>
            <a:spLocks noChangeArrowheads="1" noChangeShapeType="1" noTextEdit="1"/>
          </p:cNvSpPr>
          <p:nvPr/>
        </p:nvSpPr>
        <p:spPr bwMode="auto">
          <a:xfrm>
            <a:off x="755650" y="3424238"/>
            <a:ext cx="8264525" cy="150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 63 009 000 050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854551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7883525" y="5084763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Oval 10"/>
          <p:cNvSpPr>
            <a:spLocks noChangeArrowheads="1"/>
          </p:cNvSpPr>
          <p:nvPr/>
        </p:nvSpPr>
        <p:spPr bwMode="auto">
          <a:xfrm>
            <a:off x="725011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1" name="Oval 11"/>
          <p:cNvSpPr>
            <a:spLocks noChangeArrowheads="1"/>
          </p:cNvSpPr>
          <p:nvPr/>
        </p:nvSpPr>
        <p:spPr bwMode="auto">
          <a:xfrm>
            <a:off x="1920875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2" name="Oval 12"/>
          <p:cNvSpPr>
            <a:spLocks noChangeArrowheads="1"/>
          </p:cNvSpPr>
          <p:nvPr/>
        </p:nvSpPr>
        <p:spPr bwMode="auto">
          <a:xfrm>
            <a:off x="1273175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3" name="Oval 13"/>
          <p:cNvSpPr>
            <a:spLocks noChangeArrowheads="1"/>
          </p:cNvSpPr>
          <p:nvPr/>
        </p:nvSpPr>
        <p:spPr bwMode="auto">
          <a:xfrm>
            <a:off x="625475" y="51181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4" name="Oval 14"/>
          <p:cNvSpPr>
            <a:spLocks noChangeArrowheads="1"/>
          </p:cNvSpPr>
          <p:nvPr/>
        </p:nvSpPr>
        <p:spPr bwMode="auto">
          <a:xfrm>
            <a:off x="40814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5" name="Oval 15"/>
          <p:cNvSpPr>
            <a:spLocks noChangeArrowheads="1"/>
          </p:cNvSpPr>
          <p:nvPr/>
        </p:nvSpPr>
        <p:spPr bwMode="auto">
          <a:xfrm>
            <a:off x="34337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6" name="Oval 16"/>
          <p:cNvSpPr>
            <a:spLocks noChangeArrowheads="1"/>
          </p:cNvSpPr>
          <p:nvPr/>
        </p:nvSpPr>
        <p:spPr bwMode="auto">
          <a:xfrm>
            <a:off x="27860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7" name="Oval 17"/>
          <p:cNvSpPr>
            <a:spLocks noChangeArrowheads="1"/>
          </p:cNvSpPr>
          <p:nvPr/>
        </p:nvSpPr>
        <p:spPr bwMode="auto">
          <a:xfrm>
            <a:off x="63674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8" name="Oval 18"/>
          <p:cNvSpPr>
            <a:spLocks noChangeArrowheads="1"/>
          </p:cNvSpPr>
          <p:nvPr/>
        </p:nvSpPr>
        <p:spPr bwMode="auto">
          <a:xfrm>
            <a:off x="57197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9" name="Oval 19"/>
          <p:cNvSpPr>
            <a:spLocks noChangeArrowheads="1"/>
          </p:cNvSpPr>
          <p:nvPr/>
        </p:nvSpPr>
        <p:spPr bwMode="auto">
          <a:xfrm>
            <a:off x="5072063" y="51181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6900863" y="34147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6900863" y="39179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6900863" y="44227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6900863" y="49260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4643438" y="34147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4643438" y="39179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4643438" y="44227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4643438" y="49260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2411413" y="33702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2422525" y="38465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2422525" y="43513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11" name="Rectangle 31"/>
          <p:cNvSpPr>
            <a:spLocks noChangeArrowheads="1"/>
          </p:cNvSpPr>
          <p:nvPr/>
        </p:nvSpPr>
        <p:spPr bwMode="auto">
          <a:xfrm>
            <a:off x="2422525" y="48545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12" name="WordArt 32"/>
          <p:cNvSpPr>
            <a:spLocks noChangeArrowheads="1" noChangeShapeType="1" noTextEdit="1"/>
          </p:cNvSpPr>
          <p:nvPr/>
        </p:nvSpPr>
        <p:spPr bwMode="auto">
          <a:xfrm>
            <a:off x="7537450" y="5646738"/>
            <a:ext cx="1379538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46113" name="WordArt 33"/>
          <p:cNvSpPr>
            <a:spLocks noChangeArrowheads="1" noChangeShapeType="1" noTextEdit="1"/>
          </p:cNvSpPr>
          <p:nvPr/>
        </p:nvSpPr>
        <p:spPr bwMode="auto">
          <a:xfrm>
            <a:off x="5449888" y="5575300"/>
            <a:ext cx="1309687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46114" name="WordArt 34"/>
          <p:cNvSpPr>
            <a:spLocks noChangeArrowheads="1" noChangeShapeType="1" noTextEdit="1"/>
          </p:cNvSpPr>
          <p:nvPr/>
        </p:nvSpPr>
        <p:spPr bwMode="auto">
          <a:xfrm>
            <a:off x="2786063" y="5575300"/>
            <a:ext cx="1928812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46115" name="WordArt 35"/>
          <p:cNvSpPr>
            <a:spLocks noChangeArrowheads="1" noChangeShapeType="1" noTextEdit="1"/>
          </p:cNvSpPr>
          <p:nvPr/>
        </p:nvSpPr>
        <p:spPr bwMode="auto">
          <a:xfrm>
            <a:off x="407988" y="5586413"/>
            <a:ext cx="1998662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6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6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6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6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6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6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6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6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6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6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6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6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6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animBg="1"/>
      <p:bldP spid="46087" grpId="0" animBg="1"/>
      <p:bldP spid="46088" grpId="0" animBg="1"/>
      <p:bldP spid="46089" grpId="0" animBg="1"/>
      <p:bldP spid="46090" grpId="0" animBg="1"/>
      <p:bldP spid="46091" grpId="0" animBg="1"/>
      <p:bldP spid="46092" grpId="0" animBg="1"/>
      <p:bldP spid="46093" grpId="0" animBg="1"/>
      <p:bldP spid="46094" grpId="0" animBg="1"/>
      <p:bldP spid="46095" grpId="0" animBg="1"/>
      <p:bldP spid="46096" grpId="0" animBg="1"/>
      <p:bldP spid="46097" grpId="0" animBg="1"/>
      <p:bldP spid="46098" grpId="0" animBg="1"/>
      <p:bldP spid="46099" grpId="0" animBg="1"/>
      <p:bldP spid="46100" grpId="0" animBg="1"/>
      <p:bldP spid="46101" grpId="0" animBg="1"/>
      <p:bldP spid="46102" grpId="0" animBg="1"/>
      <p:bldP spid="46103" grpId="0" animBg="1"/>
      <p:bldP spid="46104" grpId="0" animBg="1"/>
      <p:bldP spid="46105" grpId="0" animBg="1"/>
      <p:bldP spid="46106" grpId="0" animBg="1"/>
      <p:bldP spid="46107" grpId="0" animBg="1"/>
      <p:bldP spid="46108" grpId="0" animBg="1"/>
      <p:bldP spid="46109" grpId="0" animBg="1"/>
      <p:bldP spid="46110" grpId="0" animBg="1"/>
      <p:bldP spid="46111" grpId="0" animBg="1"/>
      <p:bldP spid="46112" grpId="0" animBg="1"/>
      <p:bldP spid="46113" grpId="0" animBg="1"/>
      <p:bldP spid="46114" grpId="0" animBg="1"/>
      <p:bldP spid="461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323850" y="260350"/>
            <a:ext cx="2149475" cy="3511550"/>
          </a:xfrm>
          <a:prstGeom prst="rect">
            <a:avLst/>
          </a:prstGeom>
          <a:noFill/>
        </p:spPr>
      </p:pic>
      <p:sp>
        <p:nvSpPr>
          <p:cNvPr id="37893" name="AutoShape 5" descr="Пергамент"/>
          <p:cNvSpPr>
            <a:spLocks noChangeArrowheads="1"/>
          </p:cNvSpPr>
          <p:nvPr/>
        </p:nvSpPr>
        <p:spPr bwMode="auto">
          <a:xfrm>
            <a:off x="2195513" y="333375"/>
            <a:ext cx="6948487" cy="1223963"/>
          </a:xfrm>
          <a:prstGeom prst="cloudCallout">
            <a:avLst>
              <a:gd name="adj1" fmla="val -57060"/>
              <a:gd name="adj2" fmla="val 67380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/>
              <a:t>Напиши в тетради число, в котором: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idx="1"/>
          </p:nvPr>
        </p:nvSpPr>
        <p:spPr>
          <a:xfrm>
            <a:off x="2484438" y="1628775"/>
            <a:ext cx="6480175" cy="18002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а) 9 сотен 0 десятков 3 единицы;</a:t>
            </a:r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86756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80279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2" name="Oval 14"/>
          <p:cNvSpPr>
            <a:spLocks noChangeArrowheads="1"/>
          </p:cNvSpPr>
          <p:nvPr/>
        </p:nvSpPr>
        <p:spPr bwMode="auto">
          <a:xfrm>
            <a:off x="73802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7094538" y="48085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7094538" y="53133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7094538" y="57340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933950" y="48085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933950" y="53133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4933950" y="57340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2474913" y="47371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2474913" y="524192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2474913" y="57451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25" name="WordArt 37"/>
          <p:cNvSpPr>
            <a:spLocks noChangeArrowheads="1" noChangeShapeType="1" noTextEdit="1"/>
          </p:cNvSpPr>
          <p:nvPr/>
        </p:nvSpPr>
        <p:spPr bwMode="auto">
          <a:xfrm>
            <a:off x="8027988" y="56610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0</a:t>
            </a:r>
          </a:p>
        </p:txBody>
      </p:sp>
      <p:sp>
        <p:nvSpPr>
          <p:cNvPr id="37926" name="WordArt 38"/>
          <p:cNvSpPr>
            <a:spLocks noChangeArrowheads="1" noChangeShapeType="1" noTextEdit="1"/>
          </p:cNvSpPr>
          <p:nvPr/>
        </p:nvSpPr>
        <p:spPr bwMode="auto">
          <a:xfrm>
            <a:off x="8675688" y="5665788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</a:t>
            </a:r>
          </a:p>
        </p:txBody>
      </p:sp>
      <p:sp>
        <p:nvSpPr>
          <p:cNvPr id="37931" name="WordArt 43"/>
          <p:cNvSpPr>
            <a:spLocks noChangeArrowheads="1" noChangeShapeType="1" noTextEdit="1"/>
          </p:cNvSpPr>
          <p:nvPr/>
        </p:nvSpPr>
        <p:spPr bwMode="auto">
          <a:xfrm>
            <a:off x="7453313" y="4364038"/>
            <a:ext cx="1379537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37932" name="WordArt 44"/>
          <p:cNvSpPr>
            <a:spLocks noChangeArrowheads="1" noChangeShapeType="1" noTextEdit="1"/>
          </p:cNvSpPr>
          <p:nvPr/>
        </p:nvSpPr>
        <p:spPr bwMode="auto">
          <a:xfrm>
            <a:off x="5365750" y="4292600"/>
            <a:ext cx="1309688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37933" name="WordArt 45"/>
          <p:cNvSpPr>
            <a:spLocks noChangeArrowheads="1" noChangeShapeType="1" noTextEdit="1"/>
          </p:cNvSpPr>
          <p:nvPr/>
        </p:nvSpPr>
        <p:spPr bwMode="auto">
          <a:xfrm>
            <a:off x="2701925" y="4292600"/>
            <a:ext cx="1928813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37934" name="WordArt 46"/>
          <p:cNvSpPr>
            <a:spLocks noChangeArrowheads="1" noChangeShapeType="1" noTextEdit="1"/>
          </p:cNvSpPr>
          <p:nvPr/>
        </p:nvSpPr>
        <p:spPr bwMode="auto">
          <a:xfrm>
            <a:off x="323850" y="4303713"/>
            <a:ext cx="1998663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  <p:sp>
        <p:nvSpPr>
          <p:cNvPr id="37935" name="Oval 47"/>
          <p:cNvSpPr>
            <a:spLocks noChangeArrowheads="1"/>
          </p:cNvSpPr>
          <p:nvPr/>
        </p:nvSpPr>
        <p:spPr bwMode="auto">
          <a:xfrm>
            <a:off x="19065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36" name="Oval 48"/>
          <p:cNvSpPr>
            <a:spLocks noChangeArrowheads="1"/>
          </p:cNvSpPr>
          <p:nvPr/>
        </p:nvSpPr>
        <p:spPr bwMode="auto">
          <a:xfrm>
            <a:off x="12588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37" name="Oval 49"/>
          <p:cNvSpPr>
            <a:spLocks noChangeArrowheads="1"/>
          </p:cNvSpPr>
          <p:nvPr/>
        </p:nvSpPr>
        <p:spPr bwMode="auto">
          <a:xfrm>
            <a:off x="6111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38" name="Oval 50"/>
          <p:cNvSpPr>
            <a:spLocks noChangeArrowheads="1"/>
          </p:cNvSpPr>
          <p:nvPr/>
        </p:nvSpPr>
        <p:spPr bwMode="auto">
          <a:xfrm>
            <a:off x="4225925" y="6283325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39" name="Oval 51"/>
          <p:cNvSpPr>
            <a:spLocks noChangeArrowheads="1"/>
          </p:cNvSpPr>
          <p:nvPr/>
        </p:nvSpPr>
        <p:spPr bwMode="auto">
          <a:xfrm>
            <a:off x="3578225" y="6283325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40" name="Oval 52"/>
          <p:cNvSpPr>
            <a:spLocks noChangeArrowheads="1"/>
          </p:cNvSpPr>
          <p:nvPr/>
        </p:nvSpPr>
        <p:spPr bwMode="auto">
          <a:xfrm>
            <a:off x="2930525" y="6283325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41" name="Oval 53"/>
          <p:cNvSpPr>
            <a:spLocks noChangeArrowheads="1"/>
          </p:cNvSpPr>
          <p:nvPr/>
        </p:nvSpPr>
        <p:spPr bwMode="auto">
          <a:xfrm>
            <a:off x="65293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42" name="Oval 54"/>
          <p:cNvSpPr>
            <a:spLocks noChangeArrowheads="1"/>
          </p:cNvSpPr>
          <p:nvPr/>
        </p:nvSpPr>
        <p:spPr bwMode="auto">
          <a:xfrm>
            <a:off x="58816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43" name="Oval 55"/>
          <p:cNvSpPr>
            <a:spLocks noChangeArrowheads="1"/>
          </p:cNvSpPr>
          <p:nvPr/>
        </p:nvSpPr>
        <p:spPr bwMode="auto">
          <a:xfrm>
            <a:off x="5233988" y="6283325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44" name="WordArt 56"/>
          <p:cNvSpPr>
            <a:spLocks noChangeArrowheads="1" noChangeShapeType="1" noTextEdit="1"/>
          </p:cNvSpPr>
          <p:nvPr/>
        </p:nvSpPr>
        <p:spPr bwMode="auto">
          <a:xfrm>
            <a:off x="7380288" y="56610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7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7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  <p:bldP spid="37900" grpId="0" animBg="1"/>
      <p:bldP spid="37901" grpId="0" animBg="1"/>
      <p:bldP spid="37902" grpId="0" animBg="1"/>
      <p:bldP spid="37912" grpId="0" animBg="1"/>
      <p:bldP spid="37913" grpId="0" animBg="1"/>
      <p:bldP spid="37914" grpId="0" animBg="1"/>
      <p:bldP spid="37915" grpId="0" animBg="1"/>
      <p:bldP spid="37916" grpId="0" animBg="1"/>
      <p:bldP spid="37917" grpId="0" animBg="1"/>
      <p:bldP spid="37918" grpId="0" animBg="1"/>
      <p:bldP spid="37919" grpId="0" animBg="1"/>
      <p:bldP spid="37920" grpId="0" animBg="1"/>
      <p:bldP spid="37925" grpId="0" animBg="1"/>
      <p:bldP spid="37926" grpId="0" animBg="1"/>
      <p:bldP spid="37931" grpId="0" animBg="1"/>
      <p:bldP spid="37932" grpId="0" animBg="1"/>
      <p:bldP spid="37933" grpId="0" animBg="1"/>
      <p:bldP spid="37934" grpId="0" animBg="1"/>
      <p:bldP spid="37935" grpId="0" animBg="1"/>
      <p:bldP spid="37936" grpId="0" animBg="1"/>
      <p:bldP spid="37937" grpId="0" animBg="1"/>
      <p:bldP spid="37938" grpId="0" animBg="1"/>
      <p:bldP spid="37939" grpId="0" animBg="1"/>
      <p:bldP spid="37940" grpId="0" animBg="1"/>
      <p:bldP spid="37941" grpId="0" animBg="1"/>
      <p:bldP spid="37942" grpId="0" animBg="1"/>
      <p:bldP spid="37943" grpId="0" animBg="1"/>
      <p:bldP spid="379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323850" y="285750"/>
            <a:ext cx="2149475" cy="3511550"/>
          </a:xfrm>
          <a:prstGeom prst="rect">
            <a:avLst/>
          </a:prstGeom>
          <a:noFill/>
        </p:spPr>
      </p:pic>
      <p:sp>
        <p:nvSpPr>
          <p:cNvPr id="47107" name="AutoShape 3" descr="Пергамент"/>
          <p:cNvSpPr>
            <a:spLocks noChangeArrowheads="1"/>
          </p:cNvSpPr>
          <p:nvPr/>
        </p:nvSpPr>
        <p:spPr bwMode="auto">
          <a:xfrm>
            <a:off x="2195513" y="358775"/>
            <a:ext cx="6948487" cy="1223963"/>
          </a:xfrm>
          <a:prstGeom prst="cloudCallout">
            <a:avLst>
              <a:gd name="adj1" fmla="val -57060"/>
              <a:gd name="adj2" fmla="val 67380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/>
              <a:t>Напиши в тетради число, в котором: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idx="1"/>
          </p:nvPr>
        </p:nvSpPr>
        <p:spPr>
          <a:xfrm>
            <a:off x="2484438" y="1628775"/>
            <a:ext cx="6213475" cy="2376488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б) 5 сотен 8 десятков 0 единиц;</a:t>
            </a:r>
          </a:p>
        </p:txBody>
      </p:sp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7453313" y="4160838"/>
            <a:ext cx="1379537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5365750" y="4089400"/>
            <a:ext cx="1309688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2701925" y="4089400"/>
            <a:ext cx="1928813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323850" y="4102100"/>
            <a:ext cx="1998663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  <p:sp>
        <p:nvSpPr>
          <p:cNvPr id="47113" name="Oval 9"/>
          <p:cNvSpPr>
            <a:spLocks noChangeArrowheads="1"/>
          </p:cNvSpPr>
          <p:nvPr/>
        </p:nvSpPr>
        <p:spPr bwMode="auto">
          <a:xfrm>
            <a:off x="8675688" y="61658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4" name="Oval 10"/>
          <p:cNvSpPr>
            <a:spLocks noChangeArrowheads="1"/>
          </p:cNvSpPr>
          <p:nvPr/>
        </p:nvSpPr>
        <p:spPr bwMode="auto">
          <a:xfrm>
            <a:off x="8027988" y="61610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5" name="Oval 11"/>
          <p:cNvSpPr>
            <a:spLocks noChangeArrowheads="1"/>
          </p:cNvSpPr>
          <p:nvPr/>
        </p:nvSpPr>
        <p:spPr bwMode="auto">
          <a:xfrm>
            <a:off x="7380288" y="61864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6" name="Oval 12"/>
          <p:cNvSpPr>
            <a:spLocks noChangeArrowheads="1"/>
          </p:cNvSpPr>
          <p:nvPr/>
        </p:nvSpPr>
        <p:spPr bwMode="auto">
          <a:xfrm>
            <a:off x="19065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7" name="Oval 13"/>
          <p:cNvSpPr>
            <a:spLocks noChangeArrowheads="1"/>
          </p:cNvSpPr>
          <p:nvPr/>
        </p:nvSpPr>
        <p:spPr bwMode="auto">
          <a:xfrm>
            <a:off x="12588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8" name="Oval 14"/>
          <p:cNvSpPr>
            <a:spLocks noChangeArrowheads="1"/>
          </p:cNvSpPr>
          <p:nvPr/>
        </p:nvSpPr>
        <p:spPr bwMode="auto">
          <a:xfrm>
            <a:off x="6111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9" name="Oval 15"/>
          <p:cNvSpPr>
            <a:spLocks noChangeArrowheads="1"/>
          </p:cNvSpPr>
          <p:nvPr/>
        </p:nvSpPr>
        <p:spPr bwMode="auto">
          <a:xfrm>
            <a:off x="4225925" y="6186488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0" name="Oval 16"/>
          <p:cNvSpPr>
            <a:spLocks noChangeArrowheads="1"/>
          </p:cNvSpPr>
          <p:nvPr/>
        </p:nvSpPr>
        <p:spPr bwMode="auto">
          <a:xfrm>
            <a:off x="3578225" y="6186488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1" name="Oval 17"/>
          <p:cNvSpPr>
            <a:spLocks noChangeArrowheads="1"/>
          </p:cNvSpPr>
          <p:nvPr/>
        </p:nvSpPr>
        <p:spPr bwMode="auto">
          <a:xfrm>
            <a:off x="2930525" y="6186488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2" name="Oval 18"/>
          <p:cNvSpPr>
            <a:spLocks noChangeArrowheads="1"/>
          </p:cNvSpPr>
          <p:nvPr/>
        </p:nvSpPr>
        <p:spPr bwMode="auto">
          <a:xfrm>
            <a:off x="6529388" y="61864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3" name="Oval 19"/>
          <p:cNvSpPr>
            <a:spLocks noChangeArrowheads="1"/>
          </p:cNvSpPr>
          <p:nvPr/>
        </p:nvSpPr>
        <p:spPr bwMode="auto">
          <a:xfrm>
            <a:off x="5881688" y="61864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4" name="Oval 20"/>
          <p:cNvSpPr>
            <a:spLocks noChangeArrowheads="1"/>
          </p:cNvSpPr>
          <p:nvPr/>
        </p:nvSpPr>
        <p:spPr bwMode="auto">
          <a:xfrm>
            <a:off x="5233988" y="61864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5" name="Rectangle 21"/>
          <p:cNvSpPr>
            <a:spLocks noChangeArrowheads="1"/>
          </p:cNvSpPr>
          <p:nvPr/>
        </p:nvSpPr>
        <p:spPr bwMode="auto">
          <a:xfrm>
            <a:off x="7094538" y="46053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6" name="Rectangle 22"/>
          <p:cNvSpPr>
            <a:spLocks noChangeArrowheads="1"/>
          </p:cNvSpPr>
          <p:nvPr/>
        </p:nvSpPr>
        <p:spPr bwMode="auto">
          <a:xfrm>
            <a:off x="7094538" y="51101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7" name="Rectangle 23"/>
          <p:cNvSpPr>
            <a:spLocks noChangeArrowheads="1"/>
          </p:cNvSpPr>
          <p:nvPr/>
        </p:nvSpPr>
        <p:spPr bwMode="auto">
          <a:xfrm>
            <a:off x="7094538" y="56134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8" name="Rectangle 24"/>
          <p:cNvSpPr>
            <a:spLocks noChangeArrowheads="1"/>
          </p:cNvSpPr>
          <p:nvPr/>
        </p:nvSpPr>
        <p:spPr bwMode="auto">
          <a:xfrm>
            <a:off x="4933950" y="46053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9" name="Rectangle 25"/>
          <p:cNvSpPr>
            <a:spLocks noChangeArrowheads="1"/>
          </p:cNvSpPr>
          <p:nvPr/>
        </p:nvSpPr>
        <p:spPr bwMode="auto">
          <a:xfrm>
            <a:off x="4933950" y="51101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30" name="Rectangle 26"/>
          <p:cNvSpPr>
            <a:spLocks noChangeArrowheads="1"/>
          </p:cNvSpPr>
          <p:nvPr/>
        </p:nvSpPr>
        <p:spPr bwMode="auto">
          <a:xfrm>
            <a:off x="4933950" y="56134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31" name="Rectangle 27"/>
          <p:cNvSpPr>
            <a:spLocks noChangeArrowheads="1"/>
          </p:cNvSpPr>
          <p:nvPr/>
        </p:nvSpPr>
        <p:spPr bwMode="auto">
          <a:xfrm>
            <a:off x="2474913" y="45339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32" name="Rectangle 28"/>
          <p:cNvSpPr>
            <a:spLocks noChangeArrowheads="1"/>
          </p:cNvSpPr>
          <p:nvPr/>
        </p:nvSpPr>
        <p:spPr bwMode="auto">
          <a:xfrm>
            <a:off x="2474913" y="503872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33" name="Rectangle 29"/>
          <p:cNvSpPr>
            <a:spLocks noChangeArrowheads="1"/>
          </p:cNvSpPr>
          <p:nvPr/>
        </p:nvSpPr>
        <p:spPr bwMode="auto">
          <a:xfrm>
            <a:off x="2474913" y="55419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34" name="WordArt 30"/>
          <p:cNvSpPr>
            <a:spLocks noChangeArrowheads="1" noChangeShapeType="1" noTextEdit="1"/>
          </p:cNvSpPr>
          <p:nvPr/>
        </p:nvSpPr>
        <p:spPr bwMode="auto">
          <a:xfrm>
            <a:off x="8027988" y="54451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8</a:t>
            </a:r>
          </a:p>
        </p:txBody>
      </p:sp>
      <p:sp>
        <p:nvSpPr>
          <p:cNvPr id="47135" name="WordArt 31"/>
          <p:cNvSpPr>
            <a:spLocks noChangeArrowheads="1" noChangeShapeType="1" noTextEdit="1"/>
          </p:cNvSpPr>
          <p:nvPr/>
        </p:nvSpPr>
        <p:spPr bwMode="auto">
          <a:xfrm>
            <a:off x="8675688" y="54451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0</a:t>
            </a:r>
          </a:p>
        </p:txBody>
      </p:sp>
      <p:sp>
        <p:nvSpPr>
          <p:cNvPr id="47136" name="WordArt 32"/>
          <p:cNvSpPr>
            <a:spLocks noChangeArrowheads="1" noChangeShapeType="1" noTextEdit="1"/>
          </p:cNvSpPr>
          <p:nvPr/>
        </p:nvSpPr>
        <p:spPr bwMode="auto">
          <a:xfrm>
            <a:off x="7380288" y="54451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7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7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7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nimBg="1"/>
      <p:bldP spid="47109" grpId="0" animBg="1"/>
      <p:bldP spid="47110" grpId="0" animBg="1"/>
      <p:bldP spid="47111" grpId="0" animBg="1"/>
      <p:bldP spid="47112" grpId="0" animBg="1"/>
      <p:bldP spid="47113" grpId="0" animBg="1"/>
      <p:bldP spid="47114" grpId="0" animBg="1"/>
      <p:bldP spid="47115" grpId="0" animBg="1"/>
      <p:bldP spid="47116" grpId="0" animBg="1"/>
      <p:bldP spid="47117" grpId="0" animBg="1"/>
      <p:bldP spid="47118" grpId="0" animBg="1"/>
      <p:bldP spid="47119" grpId="0" animBg="1"/>
      <p:bldP spid="47120" grpId="0" animBg="1"/>
      <p:bldP spid="47121" grpId="0" animBg="1"/>
      <p:bldP spid="47122" grpId="0" animBg="1"/>
      <p:bldP spid="47123" grpId="0" animBg="1"/>
      <p:bldP spid="47124" grpId="0" animBg="1"/>
      <p:bldP spid="47125" grpId="0" animBg="1"/>
      <p:bldP spid="47126" grpId="0" animBg="1"/>
      <p:bldP spid="47127" grpId="0" animBg="1"/>
      <p:bldP spid="47128" grpId="0" animBg="1"/>
      <p:bldP spid="47129" grpId="0" animBg="1"/>
      <p:bldP spid="47130" grpId="0" animBg="1"/>
      <p:bldP spid="47131" grpId="0" animBg="1"/>
      <p:bldP spid="47132" grpId="0" animBg="1"/>
      <p:bldP spid="47133" grpId="0" animBg="1"/>
      <p:bldP spid="47134" grpId="0" animBg="1"/>
      <p:bldP spid="47135" grpId="0" animBg="1"/>
      <p:bldP spid="471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323850" y="260350"/>
            <a:ext cx="2149475" cy="2660650"/>
          </a:xfrm>
          <a:prstGeom prst="rect">
            <a:avLst/>
          </a:prstGeom>
          <a:noFill/>
        </p:spPr>
      </p:pic>
      <p:sp>
        <p:nvSpPr>
          <p:cNvPr id="48131" name="AutoShape 3" descr="Пергамент"/>
          <p:cNvSpPr>
            <a:spLocks noChangeArrowheads="1"/>
          </p:cNvSpPr>
          <p:nvPr/>
        </p:nvSpPr>
        <p:spPr bwMode="auto">
          <a:xfrm>
            <a:off x="2195513" y="333375"/>
            <a:ext cx="6948487" cy="1366838"/>
          </a:xfrm>
          <a:prstGeom prst="cloudCallout">
            <a:avLst>
              <a:gd name="adj1" fmla="val -57060"/>
              <a:gd name="adj2" fmla="val 55111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/>
              <a:t>Напиши в тетради число, в котором: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idx="1"/>
          </p:nvPr>
        </p:nvSpPr>
        <p:spPr>
          <a:xfrm>
            <a:off x="2628900" y="1989138"/>
            <a:ext cx="6480175" cy="1296987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в) </a:t>
            </a:r>
            <a:r>
              <a:rPr lang="ru-RU" sz="3600"/>
              <a:t>3 тысячи 2 сотни 4 десятка 1 единица;</a:t>
            </a:r>
          </a:p>
        </p:txBody>
      </p:sp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7453313" y="4135438"/>
            <a:ext cx="1379537" cy="773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48134" name="WordArt 6"/>
          <p:cNvSpPr>
            <a:spLocks noChangeArrowheads="1" noChangeShapeType="1" noTextEdit="1"/>
          </p:cNvSpPr>
          <p:nvPr/>
        </p:nvSpPr>
        <p:spPr bwMode="auto">
          <a:xfrm>
            <a:off x="5365750" y="4064000"/>
            <a:ext cx="1309688" cy="773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>
            <a:off x="2701925" y="4064000"/>
            <a:ext cx="1928813" cy="773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48136" name="WordArt 8"/>
          <p:cNvSpPr>
            <a:spLocks noChangeArrowheads="1" noChangeShapeType="1" noTextEdit="1"/>
          </p:cNvSpPr>
          <p:nvPr/>
        </p:nvSpPr>
        <p:spPr bwMode="auto">
          <a:xfrm>
            <a:off x="323850" y="4075113"/>
            <a:ext cx="1998663" cy="820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86756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80279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73802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>
            <a:off x="19065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12588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>
            <a:off x="6111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>
            <a:off x="4225925" y="5983288"/>
            <a:ext cx="274638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4" name="Oval 16"/>
          <p:cNvSpPr>
            <a:spLocks noChangeArrowheads="1"/>
          </p:cNvSpPr>
          <p:nvPr/>
        </p:nvSpPr>
        <p:spPr bwMode="auto">
          <a:xfrm>
            <a:off x="3578225" y="5983288"/>
            <a:ext cx="274638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5" name="Oval 17"/>
          <p:cNvSpPr>
            <a:spLocks noChangeArrowheads="1"/>
          </p:cNvSpPr>
          <p:nvPr/>
        </p:nvSpPr>
        <p:spPr bwMode="auto">
          <a:xfrm>
            <a:off x="2930525" y="5983288"/>
            <a:ext cx="274638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6" name="Oval 18"/>
          <p:cNvSpPr>
            <a:spLocks noChangeArrowheads="1"/>
          </p:cNvSpPr>
          <p:nvPr/>
        </p:nvSpPr>
        <p:spPr bwMode="auto">
          <a:xfrm>
            <a:off x="65293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7" name="Oval 19"/>
          <p:cNvSpPr>
            <a:spLocks noChangeArrowheads="1"/>
          </p:cNvSpPr>
          <p:nvPr/>
        </p:nvSpPr>
        <p:spPr bwMode="auto">
          <a:xfrm>
            <a:off x="58816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8" name="Oval 20"/>
          <p:cNvSpPr>
            <a:spLocks noChangeArrowheads="1"/>
          </p:cNvSpPr>
          <p:nvPr/>
        </p:nvSpPr>
        <p:spPr bwMode="auto">
          <a:xfrm>
            <a:off x="5233988" y="5983288"/>
            <a:ext cx="274637" cy="18256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7094538" y="4579938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7094538" y="5084763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7094538" y="5588000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4933950" y="4579938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3" name="Rectangle 25"/>
          <p:cNvSpPr>
            <a:spLocks noChangeArrowheads="1"/>
          </p:cNvSpPr>
          <p:nvPr/>
        </p:nvSpPr>
        <p:spPr bwMode="auto">
          <a:xfrm>
            <a:off x="4933950" y="5084763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4933950" y="5588000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5" name="Rectangle 27"/>
          <p:cNvSpPr>
            <a:spLocks noChangeArrowheads="1"/>
          </p:cNvSpPr>
          <p:nvPr/>
        </p:nvSpPr>
        <p:spPr bwMode="auto">
          <a:xfrm>
            <a:off x="2474913" y="4508500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6" name="Rectangle 28"/>
          <p:cNvSpPr>
            <a:spLocks noChangeArrowheads="1"/>
          </p:cNvSpPr>
          <p:nvPr/>
        </p:nvSpPr>
        <p:spPr bwMode="auto">
          <a:xfrm>
            <a:off x="2474913" y="5013325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7" name="Rectangle 29"/>
          <p:cNvSpPr>
            <a:spLocks noChangeArrowheads="1"/>
          </p:cNvSpPr>
          <p:nvPr/>
        </p:nvSpPr>
        <p:spPr bwMode="auto">
          <a:xfrm>
            <a:off x="2474913" y="5516563"/>
            <a:ext cx="69850" cy="273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8" name="WordArt 30"/>
          <p:cNvSpPr>
            <a:spLocks noChangeArrowheads="1" noChangeShapeType="1" noTextEdit="1"/>
          </p:cNvSpPr>
          <p:nvPr/>
        </p:nvSpPr>
        <p:spPr bwMode="auto">
          <a:xfrm>
            <a:off x="8027988" y="5445125"/>
            <a:ext cx="24765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4</a:t>
            </a:r>
          </a:p>
        </p:txBody>
      </p:sp>
      <p:sp>
        <p:nvSpPr>
          <p:cNvPr id="48159" name="WordArt 31"/>
          <p:cNvSpPr>
            <a:spLocks noChangeArrowheads="1" noChangeShapeType="1" noTextEdit="1"/>
          </p:cNvSpPr>
          <p:nvPr/>
        </p:nvSpPr>
        <p:spPr bwMode="auto">
          <a:xfrm>
            <a:off x="8675688" y="5449888"/>
            <a:ext cx="247650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1</a:t>
            </a:r>
          </a:p>
        </p:txBody>
      </p:sp>
      <p:sp>
        <p:nvSpPr>
          <p:cNvPr id="48160" name="WordArt 32"/>
          <p:cNvSpPr>
            <a:spLocks noChangeArrowheads="1" noChangeShapeType="1" noTextEdit="1"/>
          </p:cNvSpPr>
          <p:nvPr/>
        </p:nvSpPr>
        <p:spPr bwMode="auto">
          <a:xfrm>
            <a:off x="7380288" y="5445125"/>
            <a:ext cx="24765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2</a:t>
            </a:r>
          </a:p>
        </p:txBody>
      </p:sp>
      <p:sp>
        <p:nvSpPr>
          <p:cNvPr id="48161" name="WordArt 33"/>
          <p:cNvSpPr>
            <a:spLocks noChangeArrowheads="1" noChangeShapeType="1" noTextEdit="1"/>
          </p:cNvSpPr>
          <p:nvPr/>
        </p:nvSpPr>
        <p:spPr bwMode="auto">
          <a:xfrm>
            <a:off x="6550025" y="5445125"/>
            <a:ext cx="24765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8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8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/>
      <p:bldP spid="48133" grpId="0" animBg="1"/>
      <p:bldP spid="48134" grpId="0" animBg="1"/>
      <p:bldP spid="48135" grpId="0" animBg="1"/>
      <p:bldP spid="48136" grpId="0" animBg="1"/>
      <p:bldP spid="48137" grpId="0" animBg="1"/>
      <p:bldP spid="48138" grpId="0" animBg="1"/>
      <p:bldP spid="48139" grpId="0" animBg="1"/>
      <p:bldP spid="48140" grpId="0" animBg="1"/>
      <p:bldP spid="48141" grpId="0" animBg="1"/>
      <p:bldP spid="48142" grpId="0" animBg="1"/>
      <p:bldP spid="48143" grpId="0" animBg="1"/>
      <p:bldP spid="48144" grpId="0" animBg="1"/>
      <p:bldP spid="48145" grpId="0" animBg="1"/>
      <p:bldP spid="48146" grpId="0" animBg="1"/>
      <p:bldP spid="48147" grpId="0" animBg="1"/>
      <p:bldP spid="48148" grpId="0" animBg="1"/>
      <p:bldP spid="48149" grpId="0" animBg="1"/>
      <p:bldP spid="48150" grpId="0" animBg="1"/>
      <p:bldP spid="48151" grpId="0" animBg="1"/>
      <p:bldP spid="48152" grpId="0" animBg="1"/>
      <p:bldP spid="48153" grpId="0" animBg="1"/>
      <p:bldP spid="48154" grpId="0" animBg="1"/>
      <p:bldP spid="48155" grpId="0" animBg="1"/>
      <p:bldP spid="48156" grpId="0" animBg="1"/>
      <p:bldP spid="48157" grpId="0" animBg="1"/>
      <p:bldP spid="48158" grpId="0" animBg="1"/>
      <p:bldP spid="48159" grpId="0" animBg="1"/>
      <p:bldP spid="48160" grpId="0" animBg="1"/>
      <p:bldP spid="481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323850" y="260350"/>
            <a:ext cx="2149475" cy="3511550"/>
          </a:xfrm>
          <a:prstGeom prst="rect">
            <a:avLst/>
          </a:prstGeom>
          <a:noFill/>
        </p:spPr>
      </p:pic>
      <p:sp>
        <p:nvSpPr>
          <p:cNvPr id="49155" name="AutoShape 3" descr="Пергамент"/>
          <p:cNvSpPr>
            <a:spLocks noChangeArrowheads="1"/>
          </p:cNvSpPr>
          <p:nvPr/>
        </p:nvSpPr>
        <p:spPr bwMode="auto">
          <a:xfrm>
            <a:off x="2195513" y="333375"/>
            <a:ext cx="6948487" cy="1223963"/>
          </a:xfrm>
          <a:prstGeom prst="cloudCallout">
            <a:avLst>
              <a:gd name="adj1" fmla="val -57060"/>
              <a:gd name="adj2" fmla="val 67380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/>
              <a:t>Напиши в тетради число, в котором: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idx="1"/>
          </p:nvPr>
        </p:nvSpPr>
        <p:spPr>
          <a:xfrm>
            <a:off x="2484438" y="1628775"/>
            <a:ext cx="6213475" cy="165576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г) 3 единицы 4 десятка 5 сотен 6 тысяч;</a:t>
            </a:r>
          </a:p>
        </p:txBody>
      </p:sp>
      <p:sp>
        <p:nvSpPr>
          <p:cNvPr id="49157" name="WordArt 5"/>
          <p:cNvSpPr>
            <a:spLocks noChangeArrowheads="1" noChangeShapeType="1" noTextEdit="1"/>
          </p:cNvSpPr>
          <p:nvPr/>
        </p:nvSpPr>
        <p:spPr bwMode="auto">
          <a:xfrm>
            <a:off x="7453313" y="4135438"/>
            <a:ext cx="1379537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49158" name="WordArt 6"/>
          <p:cNvSpPr>
            <a:spLocks noChangeArrowheads="1" noChangeShapeType="1" noTextEdit="1"/>
          </p:cNvSpPr>
          <p:nvPr/>
        </p:nvSpPr>
        <p:spPr bwMode="auto">
          <a:xfrm>
            <a:off x="5365750" y="4064000"/>
            <a:ext cx="1309688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49159" name="WordArt 7"/>
          <p:cNvSpPr>
            <a:spLocks noChangeArrowheads="1" noChangeShapeType="1" noTextEdit="1"/>
          </p:cNvSpPr>
          <p:nvPr/>
        </p:nvSpPr>
        <p:spPr bwMode="auto">
          <a:xfrm>
            <a:off x="2701925" y="4064000"/>
            <a:ext cx="1928813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49160" name="WordArt 8"/>
          <p:cNvSpPr>
            <a:spLocks noChangeArrowheads="1" noChangeShapeType="1" noTextEdit="1"/>
          </p:cNvSpPr>
          <p:nvPr/>
        </p:nvSpPr>
        <p:spPr bwMode="auto">
          <a:xfrm>
            <a:off x="323850" y="4075113"/>
            <a:ext cx="1998663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  <p:sp>
        <p:nvSpPr>
          <p:cNvPr id="49161" name="Oval 9"/>
          <p:cNvSpPr>
            <a:spLocks noChangeArrowheads="1"/>
          </p:cNvSpPr>
          <p:nvPr/>
        </p:nvSpPr>
        <p:spPr bwMode="auto">
          <a:xfrm>
            <a:off x="86756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2" name="Oval 10"/>
          <p:cNvSpPr>
            <a:spLocks noChangeArrowheads="1"/>
          </p:cNvSpPr>
          <p:nvPr/>
        </p:nvSpPr>
        <p:spPr bwMode="auto">
          <a:xfrm>
            <a:off x="80279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3" name="Oval 11"/>
          <p:cNvSpPr>
            <a:spLocks noChangeArrowheads="1"/>
          </p:cNvSpPr>
          <p:nvPr/>
        </p:nvSpPr>
        <p:spPr bwMode="auto">
          <a:xfrm>
            <a:off x="73802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4" name="Oval 12"/>
          <p:cNvSpPr>
            <a:spLocks noChangeArrowheads="1"/>
          </p:cNvSpPr>
          <p:nvPr/>
        </p:nvSpPr>
        <p:spPr bwMode="auto">
          <a:xfrm>
            <a:off x="19065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5" name="Oval 13"/>
          <p:cNvSpPr>
            <a:spLocks noChangeArrowheads="1"/>
          </p:cNvSpPr>
          <p:nvPr/>
        </p:nvSpPr>
        <p:spPr bwMode="auto">
          <a:xfrm>
            <a:off x="12588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6" name="Oval 14"/>
          <p:cNvSpPr>
            <a:spLocks noChangeArrowheads="1"/>
          </p:cNvSpPr>
          <p:nvPr/>
        </p:nvSpPr>
        <p:spPr bwMode="auto">
          <a:xfrm>
            <a:off x="6111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7" name="Oval 15"/>
          <p:cNvSpPr>
            <a:spLocks noChangeArrowheads="1"/>
          </p:cNvSpPr>
          <p:nvPr/>
        </p:nvSpPr>
        <p:spPr bwMode="auto">
          <a:xfrm>
            <a:off x="4225925" y="614045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8" name="Oval 16"/>
          <p:cNvSpPr>
            <a:spLocks noChangeArrowheads="1"/>
          </p:cNvSpPr>
          <p:nvPr/>
        </p:nvSpPr>
        <p:spPr bwMode="auto">
          <a:xfrm>
            <a:off x="3578225" y="614045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9" name="Oval 17"/>
          <p:cNvSpPr>
            <a:spLocks noChangeArrowheads="1"/>
          </p:cNvSpPr>
          <p:nvPr/>
        </p:nvSpPr>
        <p:spPr bwMode="auto">
          <a:xfrm>
            <a:off x="2930525" y="614045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0" name="Oval 18"/>
          <p:cNvSpPr>
            <a:spLocks noChangeArrowheads="1"/>
          </p:cNvSpPr>
          <p:nvPr/>
        </p:nvSpPr>
        <p:spPr bwMode="auto">
          <a:xfrm>
            <a:off x="65293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1" name="Oval 19"/>
          <p:cNvSpPr>
            <a:spLocks noChangeArrowheads="1"/>
          </p:cNvSpPr>
          <p:nvPr/>
        </p:nvSpPr>
        <p:spPr bwMode="auto">
          <a:xfrm>
            <a:off x="58816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2" name="Oval 20"/>
          <p:cNvSpPr>
            <a:spLocks noChangeArrowheads="1"/>
          </p:cNvSpPr>
          <p:nvPr/>
        </p:nvSpPr>
        <p:spPr bwMode="auto">
          <a:xfrm>
            <a:off x="5233988" y="614045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7094538" y="45799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4" name="Rectangle 22"/>
          <p:cNvSpPr>
            <a:spLocks noChangeArrowheads="1"/>
          </p:cNvSpPr>
          <p:nvPr/>
        </p:nvSpPr>
        <p:spPr bwMode="auto">
          <a:xfrm>
            <a:off x="7094538" y="50847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7094538" y="55880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4933950" y="45799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7" name="Rectangle 25"/>
          <p:cNvSpPr>
            <a:spLocks noChangeArrowheads="1"/>
          </p:cNvSpPr>
          <p:nvPr/>
        </p:nvSpPr>
        <p:spPr bwMode="auto">
          <a:xfrm>
            <a:off x="4933950" y="50847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8" name="Rectangle 26"/>
          <p:cNvSpPr>
            <a:spLocks noChangeArrowheads="1"/>
          </p:cNvSpPr>
          <p:nvPr/>
        </p:nvSpPr>
        <p:spPr bwMode="auto">
          <a:xfrm>
            <a:off x="4933950" y="55880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9" name="Rectangle 27"/>
          <p:cNvSpPr>
            <a:spLocks noChangeArrowheads="1"/>
          </p:cNvSpPr>
          <p:nvPr/>
        </p:nvSpPr>
        <p:spPr bwMode="auto">
          <a:xfrm>
            <a:off x="2474913" y="45085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80" name="Rectangle 28"/>
          <p:cNvSpPr>
            <a:spLocks noChangeArrowheads="1"/>
          </p:cNvSpPr>
          <p:nvPr/>
        </p:nvSpPr>
        <p:spPr bwMode="auto">
          <a:xfrm>
            <a:off x="2474913" y="501332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2474913" y="55165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82" name="WordArt 30"/>
          <p:cNvSpPr>
            <a:spLocks noChangeArrowheads="1" noChangeShapeType="1" noTextEdit="1"/>
          </p:cNvSpPr>
          <p:nvPr/>
        </p:nvSpPr>
        <p:spPr bwMode="auto">
          <a:xfrm>
            <a:off x="8027988" y="54451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4</a:t>
            </a:r>
          </a:p>
        </p:txBody>
      </p:sp>
      <p:sp>
        <p:nvSpPr>
          <p:cNvPr id="49183" name="WordArt 31"/>
          <p:cNvSpPr>
            <a:spLocks noChangeArrowheads="1" noChangeShapeType="1" noTextEdit="1"/>
          </p:cNvSpPr>
          <p:nvPr/>
        </p:nvSpPr>
        <p:spPr bwMode="auto">
          <a:xfrm>
            <a:off x="8675688" y="5449888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</a:t>
            </a:r>
          </a:p>
        </p:txBody>
      </p:sp>
      <p:sp>
        <p:nvSpPr>
          <p:cNvPr id="49184" name="WordArt 32"/>
          <p:cNvSpPr>
            <a:spLocks noChangeArrowheads="1" noChangeShapeType="1" noTextEdit="1"/>
          </p:cNvSpPr>
          <p:nvPr/>
        </p:nvSpPr>
        <p:spPr bwMode="auto">
          <a:xfrm>
            <a:off x="7380288" y="54451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5</a:t>
            </a:r>
          </a:p>
        </p:txBody>
      </p:sp>
      <p:sp>
        <p:nvSpPr>
          <p:cNvPr id="49185" name="WordArt 33"/>
          <p:cNvSpPr>
            <a:spLocks noChangeArrowheads="1" noChangeShapeType="1" noTextEdit="1"/>
          </p:cNvSpPr>
          <p:nvPr/>
        </p:nvSpPr>
        <p:spPr bwMode="auto">
          <a:xfrm>
            <a:off x="6550025" y="54451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/>
      <p:bldP spid="49157" grpId="0" animBg="1"/>
      <p:bldP spid="49158" grpId="0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  <p:bldP spid="49166" grpId="0" animBg="1"/>
      <p:bldP spid="49167" grpId="0" animBg="1"/>
      <p:bldP spid="49168" grpId="0" animBg="1"/>
      <p:bldP spid="49169" grpId="0" animBg="1"/>
      <p:bldP spid="49170" grpId="0" animBg="1"/>
      <p:bldP spid="49171" grpId="0" animBg="1"/>
      <p:bldP spid="49172" grpId="0" animBg="1"/>
      <p:bldP spid="49173" grpId="0" animBg="1"/>
      <p:bldP spid="49174" grpId="0" animBg="1"/>
      <p:bldP spid="49175" grpId="0" animBg="1"/>
      <p:bldP spid="49176" grpId="0" animBg="1"/>
      <p:bldP spid="49177" grpId="0" animBg="1"/>
      <p:bldP spid="49178" grpId="0" animBg="1"/>
      <p:bldP spid="49179" grpId="0" animBg="1"/>
      <p:bldP spid="49180" grpId="0" animBg="1"/>
      <p:bldP spid="49181" grpId="0" animBg="1"/>
      <p:bldP spid="49182" grpId="0" animBg="1"/>
      <p:bldP spid="49183" grpId="0" animBg="1"/>
      <p:bldP spid="49184" grpId="0" animBg="1"/>
      <p:bldP spid="491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323850" y="260350"/>
            <a:ext cx="2149475" cy="3511550"/>
          </a:xfrm>
          <a:prstGeom prst="rect">
            <a:avLst/>
          </a:prstGeom>
          <a:noFill/>
        </p:spPr>
      </p:pic>
      <p:sp>
        <p:nvSpPr>
          <p:cNvPr id="50179" name="AutoShape 3" descr="Пергамент"/>
          <p:cNvSpPr>
            <a:spLocks noChangeArrowheads="1"/>
          </p:cNvSpPr>
          <p:nvPr/>
        </p:nvSpPr>
        <p:spPr bwMode="auto">
          <a:xfrm>
            <a:off x="2195513" y="333375"/>
            <a:ext cx="6948487" cy="1223963"/>
          </a:xfrm>
          <a:prstGeom prst="cloudCallout">
            <a:avLst>
              <a:gd name="adj1" fmla="val -57060"/>
              <a:gd name="adj2" fmla="val 67380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/>
              <a:t>Напиши в тетради число, в котором: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idx="1"/>
          </p:nvPr>
        </p:nvSpPr>
        <p:spPr>
          <a:xfrm>
            <a:off x="2484438" y="1628775"/>
            <a:ext cx="6213475" cy="2376488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д) 9 сотен 5 десятков 0 единиц 3 тысячи;</a:t>
            </a:r>
          </a:p>
        </p:txBody>
      </p:sp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7453313" y="4135438"/>
            <a:ext cx="1379537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50182" name="WordArt 6"/>
          <p:cNvSpPr>
            <a:spLocks noChangeArrowheads="1" noChangeShapeType="1" noTextEdit="1"/>
          </p:cNvSpPr>
          <p:nvPr/>
        </p:nvSpPr>
        <p:spPr bwMode="auto">
          <a:xfrm>
            <a:off x="5365750" y="4064000"/>
            <a:ext cx="1309688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50183" name="WordArt 7"/>
          <p:cNvSpPr>
            <a:spLocks noChangeArrowheads="1" noChangeShapeType="1" noTextEdit="1"/>
          </p:cNvSpPr>
          <p:nvPr/>
        </p:nvSpPr>
        <p:spPr bwMode="auto">
          <a:xfrm>
            <a:off x="2701925" y="4064000"/>
            <a:ext cx="1928813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50184" name="WordArt 8"/>
          <p:cNvSpPr>
            <a:spLocks noChangeArrowheads="1" noChangeShapeType="1" noTextEdit="1"/>
          </p:cNvSpPr>
          <p:nvPr/>
        </p:nvSpPr>
        <p:spPr bwMode="auto">
          <a:xfrm>
            <a:off x="323850" y="4075113"/>
            <a:ext cx="1998663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  <p:sp>
        <p:nvSpPr>
          <p:cNvPr id="50185" name="Oval 9"/>
          <p:cNvSpPr>
            <a:spLocks noChangeArrowheads="1"/>
          </p:cNvSpPr>
          <p:nvPr/>
        </p:nvSpPr>
        <p:spPr bwMode="auto">
          <a:xfrm>
            <a:off x="86756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6" name="Oval 10"/>
          <p:cNvSpPr>
            <a:spLocks noChangeArrowheads="1"/>
          </p:cNvSpPr>
          <p:nvPr/>
        </p:nvSpPr>
        <p:spPr bwMode="auto">
          <a:xfrm>
            <a:off x="80279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7" name="Oval 11"/>
          <p:cNvSpPr>
            <a:spLocks noChangeArrowheads="1"/>
          </p:cNvSpPr>
          <p:nvPr/>
        </p:nvSpPr>
        <p:spPr bwMode="auto">
          <a:xfrm>
            <a:off x="73802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8" name="Oval 12"/>
          <p:cNvSpPr>
            <a:spLocks noChangeArrowheads="1"/>
          </p:cNvSpPr>
          <p:nvPr/>
        </p:nvSpPr>
        <p:spPr bwMode="auto">
          <a:xfrm>
            <a:off x="19065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9" name="Oval 13"/>
          <p:cNvSpPr>
            <a:spLocks noChangeArrowheads="1"/>
          </p:cNvSpPr>
          <p:nvPr/>
        </p:nvSpPr>
        <p:spPr bwMode="auto">
          <a:xfrm>
            <a:off x="12588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0" name="Oval 14"/>
          <p:cNvSpPr>
            <a:spLocks noChangeArrowheads="1"/>
          </p:cNvSpPr>
          <p:nvPr/>
        </p:nvSpPr>
        <p:spPr bwMode="auto">
          <a:xfrm>
            <a:off x="6111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1" name="Oval 15"/>
          <p:cNvSpPr>
            <a:spLocks noChangeArrowheads="1"/>
          </p:cNvSpPr>
          <p:nvPr/>
        </p:nvSpPr>
        <p:spPr bwMode="auto">
          <a:xfrm>
            <a:off x="4225925" y="6211888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2" name="Oval 16"/>
          <p:cNvSpPr>
            <a:spLocks noChangeArrowheads="1"/>
          </p:cNvSpPr>
          <p:nvPr/>
        </p:nvSpPr>
        <p:spPr bwMode="auto">
          <a:xfrm>
            <a:off x="3578225" y="6211888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3" name="Oval 17"/>
          <p:cNvSpPr>
            <a:spLocks noChangeArrowheads="1"/>
          </p:cNvSpPr>
          <p:nvPr/>
        </p:nvSpPr>
        <p:spPr bwMode="auto">
          <a:xfrm>
            <a:off x="2930525" y="6211888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4" name="Oval 18"/>
          <p:cNvSpPr>
            <a:spLocks noChangeArrowheads="1"/>
          </p:cNvSpPr>
          <p:nvPr/>
        </p:nvSpPr>
        <p:spPr bwMode="auto">
          <a:xfrm>
            <a:off x="65293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5" name="Oval 19"/>
          <p:cNvSpPr>
            <a:spLocks noChangeArrowheads="1"/>
          </p:cNvSpPr>
          <p:nvPr/>
        </p:nvSpPr>
        <p:spPr bwMode="auto">
          <a:xfrm>
            <a:off x="58816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6" name="Oval 20"/>
          <p:cNvSpPr>
            <a:spLocks noChangeArrowheads="1"/>
          </p:cNvSpPr>
          <p:nvPr/>
        </p:nvSpPr>
        <p:spPr bwMode="auto">
          <a:xfrm>
            <a:off x="5233988" y="6211888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7094538" y="45799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7094538" y="50847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7094538" y="55880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0" name="Rectangle 24"/>
          <p:cNvSpPr>
            <a:spLocks noChangeArrowheads="1"/>
          </p:cNvSpPr>
          <p:nvPr/>
        </p:nvSpPr>
        <p:spPr bwMode="auto">
          <a:xfrm>
            <a:off x="4933950" y="45799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4933950" y="50847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2" name="Rectangle 26"/>
          <p:cNvSpPr>
            <a:spLocks noChangeArrowheads="1"/>
          </p:cNvSpPr>
          <p:nvPr/>
        </p:nvSpPr>
        <p:spPr bwMode="auto">
          <a:xfrm>
            <a:off x="4933950" y="55880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3" name="Rectangle 27"/>
          <p:cNvSpPr>
            <a:spLocks noChangeArrowheads="1"/>
          </p:cNvSpPr>
          <p:nvPr/>
        </p:nvSpPr>
        <p:spPr bwMode="auto">
          <a:xfrm>
            <a:off x="2474913" y="450850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2474913" y="501332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2474913" y="55165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206" name="WordArt 30"/>
          <p:cNvSpPr>
            <a:spLocks noChangeArrowheads="1" noChangeShapeType="1" noTextEdit="1"/>
          </p:cNvSpPr>
          <p:nvPr/>
        </p:nvSpPr>
        <p:spPr bwMode="auto">
          <a:xfrm>
            <a:off x="8027988" y="5516563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5</a:t>
            </a:r>
          </a:p>
        </p:txBody>
      </p:sp>
      <p:sp>
        <p:nvSpPr>
          <p:cNvPr id="50207" name="WordArt 31"/>
          <p:cNvSpPr>
            <a:spLocks noChangeArrowheads="1" noChangeShapeType="1" noTextEdit="1"/>
          </p:cNvSpPr>
          <p:nvPr/>
        </p:nvSpPr>
        <p:spPr bwMode="auto">
          <a:xfrm>
            <a:off x="8675688" y="55213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0</a:t>
            </a:r>
          </a:p>
        </p:txBody>
      </p:sp>
      <p:sp>
        <p:nvSpPr>
          <p:cNvPr id="50208" name="WordArt 32"/>
          <p:cNvSpPr>
            <a:spLocks noChangeArrowheads="1" noChangeShapeType="1" noTextEdit="1"/>
          </p:cNvSpPr>
          <p:nvPr/>
        </p:nvSpPr>
        <p:spPr bwMode="auto">
          <a:xfrm>
            <a:off x="7380288" y="5516563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9</a:t>
            </a:r>
          </a:p>
        </p:txBody>
      </p:sp>
      <p:sp>
        <p:nvSpPr>
          <p:cNvPr id="50209" name="WordArt 33"/>
          <p:cNvSpPr>
            <a:spLocks noChangeArrowheads="1" noChangeShapeType="1" noTextEdit="1"/>
          </p:cNvSpPr>
          <p:nvPr/>
        </p:nvSpPr>
        <p:spPr bwMode="auto">
          <a:xfrm>
            <a:off x="6550025" y="5516563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0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0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1" grpId="0" animBg="1"/>
      <p:bldP spid="50182" grpId="0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  <p:bldP spid="50189" grpId="0" animBg="1"/>
      <p:bldP spid="50190" grpId="0" animBg="1"/>
      <p:bldP spid="50191" grpId="0" animBg="1"/>
      <p:bldP spid="50192" grpId="0" animBg="1"/>
      <p:bldP spid="50193" grpId="0" animBg="1"/>
      <p:bldP spid="50194" grpId="0" animBg="1"/>
      <p:bldP spid="50195" grpId="0" animBg="1"/>
      <p:bldP spid="50196" grpId="0" animBg="1"/>
      <p:bldP spid="50197" grpId="0" animBg="1"/>
      <p:bldP spid="50198" grpId="0" animBg="1"/>
      <p:bldP spid="50199" grpId="0" animBg="1"/>
      <p:bldP spid="50200" grpId="0" animBg="1"/>
      <p:bldP spid="50201" grpId="0" animBg="1"/>
      <p:bldP spid="50202" grpId="0" animBg="1"/>
      <p:bldP spid="50203" grpId="0" animBg="1"/>
      <p:bldP spid="50204" grpId="0" animBg="1"/>
      <p:bldP spid="50205" grpId="0" animBg="1"/>
      <p:bldP spid="50206" grpId="0" animBg="1"/>
      <p:bldP spid="50207" grpId="0" animBg="1"/>
      <p:bldP spid="50208" grpId="0" animBg="1"/>
      <p:bldP spid="5020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226" name="Group 218"/>
          <p:cNvGraphicFramePr>
            <a:graphicFrameLocks noGrp="1"/>
          </p:cNvGraphicFramePr>
          <p:nvPr/>
        </p:nvGraphicFramePr>
        <p:xfrm>
          <a:off x="500036" y="549275"/>
          <a:ext cx="8386789" cy="5880121"/>
        </p:xfrm>
        <a:graphic>
          <a:graphicData uri="http://schemas.openxmlformats.org/drawingml/2006/table">
            <a:tbl>
              <a:tblPr/>
              <a:tblGrid>
                <a:gridCol w="1679224"/>
                <a:gridCol w="558187"/>
                <a:gridCol w="558186"/>
                <a:gridCol w="558187"/>
                <a:gridCol w="559741"/>
                <a:gridCol w="559741"/>
                <a:gridCol w="559741"/>
                <a:gridCol w="558186"/>
                <a:gridCol w="558187"/>
                <a:gridCol w="558186"/>
                <a:gridCol w="559741"/>
                <a:gridCol w="559741"/>
                <a:gridCol w="559741"/>
              </a:tblGrid>
              <a:tr h="744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Классы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Миллиардов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Миллионов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Тысяч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Единиц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2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Разряды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2643285" y="1822456"/>
            <a:ext cx="914400" cy="254000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3" name="AutoShape 21"/>
          <p:cNvSpPr>
            <a:spLocks noChangeArrowheads="1"/>
          </p:cNvSpPr>
          <p:nvPr/>
        </p:nvSpPr>
        <p:spPr bwMode="auto">
          <a:xfrm>
            <a:off x="4513360" y="1130306"/>
            <a:ext cx="914400" cy="609600"/>
          </a:xfrm>
          <a:prstGeom prst="flowChartOnlineStorag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4578448" y="1822456"/>
            <a:ext cx="914400" cy="246063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6445348" y="1817678"/>
            <a:ext cx="914400" cy="230188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2730572" y="3460752"/>
            <a:ext cx="914400" cy="254000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4587960" y="3460752"/>
            <a:ext cx="914400" cy="246062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6588224" y="3460752"/>
            <a:ext cx="914400" cy="254000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2730572" y="4960950"/>
            <a:ext cx="914400" cy="222250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4659398" y="5032388"/>
            <a:ext cx="914400" cy="222250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5400000">
            <a:off x="3041748" y="928693"/>
            <a:ext cx="623888" cy="92551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 rot="5400000">
            <a:off x="6792216" y="934250"/>
            <a:ext cx="623888" cy="9144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4977692" y="2570954"/>
            <a:ext cx="655638" cy="100647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5400000">
            <a:off x="6841431" y="2636041"/>
            <a:ext cx="715963" cy="9366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 rot="5400000">
            <a:off x="3142530" y="4048926"/>
            <a:ext cx="654050" cy="104933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5151805">
            <a:off x="4949011" y="4154912"/>
            <a:ext cx="668337" cy="915987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2659134" y="2817810"/>
            <a:ext cx="914400" cy="609600"/>
          </a:xfrm>
          <a:prstGeom prst="flowChartOnlineStorag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/>
          <p:cNvSpPr>
            <a:spLocks noChangeArrowheads="1"/>
          </p:cNvSpPr>
          <p:nvPr/>
        </p:nvSpPr>
        <p:spPr bwMode="auto">
          <a:xfrm>
            <a:off x="2890935" y="1173169"/>
            <a:ext cx="431800" cy="4095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4802274" y="2889248"/>
            <a:ext cx="527050" cy="393700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6646960" y="1209681"/>
            <a:ext cx="508000" cy="373063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4802274" y="4389446"/>
            <a:ext cx="495300" cy="496887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873448" y="2889248"/>
            <a:ext cx="500063" cy="471488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>
            <a:off x="4587960" y="1174736"/>
            <a:ext cx="633413" cy="541338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6731100" y="2889248"/>
            <a:ext cx="517525" cy="498475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2944886" y="4389446"/>
            <a:ext cx="534988" cy="417512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53975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AutoShape 14"/>
          <p:cNvSpPr>
            <a:spLocks noChangeArrowheads="1"/>
          </p:cNvSpPr>
          <p:nvPr/>
        </p:nvSpPr>
        <p:spPr bwMode="auto">
          <a:xfrm>
            <a:off x="6516786" y="5032388"/>
            <a:ext cx="914400" cy="254000"/>
          </a:xfrm>
          <a:prstGeom prst="flowChartManualOperat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AutoShape 6"/>
          <p:cNvSpPr>
            <a:spLocks noChangeArrowheads="1"/>
          </p:cNvSpPr>
          <p:nvPr/>
        </p:nvSpPr>
        <p:spPr bwMode="auto">
          <a:xfrm>
            <a:off x="6445348" y="4318008"/>
            <a:ext cx="914400" cy="609600"/>
          </a:xfrm>
          <a:prstGeom prst="flowChartOnlineStorag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AutoShape 3"/>
          <p:cNvSpPr>
            <a:spLocks noChangeArrowheads="1"/>
          </p:cNvSpPr>
          <p:nvPr/>
        </p:nvSpPr>
        <p:spPr bwMode="auto">
          <a:xfrm>
            <a:off x="6588224" y="4389446"/>
            <a:ext cx="527050" cy="419104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6" grpId="0" animBg="1"/>
      <p:bldP spid="3093" grpId="0" animBg="1"/>
      <p:bldP spid="3089" grpId="0" animBg="1"/>
      <p:bldP spid="3088" grpId="0" animBg="1"/>
      <p:bldP spid="3087" grpId="0" animBg="1"/>
      <p:bldP spid="3073" grpId="0" animBg="1"/>
      <p:bldP spid="3086" grpId="0" animBg="1"/>
      <p:bldP spid="3074" grpId="0" animBg="1"/>
      <p:bldP spid="3085" grpId="0" animBg="1"/>
      <p:bldP spid="3095" grpId="0" animBg="1"/>
      <p:bldP spid="3091" grpId="0" animBg="1"/>
      <p:bldP spid="3076" grpId="0" animBg="1"/>
      <p:bldP spid="3082" grpId="0" animBg="1"/>
      <p:bldP spid="3080" grpId="0" animBg="1"/>
      <p:bldP spid="3084" grpId="0" animBg="1"/>
      <p:bldP spid="3078" grpId="0" animBg="1"/>
      <p:bldP spid="3094" grpId="0" animBg="1"/>
      <p:bldP spid="3075" grpId="0" animBg="1"/>
      <p:bldP spid="3090" grpId="0" animBg="1"/>
      <p:bldP spid="3083" grpId="0" animBg="1"/>
      <p:bldP spid="3077" grpId="0" animBg="1"/>
      <p:bldP spid="3092" grpId="0" animBg="1"/>
      <p:bldP spid="3081" grpId="0" animBg="1"/>
      <p:bldP spid="3079" grpId="0" animBg="1"/>
      <p:bldP spid="30" grpId="0" animBg="1"/>
      <p:bldP spid="31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14290"/>
            <a:ext cx="6768752" cy="184655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Напишите в своих судовых журналах какие числа вы видите. </a:t>
            </a:r>
            <a:endParaRPr lang="ru-RU" sz="3200" dirty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99792" y="2133599"/>
            <a:ext cx="5688632" cy="46201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461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-252536" y="5157192"/>
            <a:ext cx="7500990" cy="188932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Остров</a:t>
            </a:r>
          </a:p>
          <a:p>
            <a:pPr algn="ctr"/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«Натуральные числа»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счета предметов применяют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натуральные числа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1115616" y="1524000"/>
            <a:ext cx="3977592" cy="466344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Назови</a:t>
            </a:r>
          </a:p>
          <a:p>
            <a:pPr algn="ctr">
              <a:buFontTx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натуральное число,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которое соответствует количеству животных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рисунке:</a:t>
            </a:r>
          </a:p>
          <a:p>
            <a:pPr algn="ctr">
              <a:buFontTx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3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86314" y="1928802"/>
            <a:ext cx="1428760" cy="1214446"/>
          </a:xfrm>
        </p:spPr>
      </p:pic>
      <p:pic>
        <p:nvPicPr>
          <p:cNvPr id="6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643834" y="1928802"/>
            <a:ext cx="1298575" cy="1298575"/>
          </a:xfrm>
          <a:prstGeom prst="rect">
            <a:avLst/>
          </a:prstGeom>
        </p:spPr>
      </p:pic>
      <p:pic>
        <p:nvPicPr>
          <p:cNvPr id="7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72132" y="3143248"/>
            <a:ext cx="1298575" cy="1298575"/>
          </a:xfrm>
          <a:prstGeom prst="rect">
            <a:avLst/>
          </a:prstGeom>
        </p:spPr>
      </p:pic>
      <p:pic>
        <p:nvPicPr>
          <p:cNvPr id="8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57950" y="4643446"/>
            <a:ext cx="1298575" cy="1298575"/>
          </a:xfrm>
          <a:prstGeom prst="rect">
            <a:avLst/>
          </a:prstGeom>
        </p:spPr>
      </p:pic>
      <p:pic>
        <p:nvPicPr>
          <p:cNvPr id="9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000892" y="3143248"/>
            <a:ext cx="1298575" cy="1298575"/>
          </a:xfrm>
          <a:prstGeom prst="rect">
            <a:avLst/>
          </a:prstGeom>
        </p:spPr>
      </p:pic>
      <p:pic>
        <p:nvPicPr>
          <p:cNvPr id="10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0628" y="4572008"/>
            <a:ext cx="1298575" cy="1298575"/>
          </a:xfrm>
          <a:prstGeom prst="rect">
            <a:avLst/>
          </a:prstGeom>
        </p:spPr>
      </p:pic>
      <p:pic>
        <p:nvPicPr>
          <p:cNvPr id="11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86512" y="1857364"/>
            <a:ext cx="1298575" cy="1298575"/>
          </a:xfrm>
          <a:prstGeom prst="rect">
            <a:avLst/>
          </a:prstGeom>
        </p:spPr>
      </p:pic>
      <p:pic>
        <p:nvPicPr>
          <p:cNvPr id="12" name="Picture 10" descr="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643834" y="4572008"/>
            <a:ext cx="1298575" cy="1298575"/>
          </a:xfrm>
          <a:prstGeom prst="rect">
            <a:avLst/>
          </a:prstGeom>
        </p:spPr>
      </p:pic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1763713" y="4292600"/>
            <a:ext cx="1655762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x_f0e52e9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928926" y="2428868"/>
            <a:ext cx="3049587" cy="3960812"/>
          </a:xfrm>
          <a:prstGeom prst="rect">
            <a:avLst/>
          </a:prstGeom>
          <a:noFill/>
          <a:ln/>
        </p:spPr>
      </p:pic>
      <p:sp>
        <p:nvSpPr>
          <p:cNvPr id="3" name="AutoShape 16" descr="Пергамент"/>
          <p:cNvSpPr>
            <a:spLocks noChangeArrowheads="1"/>
          </p:cNvSpPr>
          <p:nvPr/>
        </p:nvSpPr>
        <p:spPr bwMode="auto">
          <a:xfrm>
            <a:off x="250825" y="0"/>
            <a:ext cx="8785225" cy="2276475"/>
          </a:xfrm>
          <a:prstGeom prst="cloudCallout">
            <a:avLst>
              <a:gd name="adj1" fmla="val -3074"/>
              <a:gd name="adj2" fmla="val 98046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общего и в чем отличие?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WordArt 7"/>
          <p:cNvSpPr>
            <a:spLocks noChangeArrowheads="1" noChangeShapeType="1" noTextEdit="1"/>
          </p:cNvSpPr>
          <p:nvPr/>
        </p:nvSpPr>
        <p:spPr bwMode="auto">
          <a:xfrm>
            <a:off x="827088" y="2060575"/>
            <a:ext cx="8651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9</a:t>
            </a:r>
          </a:p>
        </p:txBody>
      </p:sp>
      <p:sp>
        <p:nvSpPr>
          <p:cNvPr id="22" name="WordArt 8"/>
          <p:cNvSpPr>
            <a:spLocks noChangeArrowheads="1" noChangeShapeType="1" noTextEdit="1"/>
          </p:cNvSpPr>
          <p:nvPr/>
        </p:nvSpPr>
        <p:spPr bwMode="auto">
          <a:xfrm>
            <a:off x="6588125" y="2133600"/>
            <a:ext cx="86518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9</a:t>
            </a:r>
          </a:p>
        </p:txBody>
      </p:sp>
      <p:sp>
        <p:nvSpPr>
          <p:cNvPr id="23" name="WordArt 9"/>
          <p:cNvSpPr>
            <a:spLocks noChangeArrowheads="1" noChangeShapeType="1" noTextEdit="1"/>
          </p:cNvSpPr>
          <p:nvPr/>
        </p:nvSpPr>
        <p:spPr bwMode="auto">
          <a:xfrm>
            <a:off x="7523163" y="2133600"/>
            <a:ext cx="8651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9</a:t>
            </a:r>
          </a:p>
        </p:txBody>
      </p:sp>
      <p:sp>
        <p:nvSpPr>
          <p:cNvPr id="25" name="WordArt 10"/>
          <p:cNvSpPr>
            <a:spLocks noChangeArrowheads="1" noChangeShapeType="1" noTextEdit="1"/>
          </p:cNvSpPr>
          <p:nvPr/>
        </p:nvSpPr>
        <p:spPr bwMode="auto">
          <a:xfrm>
            <a:off x="857224" y="4357694"/>
            <a:ext cx="86518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1</a:t>
            </a:r>
          </a:p>
        </p:txBody>
      </p:sp>
      <p:sp>
        <p:nvSpPr>
          <p:cNvPr id="26" name="WordArt 11"/>
          <p:cNvSpPr>
            <a:spLocks noChangeArrowheads="1" noChangeShapeType="1" noTextEdit="1"/>
          </p:cNvSpPr>
          <p:nvPr/>
        </p:nvSpPr>
        <p:spPr bwMode="auto">
          <a:xfrm>
            <a:off x="6643702" y="4429132"/>
            <a:ext cx="8651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1</a:t>
            </a:r>
          </a:p>
        </p:txBody>
      </p:sp>
      <p:sp>
        <p:nvSpPr>
          <p:cNvPr id="27" name="WordArt 12"/>
          <p:cNvSpPr>
            <a:spLocks noChangeArrowheads="1" noChangeShapeType="1" noTextEdit="1"/>
          </p:cNvSpPr>
          <p:nvPr/>
        </p:nvSpPr>
        <p:spPr bwMode="auto">
          <a:xfrm>
            <a:off x="7643834" y="4429132"/>
            <a:ext cx="86518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2" grpId="0"/>
      <p:bldP spid="23" grpId="0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323850" y="3068638"/>
            <a:ext cx="2149475" cy="3511550"/>
          </a:xfrm>
          <a:prstGeom prst="rect">
            <a:avLst/>
          </a:prstGeom>
          <a:noFill/>
        </p:spPr>
      </p:pic>
      <p:sp>
        <p:nvSpPr>
          <p:cNvPr id="5" name="AutoShape 15" descr="Пергамент"/>
          <p:cNvSpPr>
            <a:spLocks noChangeArrowheads="1"/>
          </p:cNvSpPr>
          <p:nvPr/>
        </p:nvSpPr>
        <p:spPr bwMode="auto">
          <a:xfrm>
            <a:off x="0" y="0"/>
            <a:ext cx="8785225" cy="2708275"/>
          </a:xfrm>
          <a:prstGeom prst="cloudCallout">
            <a:avLst>
              <a:gd name="adj1" fmla="val -23671"/>
              <a:gd name="adj2" fmla="val 103343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Любое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натуральное число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можно записать с помощью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десяти цифр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492500" y="2852738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4500563" y="2852738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8" name="WordArt 9"/>
          <p:cNvSpPr>
            <a:spLocks noChangeArrowheads="1" noChangeShapeType="1" noTextEdit="1"/>
          </p:cNvSpPr>
          <p:nvPr/>
        </p:nvSpPr>
        <p:spPr bwMode="auto">
          <a:xfrm>
            <a:off x="5507038" y="2852738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9" name="WordArt 11"/>
          <p:cNvSpPr>
            <a:spLocks noChangeArrowheads="1" noChangeShapeType="1" noTextEdit="1"/>
          </p:cNvSpPr>
          <p:nvPr/>
        </p:nvSpPr>
        <p:spPr bwMode="auto">
          <a:xfrm>
            <a:off x="6588125" y="2852738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0" name="WordArt 13"/>
          <p:cNvSpPr>
            <a:spLocks noChangeArrowheads="1" noChangeShapeType="1" noTextEdit="1"/>
          </p:cNvSpPr>
          <p:nvPr/>
        </p:nvSpPr>
        <p:spPr bwMode="auto">
          <a:xfrm>
            <a:off x="7669213" y="2852738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3995738" y="4797425"/>
            <a:ext cx="431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5003800" y="4797425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3" name="WordArt 10"/>
          <p:cNvSpPr>
            <a:spLocks noChangeArrowheads="1" noChangeShapeType="1" noTextEdit="1"/>
          </p:cNvSpPr>
          <p:nvPr/>
        </p:nvSpPr>
        <p:spPr bwMode="auto">
          <a:xfrm>
            <a:off x="6084888" y="4797425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7162800" y="4797425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15" name="WordArt 14"/>
          <p:cNvSpPr>
            <a:spLocks noChangeArrowheads="1" noChangeShapeType="1" noTextEdit="1"/>
          </p:cNvSpPr>
          <p:nvPr/>
        </p:nvSpPr>
        <p:spPr bwMode="auto">
          <a:xfrm>
            <a:off x="8143900" y="4786322"/>
            <a:ext cx="647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uiExpan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1" animBg="1"/>
      <p:bldP spid="11" grpId="2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6659563" y="3141663"/>
            <a:ext cx="2149475" cy="3511550"/>
          </a:xfrm>
          <a:prstGeom prst="rect">
            <a:avLst/>
          </a:prstGeom>
          <a:noFill/>
        </p:spPr>
      </p:pic>
      <p:sp>
        <p:nvSpPr>
          <p:cNvPr id="3" name="AutoShape 5" descr="Пергамент"/>
          <p:cNvSpPr>
            <a:spLocks noChangeArrowheads="1"/>
          </p:cNvSpPr>
          <p:nvPr/>
        </p:nvSpPr>
        <p:spPr bwMode="auto">
          <a:xfrm>
            <a:off x="0" y="44450"/>
            <a:ext cx="7740650" cy="3240088"/>
          </a:xfrm>
          <a:prstGeom prst="cloudCallout">
            <a:avLst>
              <a:gd name="adj1" fmla="val 41671"/>
              <a:gd name="adj2" fmla="val 85912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dirty="0"/>
              <a:t>Запись натуральных чисел с помощью десяти цифр называют </a:t>
            </a:r>
            <a:r>
              <a:rPr lang="ru-RU" sz="3200" b="1" dirty="0"/>
              <a:t>десятичной.</a:t>
            </a:r>
          </a:p>
        </p:txBody>
      </p:sp>
      <p:sp>
        <p:nvSpPr>
          <p:cNvPr id="4" name="WordArt 7"/>
          <p:cNvSpPr>
            <a:spLocks noChangeArrowheads="1" noChangeShapeType="1" noTextEdit="1"/>
          </p:cNvSpPr>
          <p:nvPr/>
        </p:nvSpPr>
        <p:spPr bwMode="auto">
          <a:xfrm>
            <a:off x="250825" y="3141663"/>
            <a:ext cx="13684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152</a:t>
            </a:r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7740650" y="1412875"/>
            <a:ext cx="10795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15</a:t>
            </a:r>
          </a:p>
        </p:txBody>
      </p:sp>
      <p:sp>
        <p:nvSpPr>
          <p:cNvPr id="6" name="WordArt 9"/>
          <p:cNvSpPr>
            <a:spLocks noChangeArrowheads="1" noChangeShapeType="1" noTextEdit="1"/>
          </p:cNvSpPr>
          <p:nvPr/>
        </p:nvSpPr>
        <p:spPr bwMode="auto">
          <a:xfrm>
            <a:off x="2195513" y="3573463"/>
            <a:ext cx="15843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408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4284663" y="4005263"/>
            <a:ext cx="13684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514</a:t>
            </a:r>
          </a:p>
        </p:txBody>
      </p: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682625" y="4797425"/>
            <a:ext cx="13684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308</a:t>
            </a:r>
          </a:p>
        </p:txBody>
      </p:sp>
      <p:sp>
        <p:nvSpPr>
          <p:cNvPr id="9" name="WordArt 11"/>
          <p:cNvSpPr>
            <a:spLocks noChangeArrowheads="1" noChangeShapeType="1" noTextEdit="1"/>
          </p:cNvSpPr>
          <p:nvPr/>
        </p:nvSpPr>
        <p:spPr bwMode="auto">
          <a:xfrm>
            <a:off x="2771775" y="5229225"/>
            <a:ext cx="13684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907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aryadka-dlya-detej-solnyshko.mp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>
          <a:xfrm rot="420000">
            <a:off x="3201011" y="1123723"/>
            <a:ext cx="5183552" cy="4007201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643050"/>
            <a:ext cx="2462202" cy="336505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 – поднялись потянулись,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Два – согнулись, разогнулись,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 - в ладоши три хлопка,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четыре – три кивка,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Пять - руками помахать,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Шесть – тихонько сесть.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0" r="17532" b="4382"/>
          <a:stretch>
            <a:fillRect/>
          </a:stretch>
        </p:blipFill>
        <p:spPr bwMode="auto">
          <a:xfrm>
            <a:off x="6588125" y="260350"/>
            <a:ext cx="1790700" cy="2924175"/>
          </a:xfrm>
          <a:prstGeom prst="rect">
            <a:avLst/>
          </a:prstGeom>
          <a:noFill/>
        </p:spPr>
      </p:pic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539750" y="692150"/>
            <a:ext cx="5832475" cy="2074863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Чтобы прочитать многозначное число, надо: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323850" y="3357563"/>
            <a:ext cx="8640763" cy="3311525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Разбить его на группы по три цифры справа налево.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Прочитать слева по очереди группы из трех цифр и добавить название класса.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Если в группе цифр все нули, то название класса не произносят.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4988" y="4706938"/>
            <a:ext cx="2151062" cy="2151062"/>
          </a:xfrm>
          <a:prstGeom prst="rect">
            <a:avLst/>
          </a:prstGeom>
          <a:noFill/>
        </p:spPr>
      </p:pic>
      <p:pic>
        <p:nvPicPr>
          <p:cNvPr id="34821" name="Picture 5" descr="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41875"/>
            <a:ext cx="2016125" cy="2016125"/>
          </a:xfrm>
          <a:prstGeom prst="rect">
            <a:avLst/>
          </a:prstGeom>
          <a:noFill/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1800225" y="3760788"/>
            <a:ext cx="4824413" cy="1008062"/>
          </a:xfrm>
          <a:prstGeom prst="cloudCallout">
            <a:avLst>
              <a:gd name="adj1" fmla="val -56449"/>
              <a:gd name="adj2" fmla="val 10732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051050" y="5118100"/>
            <a:ext cx="49688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 dirty="0">
                <a:latin typeface="Times New Roman" pitchFamily="18" charset="0"/>
                <a:cs typeface="Times New Roman" pitchFamily="18" charset="0"/>
              </a:rPr>
              <a:t>1. Разбить число на группы по три цифры справа налево.</a:t>
            </a:r>
          </a:p>
          <a:p>
            <a:pPr marL="342900" indent="-342900"/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Прочитать слева по очереди группы из трех цифр и добавить название класса.</a:t>
            </a:r>
          </a:p>
          <a:p>
            <a:pPr marL="342900" indent="-342900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Если в группе цифр все нули, то название класса не произносят.</a:t>
            </a:r>
          </a:p>
        </p:txBody>
      </p:sp>
      <p:sp>
        <p:nvSpPr>
          <p:cNvPr id="34824" name="AutoShape 8" descr="Пергамент"/>
          <p:cNvSpPr>
            <a:spLocks noChangeArrowheads="1"/>
          </p:cNvSpPr>
          <p:nvPr/>
        </p:nvSpPr>
        <p:spPr bwMode="auto">
          <a:xfrm>
            <a:off x="1619250" y="3760788"/>
            <a:ext cx="5184775" cy="1008062"/>
          </a:xfrm>
          <a:prstGeom prst="cloudCallout">
            <a:avLst>
              <a:gd name="adj1" fmla="val 49907"/>
              <a:gd name="adj2" fmla="val 105278"/>
            </a:avLst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900" b="1"/>
              <a:t>Потренируемся?!</a:t>
            </a:r>
          </a:p>
        </p:txBody>
      </p:sp>
      <p:sp>
        <p:nvSpPr>
          <p:cNvPr id="34825" name="WordArt 9"/>
          <p:cNvSpPr>
            <a:spLocks noChangeArrowheads="1" noChangeShapeType="1" noTextEdit="1"/>
          </p:cNvSpPr>
          <p:nvPr/>
        </p:nvSpPr>
        <p:spPr bwMode="auto">
          <a:xfrm>
            <a:off x="179388" y="198438"/>
            <a:ext cx="8264525" cy="150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383 365 409 707</a:t>
            </a:r>
          </a:p>
        </p:txBody>
      </p:sp>
      <p:sp>
        <p:nvSpPr>
          <p:cNvPr id="34826" name="Oval 10"/>
          <p:cNvSpPr>
            <a:spLocks noChangeArrowheads="1"/>
          </p:cNvSpPr>
          <p:nvPr/>
        </p:nvSpPr>
        <p:spPr bwMode="auto">
          <a:xfrm>
            <a:off x="8101013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Oval 11"/>
          <p:cNvSpPr>
            <a:spLocks noChangeArrowheads="1"/>
          </p:cNvSpPr>
          <p:nvPr/>
        </p:nvSpPr>
        <p:spPr bwMode="auto">
          <a:xfrm>
            <a:off x="7524750" y="18923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Oval 12"/>
          <p:cNvSpPr>
            <a:spLocks noChangeArrowheads="1"/>
          </p:cNvSpPr>
          <p:nvPr/>
        </p:nvSpPr>
        <p:spPr bwMode="auto">
          <a:xfrm>
            <a:off x="694848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1619250" y="18923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0" name="Oval 14"/>
          <p:cNvSpPr>
            <a:spLocks noChangeArrowheads="1"/>
          </p:cNvSpPr>
          <p:nvPr/>
        </p:nvSpPr>
        <p:spPr bwMode="auto">
          <a:xfrm>
            <a:off x="971550" y="18923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1" name="Oval 15"/>
          <p:cNvSpPr>
            <a:spLocks noChangeArrowheads="1"/>
          </p:cNvSpPr>
          <p:nvPr/>
        </p:nvSpPr>
        <p:spPr bwMode="auto">
          <a:xfrm>
            <a:off x="323850" y="1892300"/>
            <a:ext cx="274638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2" name="Oval 16"/>
          <p:cNvSpPr>
            <a:spLocks noChangeArrowheads="1"/>
          </p:cNvSpPr>
          <p:nvPr/>
        </p:nvSpPr>
        <p:spPr bwMode="auto">
          <a:xfrm>
            <a:off x="377983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3" name="Oval 17"/>
          <p:cNvSpPr>
            <a:spLocks noChangeArrowheads="1"/>
          </p:cNvSpPr>
          <p:nvPr/>
        </p:nvSpPr>
        <p:spPr bwMode="auto">
          <a:xfrm>
            <a:off x="313213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4" name="Oval 18"/>
          <p:cNvSpPr>
            <a:spLocks noChangeArrowheads="1"/>
          </p:cNvSpPr>
          <p:nvPr/>
        </p:nvSpPr>
        <p:spPr bwMode="auto">
          <a:xfrm>
            <a:off x="248443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5" name="Oval 19"/>
          <p:cNvSpPr>
            <a:spLocks noChangeArrowheads="1"/>
          </p:cNvSpPr>
          <p:nvPr/>
        </p:nvSpPr>
        <p:spPr bwMode="auto">
          <a:xfrm>
            <a:off x="615473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6" name="Oval 20"/>
          <p:cNvSpPr>
            <a:spLocks noChangeArrowheads="1"/>
          </p:cNvSpPr>
          <p:nvPr/>
        </p:nvSpPr>
        <p:spPr bwMode="auto">
          <a:xfrm>
            <a:off x="550703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7" name="Oval 21"/>
          <p:cNvSpPr>
            <a:spLocks noChangeArrowheads="1"/>
          </p:cNvSpPr>
          <p:nvPr/>
        </p:nvSpPr>
        <p:spPr bwMode="auto">
          <a:xfrm>
            <a:off x="4859338" y="1892300"/>
            <a:ext cx="274637" cy="241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6599238" y="1889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6599238" y="6921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6599238" y="11969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6599238" y="17002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4430713" y="1889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4430713" y="692150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4430713" y="11969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4430713" y="17002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2187575" y="14446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2198688" y="620713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2198688" y="1125538"/>
            <a:ext cx="698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2198688" y="1628775"/>
            <a:ext cx="698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53" name="WordArt 37"/>
          <p:cNvSpPr>
            <a:spLocks noChangeArrowheads="1" noChangeShapeType="1" noTextEdit="1"/>
          </p:cNvSpPr>
          <p:nvPr/>
        </p:nvSpPr>
        <p:spPr bwMode="auto">
          <a:xfrm>
            <a:off x="7235825" y="2420938"/>
            <a:ext cx="1379538" cy="1020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единиц</a:t>
            </a:r>
          </a:p>
        </p:txBody>
      </p:sp>
      <p:sp>
        <p:nvSpPr>
          <p:cNvPr id="34854" name="WordArt 38"/>
          <p:cNvSpPr>
            <a:spLocks noChangeArrowheads="1" noChangeShapeType="1" noTextEdit="1"/>
          </p:cNvSpPr>
          <p:nvPr/>
        </p:nvSpPr>
        <p:spPr bwMode="auto">
          <a:xfrm>
            <a:off x="5148263" y="2349500"/>
            <a:ext cx="1309687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тысяч</a:t>
            </a:r>
          </a:p>
        </p:txBody>
      </p:sp>
      <p:sp>
        <p:nvSpPr>
          <p:cNvPr id="34855" name="WordArt 39"/>
          <p:cNvSpPr>
            <a:spLocks noChangeArrowheads="1" noChangeShapeType="1" noTextEdit="1"/>
          </p:cNvSpPr>
          <p:nvPr/>
        </p:nvSpPr>
        <p:spPr bwMode="auto">
          <a:xfrm>
            <a:off x="2484438" y="2349500"/>
            <a:ext cx="1928812" cy="1020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миллионов</a:t>
            </a:r>
          </a:p>
        </p:txBody>
      </p:sp>
      <p:sp>
        <p:nvSpPr>
          <p:cNvPr id="34856" name="WordArt 40"/>
          <p:cNvSpPr>
            <a:spLocks noChangeArrowheads="1" noChangeShapeType="1" noTextEdit="1"/>
          </p:cNvSpPr>
          <p:nvPr/>
        </p:nvSpPr>
        <p:spPr bwMode="auto">
          <a:xfrm>
            <a:off x="106363" y="2360613"/>
            <a:ext cx="1998662" cy="1082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класс</a:t>
            </a:r>
          </a:p>
          <a:p>
            <a:pPr algn="ctr"/>
            <a:r>
              <a:rPr lang="ru-RU" sz="3600" kern="10" dirty="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миллиардов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6" dur="2000" fill="hold"/>
                                        <p:tgtEl>
                                          <p:spTgt spid="348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8" dur="2000" fill="hold"/>
                                        <p:tgtEl>
                                          <p:spTgt spid="348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0" dur="2000" fill="hold"/>
                                        <p:tgtEl>
                                          <p:spTgt spid="348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0" dur="2000" fill="hold"/>
                                        <p:tgtEl>
                                          <p:spTgt spid="34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2000" fill="hold"/>
                                        <p:tgtEl>
                                          <p:spTgt spid="348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4" dur="2000" fill="hold"/>
                                        <p:tgtEl>
                                          <p:spTgt spid="348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4" dur="2000" fill="hold"/>
                                        <p:tgtEl>
                                          <p:spTgt spid="348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6" dur="2000" fill="hold"/>
                                        <p:tgtEl>
                                          <p:spTgt spid="348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8" dur="2000" fill="hold"/>
                                        <p:tgtEl>
                                          <p:spTgt spid="348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8" dur="2000" fill="hold"/>
                                        <p:tgtEl>
                                          <p:spTgt spid="348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0" dur="2000" fill="hold"/>
                                        <p:tgtEl>
                                          <p:spTgt spid="348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2000" fill="hold"/>
                                        <p:tgtEl>
                                          <p:spTgt spid="348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nimBg="1"/>
      <p:bldP spid="34824" grpId="0" animBg="1"/>
      <p:bldP spid="34825" grpId="0" animBg="1"/>
      <p:bldP spid="34826" grpId="0" animBg="1"/>
      <p:bldP spid="34826" grpId="1" animBg="1"/>
      <p:bldP spid="34827" grpId="0" animBg="1"/>
      <p:bldP spid="34827" grpId="1" animBg="1"/>
      <p:bldP spid="34828" grpId="0" animBg="1"/>
      <p:bldP spid="34828" grpId="1" animBg="1"/>
      <p:bldP spid="34829" grpId="0" animBg="1"/>
      <p:bldP spid="34829" grpId="1" animBg="1"/>
      <p:bldP spid="34830" grpId="0" animBg="1"/>
      <p:bldP spid="34830" grpId="1" animBg="1"/>
      <p:bldP spid="34831" grpId="0" animBg="1"/>
      <p:bldP spid="34831" grpId="1" animBg="1"/>
      <p:bldP spid="34832" grpId="0" animBg="1"/>
      <p:bldP spid="34832" grpId="1" animBg="1"/>
      <p:bldP spid="34833" grpId="0" animBg="1"/>
      <p:bldP spid="34833" grpId="1" animBg="1"/>
      <p:bldP spid="34834" grpId="0" animBg="1"/>
      <p:bldP spid="34834" grpId="1" animBg="1"/>
      <p:bldP spid="34835" grpId="0" animBg="1"/>
      <p:bldP spid="34835" grpId="1" animBg="1"/>
      <p:bldP spid="34836" grpId="0" animBg="1"/>
      <p:bldP spid="34836" grpId="1" animBg="1"/>
      <p:bldP spid="34837" grpId="0" animBg="1"/>
      <p:bldP spid="34837" grpId="1" animBg="1"/>
      <p:bldP spid="34839" grpId="0" animBg="1"/>
      <p:bldP spid="34840" grpId="0" animBg="1"/>
      <p:bldP spid="34841" grpId="0" animBg="1"/>
      <p:bldP spid="34842" grpId="0" animBg="1"/>
      <p:bldP spid="34844" grpId="0" animBg="1"/>
      <p:bldP spid="34845" grpId="0" animBg="1"/>
      <p:bldP spid="34846" grpId="0" animBg="1"/>
      <p:bldP spid="34847" grpId="0" animBg="1"/>
      <p:bldP spid="34849" grpId="0" animBg="1"/>
      <p:bldP spid="34850" grpId="0" animBg="1"/>
      <p:bldP spid="34851" grpId="0" animBg="1"/>
      <p:bldP spid="34852" grpId="0" animBg="1"/>
      <p:bldP spid="34853" grpId="0" animBg="1"/>
      <p:bldP spid="34854" grpId="0" animBg="1"/>
      <p:bldP spid="34855" grpId="0" animBg="1"/>
      <p:bldP spid="3485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163</TotalTime>
  <Words>625</Words>
  <Application>Microsoft Office PowerPoint</Application>
  <PresentationFormat>Экран (4:3)</PresentationFormat>
  <Paragraphs>297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загадки</vt:lpstr>
      <vt:lpstr>Напишите в своих судовых журналах какие числа вы видите. </vt:lpstr>
      <vt:lpstr>Для счета предметов применяют натуральные числа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информатика</cp:lastModifiedBy>
  <cp:revision>18</cp:revision>
  <dcterms:created xsi:type="dcterms:W3CDTF">2012-07-30T07:39:54Z</dcterms:created>
  <dcterms:modified xsi:type="dcterms:W3CDTF">2017-08-30T08:31:11Z</dcterms:modified>
</cp:coreProperties>
</file>