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77" r:id="rId4"/>
    <p:sldId id="274" r:id="rId5"/>
    <p:sldId id="259" r:id="rId6"/>
    <p:sldId id="260" r:id="rId7"/>
    <p:sldId id="261" r:id="rId8"/>
    <p:sldId id="263" r:id="rId9"/>
    <p:sldId id="266" r:id="rId10"/>
    <p:sldId id="270" r:id="rId11"/>
    <p:sldId id="271" r:id="rId12"/>
    <p:sldId id="272" r:id="rId13"/>
    <p:sldId id="278" r:id="rId14"/>
    <p:sldId id="273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9B2EC5-F71D-4E65-A5A3-07E0F5C35D64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CBF3BD-2C6E-40B3-BA29-D80A43788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48B0EDC-BC5A-4EAC-8A57-4544A35AE4D0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.jpeg"/><Relationship Id="rId2" Type="http://schemas.openxmlformats.org/officeDocument/2006/relationships/audio" Target="file:///C:\Users\&#1052;&#1080;&#1083;&#1072;&#1085;&#1072;\Desktop\&#1087;&#1088;&#1086;&#1077;&#1082;&#1090;%20&#1082;&#1088;&#1072;&#1089;&#1085;&#1072;&#1103;%20&#1082;&#1085;&#1080;&#1075;&#1072;%20&#1096;&#1072;&#1093;&#1073;&#1072;&#1079;&#1103;&#1085;%20&#1084;&#1080;&#1083;&#1072;&#1085;&#1072;\zvuki_prirody_-_melodiya_zhizni_(zaycev.net).mp3" TargetMode="External"/><Relationship Id="rId1" Type="http://schemas.openxmlformats.org/officeDocument/2006/relationships/audio" Target="file:///C:\Users\&#1052;&#1080;&#1083;&#1072;&#1085;&#1072;\Desktop\&#1087;&#1088;&#1086;&#1077;&#1082;&#1090;%20&#1082;&#1088;&#1072;&#1089;&#1085;&#1072;&#1103;%20&#1082;&#1085;&#1080;&#1075;&#1072;%20&#1096;&#1072;&#1093;&#1073;&#1072;&#1079;&#1103;&#1085;%20&#1084;&#1080;&#1083;&#1072;&#1085;&#1072;\1.mp3" TargetMode="External"/><Relationship Id="rId6" Type="http://schemas.openxmlformats.org/officeDocument/2006/relationships/image" Target="../media/image4.jpe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jpeg"/><Relationship Id="rId7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2;&#1080;&#1083;&#1072;&#1085;&#1072;\Desktop\&#1087;&#1088;&#1086;&#1077;&#1082;&#1090;%20&#1082;&#1088;&#1072;&#1089;&#1085;&#1072;&#1103;%20&#1082;&#1085;&#1080;&#1075;&#1072;%20&#1096;&#1072;&#1093;&#1073;&#1072;&#1079;&#1103;&#1085;%20&#1084;&#1080;&#1083;&#1072;&#1085;&#1072;\&#1047;&#1074;&#1091;&#1082;&#1080;%20&#1087;&#1088;&#1080;&#1088;&#1086;&#1076;&#1099;%20-%20&#1056;&#1091;&#1095;&#1077;&#1081;,%20&#1087;&#1090;&#1080;&#1094;&#1099;%20amp%20&#1103;&#1087;&#1086;&#1085;&#1089;&#1082;&#1072;&#1103;%20&#1084;&#1091;&#1079;&#1099;&#1082;&#1072;%20(mp3ostrov.com).mp3" TargetMode="Externa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C:\Users\Ира\Desktop\рома\красная книга кр Красная книга края\Pastuhi.JPG"/>
          <p:cNvPicPr>
            <a:picLocks noChangeAspect="1" noChangeArrowheads="1"/>
          </p:cNvPicPr>
          <p:nvPr/>
        </p:nvPicPr>
        <p:blipFill>
          <a:blip r:embed="rId4"/>
          <a:srcRect l="6842" r="11041" b="29688"/>
          <a:stretch>
            <a:fillRect/>
          </a:stretch>
        </p:blipFill>
        <p:spPr bwMode="auto">
          <a:xfrm rot="16736825">
            <a:off x="6525723" y="1699129"/>
            <a:ext cx="2443169" cy="244314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195" name="Picture 7"/>
          <p:cNvPicPr>
            <a:picLocks noChangeAspect="1" noChangeArrowheads="1"/>
          </p:cNvPicPr>
          <p:nvPr/>
        </p:nvPicPr>
        <p:blipFill>
          <a:blip r:embed="rId5"/>
          <a:srcRect r="41"/>
          <a:stretch>
            <a:fillRect/>
          </a:stretch>
        </p:blipFill>
        <p:spPr bwMode="auto">
          <a:xfrm>
            <a:off x="0" y="457200"/>
            <a:ext cx="4378325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2" descr="C:\Documents and Settings\Admin\Рабочий стол\рома\Фото Сафари Парк\ARK_0202.JPG"/>
          <p:cNvPicPr>
            <a:picLocks noChangeAspect="1" noChangeArrowheads="1"/>
          </p:cNvPicPr>
          <p:nvPr/>
        </p:nvPicPr>
        <p:blipFill>
          <a:blip r:embed="rId6"/>
          <a:srcRect t="14724" b="8712"/>
          <a:stretch>
            <a:fillRect/>
          </a:stretch>
        </p:blipFill>
        <p:spPr bwMode="auto">
          <a:xfrm>
            <a:off x="6857999" y="304800"/>
            <a:ext cx="2286001" cy="230549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78" name="Picture 10" descr="C:\Users\Ира\Desktop\красная книга кр Красная книга края\h_falnByxRdE4Qr0CpHVUKmTi8cL29ZeuM_.jpg"/>
          <p:cNvPicPr>
            <a:picLocks noChangeAspect="1" noChangeArrowheads="1"/>
          </p:cNvPicPr>
          <p:nvPr/>
        </p:nvPicPr>
        <p:blipFill>
          <a:blip r:embed="rId7"/>
          <a:srcRect l="13986"/>
          <a:stretch>
            <a:fillRect/>
          </a:stretch>
        </p:blipFill>
        <p:spPr bwMode="auto">
          <a:xfrm>
            <a:off x="5181600" y="152400"/>
            <a:ext cx="2257945" cy="20193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80" name="Picture 11" descr="C:\Users\Ира\Desktop\красная книга кр Красная книга края\iCAZ3YSP8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114800" y="1676396"/>
            <a:ext cx="2705100" cy="243840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83" name="Picture 11" descr="C:\Users\Ира\Desktop\рома\красная книга кр Красная книга края\487235.jpg"/>
          <p:cNvPicPr>
            <a:picLocks noChangeAspect="1" noChangeArrowheads="1"/>
          </p:cNvPicPr>
          <p:nvPr/>
        </p:nvPicPr>
        <p:blipFill>
          <a:blip r:embed="rId9"/>
          <a:srcRect t="9693" r="11765" b="7916"/>
          <a:stretch>
            <a:fillRect/>
          </a:stretch>
        </p:blipFill>
        <p:spPr bwMode="auto">
          <a:xfrm>
            <a:off x="3581400" y="152400"/>
            <a:ext cx="1905000" cy="17526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419600" y="4267200"/>
            <a:ext cx="4572000" cy="2133600"/>
          </a:xfrm>
        </p:spPr>
        <p:txBody>
          <a:bodyPr/>
          <a:lstStyle/>
          <a:p>
            <a:pPr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Выполнила: Ребикова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Аглая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(старшая группа),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совместно с мамой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Ребиковой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Е.В.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Руководитель: Титарева Н.И.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pic>
        <p:nvPicPr>
          <p:cNvPr id="14" name="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7" name="zvuki_prirody_-_melodiya_zhizni_(zaycev.net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1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4747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24747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 numSld="999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           зубр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81400" y="1783560"/>
            <a:ext cx="5334000" cy="457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Редкий исчезающий  вид</a:t>
            </a:r>
          </a:p>
          <a:p>
            <a:pPr>
              <a:buNone/>
            </a:pPr>
            <a:r>
              <a:rPr lang="ru-RU" dirty="0" smtClean="0"/>
              <a:t>Крупное могучее животное. На шее и груди грива. Живут небольшими группами. Рождается </a:t>
            </a:r>
          </a:p>
          <a:p>
            <a:pPr>
              <a:buNone/>
            </a:pPr>
            <a:r>
              <a:rPr lang="ru-RU" dirty="0" smtClean="0"/>
              <a:t>только  1 теленок </a:t>
            </a:r>
            <a:r>
              <a:rPr lang="ru-RU" sz="2800" dirty="0" smtClean="0"/>
              <a:t>который питается молоком матери до 6 месяцев. Сейчас они живут только в заповедниках.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Содержимое 3" descr="C:\Users\Милана\AppData\Local\Microsoft\Windows\INetCache\Low\IE\HET3W9J7\Fota-Island-returns-two-rare-young-bison-to-the-wild[1].jpg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3429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http://animals-wild.ru/uploads/1296309731_45837_o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352800"/>
            <a:ext cx="3505200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685800"/>
          </a:xfrm>
        </p:spPr>
        <p:txBody>
          <a:bodyPr/>
          <a:lstStyle/>
          <a:p>
            <a:pPr algn="ctr"/>
            <a:r>
              <a:rPr lang="ru-RU" b="1" dirty="0" smtClean="0"/>
              <a:t>ОСЕТР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53000" y="1371600"/>
            <a:ext cx="4191000" cy="49839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/>
              <a:t>Исчезающий вид</a:t>
            </a:r>
          </a:p>
          <a:p>
            <a:pPr>
              <a:buNone/>
            </a:pPr>
            <a:r>
              <a:rPr lang="ru-RU" sz="3200" dirty="0" smtClean="0"/>
              <a:t>Длина до 3,5 м, весом до 300 кг. Очень вкусная и дорогая икра. Сейчас разводится только  в </a:t>
            </a:r>
            <a:r>
              <a:rPr lang="ru-RU" sz="3200" dirty="0" err="1" smtClean="0"/>
              <a:t>рыбзаводах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 descr="C:\Users\Милана\AppData\Local\Microsoft\Windows\INetCache\Low\IE\1Q649E4W\0a1434cf9b8160a567a6e944ab3ab23b[1]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838200"/>
            <a:ext cx="4419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Милана\AppData\Local\Microsoft\Windows\INetCache\Low\IE\E8RKXXPH\bb8ef92d86343c95c3f5e35e098aad90[1]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90800" y="4191000"/>
            <a:ext cx="206692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skuky.net/wp-content/uploads/2011/12/caviar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4191000"/>
            <a:ext cx="2057400" cy="2057400"/>
          </a:xfrm>
          <a:prstGeom prst="rect">
            <a:avLst/>
          </a:prstGeom>
          <a:noFill/>
        </p:spPr>
      </p:pic>
      <p:pic>
        <p:nvPicPr>
          <p:cNvPr id="7" name="~PP1568.WAV">
            <a:hlinkClick r:id="" action="ppaction://media"/>
          </p:cNvPr>
          <p:cNvPicPr>
            <a:picLocks noRot="1" noChangeAspect="1"/>
          </p:cNvPicPr>
          <p:nvPr>
            <a:wavAudioFile r:embed="rId1" name="~PP1568.WAV"/>
          </p:nvPr>
        </p:nvPicPr>
        <p:blipFill>
          <a:blip r:embed="rId6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/>
              <a:t>лотос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0" y="1783560"/>
            <a:ext cx="3657600" cy="457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Вид находится под угрозой исчезновения</a:t>
            </a:r>
          </a:p>
          <a:p>
            <a:pPr>
              <a:buNone/>
            </a:pPr>
            <a:r>
              <a:rPr lang="ru-RU" dirty="0" smtClean="0"/>
              <a:t> Очень красивое растение с большим цветком и огромными листьями , растет в водоемах.</a:t>
            </a:r>
            <a:endParaRPr lang="ru-RU" dirty="0"/>
          </a:p>
        </p:txBody>
      </p:sp>
      <p:pic>
        <p:nvPicPr>
          <p:cNvPr id="4" name="6AAD14AF-9110-4A69-A55F-794FD36E1188-L0-001.jpe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2400" y="1219200"/>
            <a:ext cx="4648200" cy="51054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Эдельвейс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5200" y="1447800"/>
            <a:ext cx="5486400" cy="49077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Это цветок верности и любви. Увидеть его дано не каждому.</a:t>
            </a:r>
          </a:p>
          <a:p>
            <a:pPr>
              <a:buNone/>
            </a:pPr>
            <a:r>
              <a:rPr lang="ru-RU" b="1" dirty="0" smtClean="0"/>
              <a:t> Легенда гласит, что найти этот таинственный цветок может только человек, в сердце которого чистая, как роса любовь. </a:t>
            </a:r>
          </a:p>
          <a:p>
            <a:endParaRPr lang="ru-RU" dirty="0"/>
          </a:p>
        </p:txBody>
      </p:sp>
      <p:pic>
        <p:nvPicPr>
          <p:cNvPr id="4" name="Picture 3" descr="D:\Dropbox\КУЗЬМИНКИ\Сотрудники КУЗЬМИНКИ!!! (1)\2. Цой Светлана Радионовна\лит чтение\Эдельвейс Росс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3276600" cy="647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5736336"/>
          </a:xfrm>
        </p:spPr>
        <p:txBody>
          <a:bodyPr/>
          <a:lstStyle/>
          <a:p>
            <a:pPr marL="0" lvl="0" indent="265113" algn="ctr"/>
            <a: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  <a:t>Сохранить природу нам поможет соблюдение простых правил:</a:t>
            </a:r>
            <a:b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</a:br>
            <a: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</a:br>
            <a: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  <a:t>Не ловите бабочек, стрекоз, жуков!</a:t>
            </a:r>
            <a:b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</a:br>
            <a: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</a:br>
            <a: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  <a:t>Не ломайте ветки деревьев и кустарников!</a:t>
            </a:r>
            <a:b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</a:br>
            <a: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</a:br>
            <a: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  <a:t>Убирайте за собой мусор! Не оставляйте его на природе!</a:t>
            </a:r>
            <a:b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</a:br>
            <a: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</a:br>
            <a: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  <a:t>При сборе трав, плодов и грибов бережно относитесь к тому, на чем они росли!</a:t>
            </a:r>
            <a:b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</a:br>
            <a: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</a:br>
            <a: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  <a:t>Не ловите детенышей диких животных и не уносите их домой!</a:t>
            </a:r>
            <a:br>
              <a:rPr lang="ru-RU" sz="2400" b="1" dirty="0" smtClean="0">
                <a:solidFill>
                  <a:schemeClr val="tx1"/>
                </a:solidFill>
                <a:cs typeface="Aharoni" pitchFamily="2" charset="-79"/>
              </a:rPr>
            </a:br>
            <a:r>
              <a:rPr lang="ru-RU" sz="2400" dirty="0" smtClean="0">
                <a:cs typeface="Aharoni" pitchFamily="2" charset="-79"/>
              </a:rPr>
              <a:t/>
            </a:r>
            <a:br>
              <a:rPr lang="ru-RU" sz="2400" dirty="0" smtClean="0">
                <a:cs typeface="Aharoni" pitchFamily="2" charset="-79"/>
              </a:rPr>
            </a:br>
            <a:endParaRPr lang="ru-RU" sz="2400" dirty="0"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09600" y="5105400"/>
            <a:ext cx="77724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r>
              <a:rPr lang="ru-RU" sz="54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    Спасибо </a:t>
            </a:r>
            <a:r>
              <a:rPr lang="ru-RU" sz="54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за внимание</a:t>
            </a:r>
            <a:r>
              <a:rPr lang="ru-RU" sz="54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!</a:t>
            </a: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endParaRPr lang="ru-RU" sz="5400" dirty="0" smtClean="0">
              <a:solidFill>
                <a:schemeClr val="bg2">
                  <a:lumMod val="40000"/>
                  <a:lumOff val="60000"/>
                </a:schemeClr>
              </a:solidFill>
              <a:latin typeface="+mn-lt"/>
            </a:endParaRPr>
          </a:p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endParaRPr lang="ru-RU" sz="5400" dirty="0">
              <a:solidFill>
                <a:schemeClr val="bg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609600" y="2362200"/>
            <a:ext cx="7772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/>
            </a:pPr>
            <a:endParaRPr lang="ru-RU" dirty="0">
              <a:latin typeface="+mn-lt"/>
            </a:endParaRPr>
          </a:p>
        </p:txBody>
      </p:sp>
      <p:pic>
        <p:nvPicPr>
          <p:cNvPr id="16389" name="Picture 5" descr="C:\Users\Ира\Desktop\рома\красная книга кр Красная книга края\030-������� -��������.jpg"/>
          <p:cNvPicPr>
            <a:picLocks noChangeAspect="1" noChangeArrowheads="1"/>
          </p:cNvPicPr>
          <p:nvPr/>
        </p:nvPicPr>
        <p:blipFill>
          <a:blip r:embed="rId2">
            <a:lum bright="-28000" contrast="27000"/>
          </a:blip>
          <a:srcRect r="-1417"/>
          <a:stretch>
            <a:fillRect/>
          </a:stretch>
        </p:blipFill>
        <p:spPr bwMode="auto">
          <a:xfrm>
            <a:off x="228600" y="609600"/>
            <a:ext cx="3810000" cy="3886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038600" y="609600"/>
            <a:ext cx="510540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Дерево, трава, цветок и птица</a:t>
            </a:r>
            <a:endParaRPr lang="ru-RU" sz="2400" b="1" dirty="0" smtClean="0"/>
          </a:p>
          <a:p>
            <a:r>
              <a:rPr lang="ru-RU" sz="2400" b="1" i="1" dirty="0" smtClean="0"/>
              <a:t>Не всегда умеет защититься.</a:t>
            </a:r>
            <a:endParaRPr lang="ru-RU" sz="2400" b="1" dirty="0" smtClean="0"/>
          </a:p>
          <a:p>
            <a:r>
              <a:rPr lang="ru-RU" sz="2400" b="1" i="1" dirty="0" smtClean="0"/>
              <a:t>Если будут уничтожены они,</a:t>
            </a:r>
            <a:endParaRPr lang="ru-RU" sz="2400" b="1" dirty="0" smtClean="0"/>
          </a:p>
          <a:p>
            <a:r>
              <a:rPr lang="ru-RU" sz="2400" b="1" i="1" dirty="0" smtClean="0"/>
              <a:t>На планете  мы останемся одни.</a:t>
            </a:r>
            <a:endParaRPr lang="ru-RU" sz="2400" b="1" dirty="0" smtClean="0"/>
          </a:p>
          <a:p>
            <a:endParaRPr lang="ru-RU" sz="2800" dirty="0"/>
          </a:p>
        </p:txBody>
      </p:sp>
      <p:pic>
        <p:nvPicPr>
          <p:cNvPr id="6" name="Объект 3"/>
          <p:cNvPicPr>
            <a:picLocks noGrp="1" noChangeAspect="1"/>
          </p:cNvPicPr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10200" y="2438400"/>
            <a:ext cx="2286000" cy="265454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 descr="C:\Documents and Settings\Admin\Рабочий стол\рома\роме для презентаций\красная книга кр Красная книга края\iCAPNZAK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2200" y="4724400"/>
            <a:ext cx="2647950" cy="197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3330"/>
          </a:xfrm>
        </p:spPr>
        <p:txBody>
          <a:bodyPr wrap="square">
            <a:sp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chemeClr val="tx2">
                    <a:satMod val="200000"/>
                  </a:schemeClr>
                </a:solidFill>
              </a:rPr>
              <a:t>Развитие сельского хозяйства изменило облик природы края. Воздействие человека на природу привело на Кубани к тому, что список редких видов на территории Краснодарского края составляет более  1000 видов.</a:t>
            </a:r>
            <a:endParaRPr lang="ru-RU" sz="1800" b="1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9220" name="Picture 6" descr="C:\Documents and Settings\Admin\Рабочий стол\рома\роме для презентаций\море\iCAZ3YSP8.jp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533400" y="1752600"/>
            <a:ext cx="2724150" cy="2052638"/>
          </a:xfrm>
        </p:spPr>
      </p:pic>
      <p:pic>
        <p:nvPicPr>
          <p:cNvPr id="9221" name="Picture 4" descr="C:\Documents and Settings\Admin\Рабочий стол\рома\роме для презентаций\животные\iCAM487AD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00800" y="1752600"/>
            <a:ext cx="2468563" cy="197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5" descr="C:\Documents and Settings\Admin\Рабочий стол\рома\роме для презентаций\животные\iчерепаха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" y="4800600"/>
            <a:ext cx="2524125" cy="188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2" descr="C:\Documents and Settings\Admin\Рабочий стол\рома\роме для презентаций\разное\iCA2ZK1LW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43200" y="3048000"/>
            <a:ext cx="4005263" cy="266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~PP1304.WAV">
            <a:hlinkClick r:id="" action="ppaction://media"/>
          </p:cNvPr>
          <p:cNvPicPr>
            <a:picLocks noRot="1" noChangeAspect="1"/>
          </p:cNvPicPr>
          <p:nvPr>
            <a:wavAudioFile r:embed="rId1" name="~PP1304.WAV"/>
          </p:nvPr>
        </p:nvPicPr>
        <p:blipFill>
          <a:blip r:embed="rId8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696200" cy="566013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Красный цвет </a:t>
            </a:r>
            <a:r>
              <a:rPr lang="ru-RU" b="1" dirty="0" smtClean="0"/>
              <a:t>в природе – сигнал опасности. Поэтому книга называется </a:t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"Красная книга" </a:t>
            </a:r>
            <a:r>
              <a:rPr lang="ru-RU" b="1" dirty="0" smtClean="0"/>
              <a:t>- она собрала в себе все виды флоры и фауны, которые </a:t>
            </a:r>
            <a:br>
              <a:rPr lang="ru-RU" b="1" dirty="0" smtClean="0"/>
            </a:br>
            <a:r>
              <a:rPr lang="ru-RU" b="1" dirty="0" smtClean="0"/>
              <a:t>подвергаются опасности исчезновения 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8001000" cy="914400"/>
          </a:xfrm>
        </p:spPr>
        <p:txBody>
          <a:bodyPr/>
          <a:lstStyle/>
          <a:p>
            <a:pPr algn="ctr"/>
            <a:r>
              <a:rPr lang="ru-RU" dirty="0" smtClean="0"/>
              <a:t>Для чего нужна Красная Книга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fontAlgn="base">
              <a:buNone/>
            </a:pPr>
            <a:r>
              <a:rPr lang="ru-RU" sz="4000" b="1" dirty="0" smtClean="0"/>
              <a:t>Красная Книга была создана, чтобы хоть немного остановить  вымирание животных и растений и  научить людей бережно относиться к окружающей их живой природе. </a:t>
            </a:r>
          </a:p>
          <a:p>
            <a:pPr marL="0" indent="0" fontAlgn="base">
              <a:buNone/>
            </a:pPr>
            <a:r>
              <a:rPr lang="ru-RU" sz="4000" b="1" dirty="0" smtClean="0"/>
              <a:t>      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dirty="0" smtClean="0">
                <a:solidFill>
                  <a:schemeClr val="tx2">
                    <a:satMod val="200000"/>
                  </a:schemeClr>
                </a:solidFill>
              </a:rPr>
              <a:t>БЕРКУТ</a:t>
            </a:r>
            <a:endParaRPr lang="ru-RU" sz="5400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11267" name="Picture 2" descr="C:\Documents and Settings\Admin\Рабочий стол\рома\Фото Сафари Парк\ARK_020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4800" y="1295400"/>
            <a:ext cx="3733800" cy="4892675"/>
          </a:xfrm>
        </p:spPr>
      </p:pic>
      <p:sp>
        <p:nvSpPr>
          <p:cNvPr id="11268" name="Прямоугольник 6"/>
          <p:cNvSpPr>
            <a:spLocks noChangeArrowheads="1"/>
          </p:cNvSpPr>
          <p:nvPr/>
        </p:nvSpPr>
        <p:spPr bwMode="auto">
          <a:xfrm>
            <a:off x="4191000" y="2057400"/>
            <a:ext cx="44196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0" hangingPunct="0"/>
            <a:r>
              <a:rPr lang="ru-RU" dirty="0" smtClean="0"/>
              <a:t> </a:t>
            </a:r>
            <a:r>
              <a:rPr lang="ru-RU" sz="2800" dirty="0" smtClean="0"/>
              <a:t>Крупный орел, размах крыльев около 2 метров, темно-бурой окраски. В кладке 2 яйца. </a:t>
            </a:r>
          </a:p>
          <a:p>
            <a:pPr algn="just" eaLnBrk="0" hangingPunct="0"/>
            <a:r>
              <a:rPr lang="ru-RU" sz="2800" dirty="0" smtClean="0"/>
              <a:t> В нашем крае гнездится не больше  4 пар. </a:t>
            </a:r>
            <a:endParaRPr lang="ru-RU" sz="2800" dirty="0"/>
          </a:p>
        </p:txBody>
      </p:sp>
      <p:sp>
        <p:nvSpPr>
          <p:cNvPr id="11269" name="Прямоугольник 7"/>
          <p:cNvSpPr>
            <a:spLocks noChangeArrowheads="1"/>
          </p:cNvSpPr>
          <p:nvPr/>
        </p:nvSpPr>
        <p:spPr bwMode="auto">
          <a:xfrm>
            <a:off x="4114800" y="1524000"/>
            <a:ext cx="4419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3200" b="1" dirty="0" smtClean="0"/>
              <a:t>Исчезающий  </a:t>
            </a:r>
            <a:r>
              <a:rPr lang="ru-RU" sz="3200" b="1" dirty="0"/>
              <a:t>вид. 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>МАЛОАЗИАТСКИЙ ТРИТОН</a:t>
            </a: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12291" name="Picture 2" descr="C:\Documents and Settings\Admin\Рабочий стол\рома\роме для презентаций\красная книга кр Красная книга края\тритон2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lum bright="10000" contrast="40000"/>
          </a:blip>
          <a:stretch>
            <a:fillRect/>
          </a:stretch>
        </p:blipFill>
        <p:spPr>
          <a:xfrm>
            <a:off x="0" y="3886200"/>
            <a:ext cx="3429000" cy="2687638"/>
          </a:xfrm>
        </p:spPr>
      </p:pic>
      <p:pic>
        <p:nvPicPr>
          <p:cNvPr id="12292" name="Picture 1" descr="C:\Documents and Settings\Admin\Рабочий стол\рома\роме для презентаций\красная книга кр Красная книга края\малоазиатский тритон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85800"/>
            <a:ext cx="3849688" cy="300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Прямоугольник 6"/>
          <p:cNvSpPr>
            <a:spLocks noChangeArrowheads="1"/>
          </p:cNvSpPr>
          <p:nvPr/>
        </p:nvSpPr>
        <p:spPr bwMode="auto">
          <a:xfrm>
            <a:off x="4038600" y="1676400"/>
            <a:ext cx="48006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0" hangingPunct="0"/>
            <a:r>
              <a:rPr lang="ru-RU" sz="2800" b="1" dirty="0"/>
              <a:t>Спина оливковая, брюхо </a:t>
            </a:r>
            <a:r>
              <a:rPr lang="ru-RU" sz="2800" b="1" dirty="0" err="1" smtClean="0"/>
              <a:t>оранжево-желтое.Весной</a:t>
            </a:r>
            <a:r>
              <a:rPr lang="ru-RU" sz="2800" b="1" dirty="0" smtClean="0"/>
              <a:t> </a:t>
            </a:r>
            <a:r>
              <a:rPr lang="ru-RU" sz="2800" b="1" dirty="0"/>
              <a:t>и в начале лета находится в водоемах, где и</a:t>
            </a:r>
            <a:r>
              <a:rPr lang="ru-RU" sz="2800" dirty="0"/>
              <a:t> </a:t>
            </a:r>
            <a:r>
              <a:rPr lang="ru-RU" sz="2800" b="1" dirty="0" smtClean="0"/>
              <a:t>размножается. Затем выходит </a:t>
            </a:r>
            <a:r>
              <a:rPr lang="ru-RU" sz="2800" b="1" dirty="0"/>
              <a:t>из воды и обитает на суше. Питается</a:t>
            </a:r>
            <a:r>
              <a:rPr lang="ru-RU" sz="2800" dirty="0"/>
              <a:t> </a:t>
            </a:r>
            <a:r>
              <a:rPr lang="ru-RU" sz="2800" b="1" dirty="0" smtClean="0"/>
              <a:t> мелкой рыбой.</a:t>
            </a:r>
            <a:endParaRPr lang="ru-RU" sz="2800" dirty="0"/>
          </a:p>
        </p:txBody>
      </p:sp>
      <p:sp>
        <p:nvSpPr>
          <p:cNvPr id="12294" name="Прямоугольник 6"/>
          <p:cNvSpPr>
            <a:spLocks noChangeArrowheads="1"/>
          </p:cNvSpPr>
          <p:nvPr/>
        </p:nvSpPr>
        <p:spPr bwMode="auto">
          <a:xfrm>
            <a:off x="4267200" y="914400"/>
            <a:ext cx="45076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/>
              <a:t>       очень редкий </a:t>
            </a:r>
            <a:r>
              <a:rPr lang="ru-RU" sz="3600" b="1" dirty="0"/>
              <a:t>вид</a:t>
            </a:r>
            <a:endParaRPr lang="ru-RU" sz="36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>БРАЖНИК "МЕРТВАЯ ГОЛОВА"</a:t>
            </a: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3315" name="Rectangle 4"/>
          <p:cNvSpPr>
            <a:spLocks noGrp="1" noChangeArrowheads="1"/>
          </p:cNvSpPr>
          <p:nvPr>
            <p:ph idx="1"/>
          </p:nvPr>
        </p:nvSpPr>
        <p:spPr>
          <a:xfrm>
            <a:off x="3962400" y="1219200"/>
            <a:ext cx="4876800" cy="4678204"/>
          </a:xfrm>
        </p:spPr>
        <p:txBody>
          <a:bodyPr wrap="square" anchor="ctr">
            <a:spAutoFit/>
          </a:bodyPr>
          <a:lstStyle/>
          <a:p>
            <a:pPr marL="0" indent="0" eaLnBrk="1" hangingPunct="1">
              <a:spcBef>
                <a:spcPct val="0"/>
              </a:spcBef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14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</a:p>
          <a:p>
            <a:pPr marL="0" indent="0" algn="ctr">
              <a:spcBef>
                <a:spcPct val="0"/>
              </a:spcBef>
              <a:buClrTx/>
              <a:buSz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3200" b="1" dirty="0" smtClean="0">
                <a:ea typeface="Times New Roman" pitchFamily="18" charset="0"/>
                <a:cs typeface="Courier New" pitchFamily="49" charset="0"/>
              </a:rPr>
              <a:t>Редкий вид</a:t>
            </a:r>
          </a:p>
          <a:p>
            <a:pPr marL="0" indent="0">
              <a:spcBef>
                <a:spcPct val="0"/>
              </a:spcBef>
              <a:buClrTx/>
              <a:buSz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800" b="1" dirty="0" smtClean="0">
                <a:ea typeface="Times New Roman" pitchFamily="18" charset="0"/>
                <a:cs typeface="Courier New" pitchFamily="49" charset="0"/>
              </a:rPr>
              <a:t>Гусеницы питаются на различных растениях .Грудь у бабочки  бурая с  рисунком в виде черепа с двумя скрещенными под ним костями. Зимуют куколки в почве. Бабочки, гусеницы и куколки могут издавать звуки</a:t>
            </a:r>
            <a:r>
              <a:rPr lang="ru-RU" sz="2400" b="1" dirty="0" smtClean="0">
                <a:ea typeface="Times New Roman" pitchFamily="18" charset="0"/>
                <a:cs typeface="Courier New" pitchFamily="49" charset="0"/>
              </a:rPr>
              <a:t>.</a:t>
            </a:r>
            <a:r>
              <a:rPr lang="ru-RU" sz="24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endParaRPr lang="ru-RU" sz="2400" dirty="0" smtClean="0">
              <a:latin typeface="Arial" charset="0"/>
              <a:ea typeface="Times New Roman" pitchFamily="18" charset="0"/>
              <a:cs typeface="Courier New" pitchFamily="49" charset="0"/>
            </a:endParaRPr>
          </a:p>
        </p:txBody>
      </p:sp>
      <p:pic>
        <p:nvPicPr>
          <p:cNvPr id="13316" name="Picture 3" descr="C:\Users\Ира\Desktop\красная книга кр Красная книга края\4872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295400"/>
            <a:ext cx="3562350" cy="259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4" descr="C:\Users\Ира\Desktop\красная книга кр Красная книга края\post-42131-123308224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886200"/>
            <a:ext cx="3573463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Ира\Desktop\красная книга кр Красная книга края\Pastuh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1219200"/>
            <a:ext cx="3602038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>КАВКАЗСКАЯ ГАДЮКА</a:t>
            </a: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5" name="Содержимое 3"/>
          <p:cNvSpPr>
            <a:spLocks noGrp="1"/>
          </p:cNvSpPr>
          <p:nvPr>
            <p:ph idx="1"/>
          </p:nvPr>
        </p:nvSpPr>
        <p:spPr>
          <a:xfrm>
            <a:off x="533400" y="4038600"/>
            <a:ext cx="8458200" cy="2590800"/>
          </a:xfrm>
        </p:spPr>
        <p:txBody>
          <a:bodyPr>
            <a:noAutofit/>
          </a:bodyPr>
          <a:lstStyle/>
          <a:p>
            <a:pPr marL="0" indent="0" algn="ctr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tabLst>
                <a:tab pos="0" algn="l"/>
              </a:tabLst>
              <a:defRPr/>
            </a:pPr>
            <a:r>
              <a:rPr lang="ru-RU" sz="3200" b="1" dirty="0" smtClean="0"/>
              <a:t>Телосложение плотное, размер до 60 см. В</a:t>
            </a:r>
            <a:r>
              <a:rPr lang="ru-RU" sz="3200" dirty="0" smtClean="0"/>
              <a:t> </a:t>
            </a:r>
            <a:r>
              <a:rPr lang="ru-RU" sz="3200" b="1" dirty="0" smtClean="0"/>
              <a:t>окраске туловища преобладают красные и желтые тона. Голова очень широкая. Ядовитая</a:t>
            </a:r>
            <a:r>
              <a:rPr lang="en-US" sz="3200" b="1" dirty="0" smtClean="0"/>
              <a:t>.</a:t>
            </a:r>
            <a:endParaRPr lang="ru-RU" sz="3200" b="1" dirty="0" smtClean="0"/>
          </a:p>
          <a:p>
            <a:pPr marL="0" indent="-41148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800" b="1" dirty="0" smtClean="0"/>
              <a:t> </a:t>
            </a:r>
            <a:endParaRPr lang="ru-RU" sz="2800" dirty="0"/>
          </a:p>
        </p:txBody>
      </p:sp>
      <p:pic>
        <p:nvPicPr>
          <p:cNvPr id="15364" name="Picture 2" descr="C:\Users\Ира\Desktop\красная книга кр Красная книга края\h_falnByxRdE4Qr0CpHVUKmTi8cL29ZeuM_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66800"/>
            <a:ext cx="4343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Прямоугольник 5"/>
          <p:cNvSpPr>
            <a:spLocks noChangeArrowheads="1"/>
          </p:cNvSpPr>
          <p:nvPr/>
        </p:nvSpPr>
        <p:spPr bwMode="auto">
          <a:xfrm>
            <a:off x="4191000" y="1219201"/>
            <a:ext cx="472440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2000" b="1" dirty="0" smtClean="0"/>
          </a:p>
          <a:p>
            <a:pPr algn="ctr"/>
            <a:r>
              <a:rPr lang="ru-RU" sz="3600" b="1" dirty="0" smtClean="0"/>
              <a:t>вид </a:t>
            </a:r>
            <a:r>
              <a:rPr lang="ru-RU" sz="3600" b="1" dirty="0"/>
              <a:t>находится на грани исчезновения</a:t>
            </a:r>
            <a:endParaRPr lang="ru-RU" sz="3600" dirty="0"/>
          </a:p>
        </p:txBody>
      </p:sp>
      <p:pic>
        <p:nvPicPr>
          <p:cNvPr id="9" name="Звуки природы - Ручей, птицы amp японская музыка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8229600" cy="868363"/>
          </a:xfrm>
        </p:spPr>
        <p:txBody>
          <a:bodyPr>
            <a:norm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>  ЧЕРНОМОРСКАЯ  АФАЛИНА</a:t>
            </a: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2291" name="Содержимое 3"/>
          <p:cNvSpPr>
            <a:spLocks noGrp="1"/>
          </p:cNvSpPr>
          <p:nvPr>
            <p:ph idx="1"/>
          </p:nvPr>
        </p:nvSpPr>
        <p:spPr>
          <a:xfrm>
            <a:off x="533400" y="1600200"/>
            <a:ext cx="8153400" cy="1676400"/>
          </a:xfrm>
        </p:spPr>
        <p:txBody>
          <a:bodyPr>
            <a:normAutofit fontScale="92500" lnSpcReduction="20000"/>
          </a:bodyPr>
          <a:lstStyle/>
          <a:p>
            <a:pPr marL="0" indent="136525" algn="just">
              <a:buNone/>
              <a:defRPr/>
            </a:pPr>
            <a:r>
              <a:rPr lang="ru-RU" dirty="0" smtClean="0"/>
              <a:t>Длина туловища около 230 см. </a:t>
            </a:r>
            <a:r>
              <a:rPr lang="ru-RU" sz="3200" dirty="0" smtClean="0"/>
              <a:t>Окраска темно-серая. Как правило, рождается один детеныш, который питается молоком матери до 4-6 месяцев.</a:t>
            </a:r>
          </a:p>
          <a:p>
            <a:pPr marL="0" indent="136525" algn="just">
              <a:buNone/>
              <a:defRPr/>
            </a:pPr>
            <a:endParaRPr lang="ru-RU" sz="3200" dirty="0" smtClean="0"/>
          </a:p>
          <a:p>
            <a:pPr marL="0" indent="136525" algn="just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dirty="0" smtClean="0"/>
          </a:p>
        </p:txBody>
      </p:sp>
      <p:pic>
        <p:nvPicPr>
          <p:cNvPr id="17414" name="Picture 3" descr="C:\Users\Ира\Desktop\красная книга кр Красная книга края\iCAZ3YSP8.jpg"/>
          <p:cNvPicPr>
            <a:picLocks noChangeAspect="1" noChangeArrowheads="1"/>
          </p:cNvPicPr>
          <p:nvPr/>
        </p:nvPicPr>
        <p:blipFill>
          <a:blip r:embed="rId2"/>
          <a:srcRect b="10677"/>
          <a:stretch>
            <a:fillRect/>
          </a:stretch>
        </p:blipFill>
        <p:spPr bwMode="auto">
          <a:xfrm>
            <a:off x="381000" y="3657600"/>
            <a:ext cx="407670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6"/>
          <p:cNvSpPr>
            <a:spLocks noChangeArrowheads="1"/>
          </p:cNvSpPr>
          <p:nvPr/>
        </p:nvSpPr>
        <p:spPr bwMode="auto">
          <a:xfrm>
            <a:off x="990600" y="914400"/>
            <a:ext cx="71389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 очень редкий вид</a:t>
            </a:r>
            <a:endParaRPr lang="ru-RU" sz="3200" dirty="0"/>
          </a:p>
        </p:txBody>
      </p:sp>
      <p:pic>
        <p:nvPicPr>
          <p:cNvPr id="7" name="Picture 3" descr="C:\Users\Ира\Desktop\роме для презентаций\море\iCAJGD5L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11496" y="3657600"/>
            <a:ext cx="4032504" cy="301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178</TotalTime>
  <Words>413</Words>
  <PresentationFormat>Экран (4:3)</PresentationFormat>
  <Paragraphs>45</Paragraphs>
  <Slides>15</Slides>
  <Notes>1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Метро</vt:lpstr>
      <vt:lpstr>Выполнила: Ребикова Аглая (старшая группа), совместно с мамой Ребиковой Е.В.  Руководитель: Титарева Н.И. </vt:lpstr>
      <vt:lpstr>Развитие сельского хозяйства изменило облик природы края. Воздействие человека на природу привело на Кубани к тому, что список редких видов на территории Краснодарского края составляет более  1000 видов.</vt:lpstr>
      <vt:lpstr>Красный цвет в природе – сигнал опасности. Поэтому книга называется  "Красная книга" - она собрала в себе все виды флоры и фауны, которые  подвергаются опасности исчезновения    </vt:lpstr>
      <vt:lpstr>Для чего нужна Красная Книга?</vt:lpstr>
      <vt:lpstr>БЕРКУТ</vt:lpstr>
      <vt:lpstr>МАЛОАЗИАТСКИЙ ТРИТОН</vt:lpstr>
      <vt:lpstr>БРАЖНИК "МЕРТВАЯ ГОЛОВА"</vt:lpstr>
      <vt:lpstr>КАВКАЗСКАЯ ГАДЮКА</vt:lpstr>
      <vt:lpstr>  ЧЕРНОМОРСКАЯ  АФАЛИНА</vt:lpstr>
      <vt:lpstr>           зубр</vt:lpstr>
      <vt:lpstr>ОСЕТР</vt:lpstr>
      <vt:lpstr>лотос</vt:lpstr>
      <vt:lpstr>Эдельвейс </vt:lpstr>
      <vt:lpstr>Сохранить природу нам поможет соблюдение простых правил:  Не ловите бабочек, стрекоз, жуков!  Не ломайте ветки деревьев и кустарников!  Убирайте за собой мусор! Не оставляйте его на природе!  При сборе трав, плодов и грибов бережно относитесь к тому, на чем они росли!  Не ловите детенышей диких животных и не уносите их домой! 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Выполнил: Мендус   Роман. МОУ СОШ  № 2. г. Геленджик. Учитель:  Сбитнева    Е.В.                                               </dc:title>
  <dc:creator>Ира</dc:creator>
  <cp:lastModifiedBy>НАТАША</cp:lastModifiedBy>
  <cp:revision>32</cp:revision>
  <dcterms:created xsi:type="dcterms:W3CDTF">2011-04-20T15:34:47Z</dcterms:created>
  <dcterms:modified xsi:type="dcterms:W3CDTF">2017-09-16T12:52:38Z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395003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