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" autoAdjust="0"/>
    <p:restoredTop sz="94660"/>
  </p:normalViewPr>
  <p:slideViewPr>
    <p:cSldViewPr>
      <p:cViewPr>
        <p:scale>
          <a:sx n="57" d="100"/>
          <a:sy n="57" d="100"/>
        </p:scale>
        <p:origin x="-202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AB654D-A6E0-414A-87E1-CF584C4A3FF9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188152-0671-4ADD-9D93-F94C42513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C6BD9-BEEC-4AED-8764-91C5FA582B83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64A82-8547-4054-94E0-0AFA9BDFE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3C9C7-4FAA-421C-91C0-8778E0A131A0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E448E-CFEF-4808-9294-80A550014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1216-37CA-4D0C-98DF-619E574E83A7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8F542-7B4D-419A-A158-9D64CB0E6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4980AC-A758-4D00-80AE-2DF845191A54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B2A268-47D0-4D04-A86F-FB9453587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DB5EC-88F4-44CC-A35B-2F54B9809A51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17BB2-D7CA-43B2-AB6F-B6C885DAC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0A452-AE85-4E2D-A333-BE1B4A224270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170D-8A4C-4DF3-914A-6193A3ABB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B5DA2-4890-4C7B-AB39-042394478E7B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0E96B-D1EE-489E-86B2-4C3016A81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DD4782-E6CE-4AD6-ABA4-17CBFA9ADA08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0829E5-C1A5-4AD3-8C81-1D4837E37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CFB75-065A-4BA1-AB78-671D445229F1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6A6FA-AA50-4231-9FD5-D9CA5C926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C0B48C-6E84-448F-AC90-75F01C22D342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A75BC7-C878-4182-82D5-E310AE25C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439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9CA864E-8090-46B6-9457-57A98E7F0DAC}" type="datetimeFigureOut">
              <a:rPr lang="ru-RU"/>
              <a:pPr>
                <a:defRPr/>
              </a:pPr>
              <a:t>09.12.2012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119527-FAEA-4DF5-81A9-3DDCDDFDB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89" r:id="rId5"/>
    <p:sldLayoutId id="2147483788" r:id="rId6"/>
    <p:sldLayoutId id="2147483794" r:id="rId7"/>
    <p:sldLayoutId id="2147483787" r:id="rId8"/>
    <p:sldLayoutId id="2147483795" r:id="rId9"/>
    <p:sldLayoutId id="2147483786" r:id="rId10"/>
    <p:sldLayoutId id="21474837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Решение логарифмических неравенств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993062" cy="1958975"/>
          </a:xfrm>
        </p:spPr>
        <p:txBody>
          <a:bodyPr>
            <a:normAutofit/>
          </a:bodyPr>
          <a:lstStyle/>
          <a:p>
            <a:pPr marL="36513">
              <a:lnSpc>
                <a:spcPct val="80000"/>
              </a:lnSpc>
              <a:spcBef>
                <a:spcPct val="0"/>
              </a:spcBef>
            </a:pPr>
            <a:r>
              <a:rPr lang="ru-RU" sz="2200" i="1" smtClean="0">
                <a:solidFill>
                  <a:srgbClr val="79766F"/>
                </a:solidFill>
                <a:cs typeface="Times New Roman" pitchFamily="18" charset="0"/>
              </a:rPr>
              <a:t>(Рекомендации по выполнению задания С3)</a:t>
            </a:r>
          </a:p>
          <a:p>
            <a:pPr marL="36513">
              <a:lnSpc>
                <a:spcPct val="80000"/>
              </a:lnSpc>
              <a:spcBef>
                <a:spcPct val="0"/>
              </a:spcBef>
            </a:pPr>
            <a:endParaRPr lang="ru-RU" sz="2200" i="1" smtClean="0">
              <a:solidFill>
                <a:srgbClr val="79766F"/>
              </a:solidFill>
              <a:cs typeface="Times New Roman" pitchFamily="18" charset="0"/>
            </a:endParaRPr>
          </a:p>
          <a:p>
            <a:pPr marL="36513">
              <a:lnSpc>
                <a:spcPct val="80000"/>
              </a:lnSpc>
              <a:spcBef>
                <a:spcPct val="0"/>
              </a:spcBef>
            </a:pPr>
            <a:endParaRPr lang="en-US" sz="2200" i="1" smtClean="0">
              <a:solidFill>
                <a:srgbClr val="79766F"/>
              </a:solidFill>
              <a:cs typeface="Times New Roman" pitchFamily="18" charset="0"/>
            </a:endParaRPr>
          </a:p>
          <a:p>
            <a:pPr marL="36513">
              <a:lnSpc>
                <a:spcPct val="80000"/>
              </a:lnSpc>
              <a:spcBef>
                <a:spcPct val="0"/>
              </a:spcBef>
            </a:pPr>
            <a:r>
              <a:rPr lang="ru-RU" sz="700" smtClean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4098" name="Picture 2" descr="C:\Documents and Settings\masik\Desktop\images-1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2428892" cy="2645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 bwMode="auto">
          <a:xfrm>
            <a:off x="571500" y="785813"/>
            <a:ext cx="8183563" cy="1500187"/>
          </a:xfrm>
        </p:spPr>
        <p:txBody>
          <a:bodyPr wrap="square" tIns="45720" rIns="91440" numCol="1" anchorCtr="0" compatLnSpc="1">
            <a:prstTxWarp prst="textNoShape">
              <a:avLst/>
            </a:prstTxWarp>
          </a:bodyPr>
          <a:lstStyle/>
          <a:p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Рассмотрим применение </a:t>
            </a:r>
            <a:br>
              <a:rPr lang="ru-RU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Правила 1 на  примере.</a:t>
            </a:r>
          </a:p>
        </p:txBody>
      </p:sp>
      <p:sp>
        <p:nvSpPr>
          <p:cNvPr id="26626" name="Текст 2"/>
          <p:cNvSpPr>
            <a:spLocks noGrp="1"/>
          </p:cNvSpPr>
          <p:nvPr>
            <p:ph type="body" idx="1"/>
          </p:nvPr>
        </p:nvSpPr>
        <p:spPr>
          <a:xfrm>
            <a:off x="468313" y="5624513"/>
            <a:ext cx="8183562" cy="420687"/>
          </a:xfrm>
        </p:spPr>
        <p:txBody>
          <a:bodyPr/>
          <a:lstStyle/>
          <a:p>
            <a:pPr marR="0">
              <a:spcBef>
                <a:spcPct val="0"/>
              </a:spcBef>
              <a:spcAft>
                <a:spcPct val="0"/>
              </a:spcAft>
            </a:pPr>
            <a:r>
              <a:rPr lang="ru-RU" sz="32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Решим логарифмическое неравенство:</a:t>
            </a:r>
          </a:p>
        </p:txBody>
      </p:sp>
      <p:pic>
        <p:nvPicPr>
          <p:cNvPr id="26627" name="Picture 1" descr="C:\Documents and Settings\masik\Desktop\logine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500313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1357313" y="714375"/>
          <a:ext cx="7173912" cy="4000500"/>
        </p:xfrm>
        <a:graphic>
          <a:graphicData uri="http://schemas.openxmlformats.org/presentationml/2006/ole">
            <p:oleObj spid="_x0000_s25601" r:id="rId3" imgW="1447172" imgH="761669" progId="Equation.3">
              <p:embed/>
            </p:oleObj>
          </a:graphicData>
        </a:graphic>
      </p:graphicFrame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9702" name="Прямоугольник 3"/>
          <p:cNvSpPr>
            <a:spLocks noChangeArrowheads="1"/>
          </p:cNvSpPr>
          <p:nvPr/>
        </p:nvSpPr>
        <p:spPr bwMode="auto">
          <a:xfrm>
            <a:off x="714375" y="642938"/>
            <a:ext cx="7358063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Найдем ОДЗ:</a:t>
            </a: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Применяя метод интервалов, найдем общее решение данной системы:</a:t>
            </a:r>
          </a:p>
          <a:p>
            <a:endParaRPr lang="ru-RU" sz="2400">
              <a:latin typeface="Verdana" pitchFamily="34" charset="0"/>
            </a:endParaRPr>
          </a:p>
          <a:p>
            <a:r>
              <a:rPr lang="ru-RU" sz="2400">
                <a:latin typeface="Verdana" pitchFamily="34" charset="0"/>
              </a:rPr>
              <a:t> </a:t>
            </a:r>
          </a:p>
        </p:txBody>
      </p:sp>
      <p:sp>
        <p:nvSpPr>
          <p:cNvPr id="2970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714375" y="1000125"/>
          <a:ext cx="7542213" cy="3571875"/>
        </p:xfrm>
        <a:graphic>
          <a:graphicData uri="http://schemas.openxmlformats.org/presentationml/2006/ole">
            <p:oleObj spid="_x0000_s29699" r:id="rId3" imgW="2997200" imgH="1270000" progId="Equation.3">
              <p:embed/>
            </p:oleObj>
          </a:graphicData>
        </a:graphic>
      </p:graphicFrame>
      <p:sp>
        <p:nvSpPr>
          <p:cNvPr id="2970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3000375" y="5572125"/>
          <a:ext cx="4143375" cy="917575"/>
        </p:xfrm>
        <a:graphic>
          <a:graphicData uri="http://schemas.openxmlformats.org/presentationml/2006/ole">
            <p:oleObj spid="_x0000_s29700" r:id="rId4" imgW="1091726" imgH="393529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Прямоугольник 1"/>
          <p:cNvSpPr>
            <a:spLocks noChangeArrowheads="1"/>
          </p:cNvSpPr>
          <p:nvPr/>
        </p:nvSpPr>
        <p:spPr bwMode="auto">
          <a:xfrm>
            <a:off x="785813" y="428625"/>
            <a:ext cx="7858125" cy="944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Правилу 1 </a:t>
            </a:r>
          </a:p>
          <a:p>
            <a:endParaRPr lang="ru-RU" sz="28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</a:t>
            </a:r>
          </a:p>
          <a:p>
            <a:endParaRPr lang="ru-RU" sz="28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совпадает со знаком произведения</a:t>
            </a:r>
          </a:p>
          <a:p>
            <a:endParaRPr lang="ru-RU" sz="28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  знак</a:t>
            </a:r>
          </a:p>
          <a:p>
            <a:endParaRPr lang="ru-RU" sz="28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  знаком </a:t>
            </a:r>
          </a:p>
          <a:p>
            <a:endParaRPr lang="ru-RU" sz="28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Поэтому в ОДЗ имеем:</a:t>
            </a:r>
          </a:p>
          <a:p>
            <a:endParaRPr lang="ru-RU" sz="2800" i="1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</p:txBody>
      </p:sp>
      <p:sp>
        <p:nvSpPr>
          <p:cNvPr id="307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1928813" y="1071563"/>
          <a:ext cx="1785937" cy="949325"/>
        </p:xfrm>
        <a:graphic>
          <a:graphicData uri="http://schemas.openxmlformats.org/presentationml/2006/ole">
            <p:oleObj spid="_x0000_s30721" r:id="rId3" imgW="748975" imgH="393529" progId="Equation.3">
              <p:embed/>
            </p:oleObj>
          </a:graphicData>
        </a:graphic>
      </p:graphicFrame>
      <p:sp>
        <p:nvSpPr>
          <p:cNvPr id="3073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6500813" y="2000250"/>
          <a:ext cx="1928812" cy="928688"/>
        </p:xfrm>
        <a:graphic>
          <a:graphicData uri="http://schemas.openxmlformats.org/presentationml/2006/ole">
            <p:oleObj spid="_x0000_s30723" r:id="rId4" imgW="1066337" imgH="393529" progId="Equation.3">
              <p:embed/>
            </p:oleObj>
          </a:graphicData>
        </a:graphic>
      </p:graphicFrame>
      <p:sp>
        <p:nvSpPr>
          <p:cNvPr id="3073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2928938" y="3143250"/>
          <a:ext cx="3214687" cy="1071563"/>
        </p:xfrm>
        <a:graphic>
          <a:graphicData uri="http://schemas.openxmlformats.org/presentationml/2006/ole">
            <p:oleObj spid="_x0000_s30725" r:id="rId5" imgW="1193800" imgH="393700" progId="Equation.3">
              <p:embed/>
            </p:oleObj>
          </a:graphicData>
        </a:graphic>
      </p:graphicFrame>
      <p:sp>
        <p:nvSpPr>
          <p:cNvPr id="307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3286125" y="4500563"/>
          <a:ext cx="3335338" cy="928687"/>
        </p:xfrm>
        <a:graphic>
          <a:graphicData uri="http://schemas.openxmlformats.org/presentationml/2006/ole">
            <p:oleObj spid="_x0000_s30727" r:id="rId6" imgW="1511300" imgH="3937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500063" y="857250"/>
          <a:ext cx="3571875" cy="1836738"/>
        </p:xfrm>
        <a:graphic>
          <a:graphicData uri="http://schemas.openxmlformats.org/presentationml/2006/ole">
            <p:oleObj spid="_x0000_s31745" r:id="rId3" imgW="1435100" imgH="762000" progId="Equation.3">
              <p:embed/>
            </p:oleObj>
          </a:graphicData>
        </a:graphic>
      </p:graphicFrame>
      <p:sp>
        <p:nvSpPr>
          <p:cNvPr id="3175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4500563" y="857250"/>
          <a:ext cx="4071937" cy="1931988"/>
        </p:xfrm>
        <a:graphic>
          <a:graphicData uri="http://schemas.openxmlformats.org/presentationml/2006/ole">
            <p:oleObj spid="_x0000_s31747" r:id="rId4" imgW="1803400" imgH="762000" progId="Equation.3">
              <p:embed/>
            </p:oleObj>
          </a:graphicData>
        </a:graphic>
      </p:graphicFrame>
      <p:sp>
        <p:nvSpPr>
          <p:cNvPr id="3175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1214438" y="3571875"/>
          <a:ext cx="6704012" cy="2071688"/>
        </p:xfrm>
        <a:graphic>
          <a:graphicData uri="http://schemas.openxmlformats.org/presentationml/2006/ole">
            <p:oleObj spid="_x0000_s31749" r:id="rId5" imgW="2247900" imgH="7620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327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3277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32778" name="Rectangle 8"/>
          <p:cNvSpPr>
            <a:spLocks noChangeArrowheads="1"/>
          </p:cNvSpPr>
          <p:nvPr/>
        </p:nvSpPr>
        <p:spPr bwMode="auto">
          <a:xfrm>
            <a:off x="357188" y="714375"/>
            <a:ext cx="7929562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Применяя</a:t>
            </a:r>
            <a:r>
              <a:rPr lang="ru-RU" sz="20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 интервалов, получим решение данного неравенства</a:t>
            </a:r>
            <a:r>
              <a:rPr lang="ru-RU" sz="20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endParaRPr lang="ru-RU" sz="2000" i="1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endParaRPr lang="ru-RU" sz="2000">
              <a:cs typeface="Times New Roman" pitchFamily="18" charset="0"/>
            </a:endParaRPr>
          </a:p>
          <a:p>
            <a:pPr algn="just"/>
            <a:r>
              <a:rPr lang="ru-RU" sz="2000">
                <a:cs typeface="Times New Roman" pitchFamily="18" charset="0"/>
              </a:rPr>
              <a:t>        </a:t>
            </a:r>
            <a:endParaRPr lang="ru-RU" sz="2000"/>
          </a:p>
          <a:p>
            <a:pPr algn="just" eaLnBrk="0" hangingPunct="0"/>
            <a:r>
              <a:rPr lang="ru-RU" sz="2000">
                <a:cs typeface="Times New Roman" pitchFamily="18" charset="0"/>
              </a:rPr>
              <a:t> </a:t>
            </a:r>
            <a:endParaRPr lang="ru-RU" sz="2000"/>
          </a:p>
        </p:txBody>
      </p:sp>
      <p:graphicFrame>
        <p:nvGraphicFramePr>
          <p:cNvPr id="32773" name="Object 7"/>
          <p:cNvGraphicFramePr>
            <a:graphicFrameLocks noChangeAspect="1"/>
          </p:cNvGraphicFramePr>
          <p:nvPr/>
        </p:nvGraphicFramePr>
        <p:xfrm>
          <a:off x="928688" y="1857375"/>
          <a:ext cx="3571875" cy="1071563"/>
        </p:xfrm>
        <a:graphic>
          <a:graphicData uri="http://schemas.openxmlformats.org/presentationml/2006/ole">
            <p:oleObj spid="_x0000_s32773" r:id="rId3" imgW="1054100" imgH="393700" progId="Equation.3">
              <p:embed/>
            </p:oleObj>
          </a:graphicData>
        </a:graphic>
      </p:graphicFrame>
      <p:sp>
        <p:nvSpPr>
          <p:cNvPr id="32779" name="Прямоугольник 9"/>
          <p:cNvSpPr>
            <a:spLocks noChangeArrowheads="1"/>
          </p:cNvSpPr>
          <p:nvPr/>
        </p:nvSpPr>
        <p:spPr bwMode="auto">
          <a:xfrm>
            <a:off x="428625" y="3105150"/>
            <a:ext cx="792956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Найдем общее решение исходного неравенства с учетом ОДЗ.</a:t>
            </a:r>
          </a:p>
          <a:p>
            <a:endParaRPr lang="ru-RU" sz="2800" b="1">
              <a:solidFill>
                <a:srgbClr val="0070C0"/>
              </a:solidFill>
              <a:latin typeface="Verdana" pitchFamily="34" charset="0"/>
            </a:endParaRPr>
          </a:p>
          <a:p>
            <a:r>
              <a:rPr lang="ru-RU" sz="2800" b="1" i="1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endParaRPr lang="ru-RU" sz="2800">
              <a:solidFill>
                <a:srgbClr val="0070C0"/>
              </a:solidFill>
              <a:latin typeface="Verdana" pitchFamily="34" charset="0"/>
            </a:endParaRPr>
          </a:p>
          <a:p>
            <a:r>
              <a:rPr lang="ru-RU" sz="2800">
                <a:solidFill>
                  <a:srgbClr val="0070C0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3278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2214563" y="4143375"/>
          <a:ext cx="5715000" cy="1000125"/>
        </p:xfrm>
        <a:graphic>
          <a:graphicData uri="http://schemas.openxmlformats.org/presentationml/2006/ole">
            <p:oleObj spid="_x0000_s32774" r:id="rId4" imgW="1726451" imgH="393529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8" y="642938"/>
            <a:ext cx="4929187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использование данных правил,  позволяет просто справиться с логарифмическими неравенствами, решение которых обычным способом потребует гораздо больше вычислений.</a:t>
            </a:r>
            <a:endParaRPr lang="ru-RU" sz="36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1" descr="C:\Documents and Settings\masik\Desktop\images-1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285875"/>
            <a:ext cx="25717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50" y="2928938"/>
            <a:ext cx="8183563" cy="4286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13" y="5624513"/>
            <a:ext cx="8183562" cy="420687"/>
          </a:xfrm>
        </p:spPr>
        <p:txBody>
          <a:bodyPr>
            <a:normAutofit/>
          </a:bodyPr>
          <a:lstStyle/>
          <a:p>
            <a:pPr marR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B95C00"/>
              </a:solidFill>
            </a:endParaRPr>
          </a:p>
        </p:txBody>
      </p:sp>
      <p:pic>
        <p:nvPicPr>
          <p:cNvPr id="33793" name="Picture 1" descr="C:\Documents and Settings\masik\Desktop\16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071810"/>
            <a:ext cx="3571900" cy="34398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3797" name="Picture 5" descr="C:\Documents and Settings\masik\Desktop\2_207x1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300039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428625" y="500063"/>
            <a:ext cx="828675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Verdana" pitchFamily="34" charset="0"/>
              </a:rPr>
              <a:t>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При решении логарифмических неравенств можно использовать условия равносильности. Преимущество использования условий равносильности по сравнению с обычным способом решения состоит в том, что не надо думать о том, большим или меньшим единицы является основание. Это особенно важно при решении заданий ЕГЭ, когда время для их решения ограничено.</a:t>
            </a:r>
            <a:endParaRPr lang="ru-RU" sz="3600" b="1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285750"/>
            <a:ext cx="7772400" cy="26431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sz="3100" dirty="0"/>
              <a:t> Для </a:t>
            </a:r>
            <a:r>
              <a:rPr lang="ru-RU" sz="3100" dirty="0" smtClean="0"/>
              <a:t> неравенств вида 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4400" i="1" baseline="-25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&gt; 0(&lt; 0); </a:t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4400" i="1" baseline="-25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f(x)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≥ </a:t>
            </a:r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0 (≤ 0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dirty="0" smtClean="0"/>
              <a:t>существует 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57625"/>
            <a:ext cx="7215188" cy="17526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u="sng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Правило 1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ru-RU" sz="32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Знак 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32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f(x) </a:t>
            </a:r>
            <a:r>
              <a:rPr lang="ru-RU" sz="32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совпадает со </a:t>
            </a:r>
            <a:r>
              <a:rPr lang="en-US" sz="32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</a:t>
            </a:r>
            <a:r>
              <a:rPr lang="ru-RU" sz="32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знаком произведения 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32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     </a:t>
            </a:r>
            <a:r>
              <a:rPr lang="ru-RU" sz="32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 ОДЗ.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3286125" y="4929188"/>
          <a:ext cx="1946275" cy="428625"/>
        </p:xfrm>
        <a:graphic>
          <a:graphicData uri="http://schemas.openxmlformats.org/presentationml/2006/ole">
            <p:oleObj spid="_x0000_s2049" r:id="rId3" imgW="1040948" imgH="203112" progId="Equation.3">
              <p:embed/>
            </p:oleObj>
          </a:graphicData>
        </a:graphic>
      </p:graphicFrame>
      <p:pic>
        <p:nvPicPr>
          <p:cNvPr id="2051" name="Picture 3" descr="C:\Documents and Settings\masik\Desktop\math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214313"/>
            <a:ext cx="3425825" cy="3500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Прямоугольник 1"/>
          <p:cNvSpPr>
            <a:spLocks noChangeArrowheads="1"/>
          </p:cNvSpPr>
          <p:nvPr/>
        </p:nvSpPr>
        <p:spPr bwMode="auto">
          <a:xfrm>
            <a:off x="642938" y="428625"/>
            <a:ext cx="771525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Используя это правило, можно записать условие равносильности, включающее ОДЗ 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3200" b="1" i="1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строгих </a:t>
            </a:r>
            <a:r>
              <a:rPr lang="ru-RU" sz="3200" i="1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логарифмических неравенств:</a:t>
            </a:r>
          </a:p>
          <a:p>
            <a:endParaRPr lang="ru-RU" sz="3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endParaRPr lang="ru-RU" sz="3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endParaRPr lang="ru-RU" sz="3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endParaRPr lang="ru-RU" sz="3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endParaRPr lang="ru-RU" sz="3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endParaRPr lang="ru-RU" sz="3200">
              <a:latin typeface="Verdana" pitchFamily="34" charset="0"/>
            </a:endParaRPr>
          </a:p>
          <a:p>
            <a:endParaRPr lang="ru-RU" sz="3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endParaRPr lang="ru-RU" sz="3200">
              <a:latin typeface="Verdana" pitchFamily="34" charset="0"/>
            </a:endParaRPr>
          </a:p>
        </p:txBody>
      </p:sp>
      <p:sp>
        <p:nvSpPr>
          <p:cNvPr id="1036" name="Прямоугольник 3"/>
          <p:cNvSpPr>
            <a:spLocks noChangeArrowheads="1"/>
          </p:cNvSpPr>
          <p:nvPr/>
        </p:nvSpPr>
        <p:spPr bwMode="auto">
          <a:xfrm>
            <a:off x="785813" y="4214813"/>
            <a:ext cx="4841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3200" i="1" baseline="-2500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i="1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&gt; 0(&lt; 0)</a:t>
            </a:r>
            <a:r>
              <a:rPr lang="ru-RU" sz="3200" i="1">
                <a:latin typeface="Verdana" pitchFamily="34" charset="0"/>
              </a:rPr>
              <a:t>  </a:t>
            </a:r>
            <a:endParaRPr lang="ru-RU" sz="3200">
              <a:latin typeface="Verdana" pitchFamily="34" charset="0"/>
            </a:endParaRPr>
          </a:p>
        </p:txBody>
      </p:sp>
      <p:sp>
        <p:nvSpPr>
          <p:cNvPr id="103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3571875" y="3929063"/>
          <a:ext cx="3870325" cy="1214437"/>
        </p:xfrm>
        <a:graphic>
          <a:graphicData uri="http://schemas.openxmlformats.org/presentationml/2006/ole">
            <p:oleObj spid="_x0000_s1034" r:id="rId3" imgW="1905000" imgH="4572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Прямоугольник 1"/>
          <p:cNvSpPr>
            <a:spLocks noChangeArrowheads="1"/>
          </p:cNvSpPr>
          <p:nvPr/>
        </p:nvSpPr>
        <p:spPr bwMode="auto">
          <a:xfrm>
            <a:off x="642938" y="428625"/>
            <a:ext cx="771525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i="1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нестрогих </a:t>
            </a:r>
            <a:r>
              <a:rPr lang="ru-RU" sz="3200" i="1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логарифмических неравенств:</a:t>
            </a:r>
          </a:p>
          <a:p>
            <a:endParaRPr lang="ru-RU" sz="3200">
              <a:latin typeface="Verdana" pitchFamily="34" charset="0"/>
            </a:endParaRPr>
          </a:p>
          <a:p>
            <a:endParaRPr lang="ru-RU" sz="3200">
              <a:latin typeface="Verdana" pitchFamily="34" charset="0"/>
            </a:endParaRPr>
          </a:p>
          <a:p>
            <a:endParaRPr lang="ru-RU" sz="3200">
              <a:latin typeface="Verdana" pitchFamily="34" charset="0"/>
            </a:endParaRPr>
          </a:p>
          <a:p>
            <a:endParaRPr lang="ru-RU" sz="3200">
              <a:latin typeface="Verdana" pitchFamily="34" charset="0"/>
            </a:endParaRPr>
          </a:p>
          <a:p>
            <a:endParaRPr lang="ru-RU" sz="3200">
              <a:latin typeface="Verdana" pitchFamily="34" charset="0"/>
            </a:endParaRPr>
          </a:p>
          <a:p>
            <a:endParaRPr lang="ru-RU" sz="3200">
              <a:latin typeface="Verdana" pitchFamily="34" charset="0"/>
            </a:endParaRPr>
          </a:p>
          <a:p>
            <a:r>
              <a:rPr lang="ru-RU" sz="3200">
                <a:latin typeface="Verdana" pitchFamily="34" charset="0"/>
              </a:rPr>
              <a:t> </a:t>
            </a:r>
          </a:p>
          <a:p>
            <a:endParaRPr lang="ru-RU" sz="3200">
              <a:latin typeface="Verdana" pitchFamily="34" charset="0"/>
            </a:endParaRPr>
          </a:p>
        </p:txBody>
      </p:sp>
      <p:sp>
        <p:nvSpPr>
          <p:cNvPr id="20486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428625" y="2286000"/>
          <a:ext cx="8286750" cy="1214438"/>
        </p:xfrm>
        <a:graphic>
          <a:graphicData uri="http://schemas.openxmlformats.org/presentationml/2006/ole">
            <p:oleObj spid="_x0000_s20484" name="Формула" r:id="rId3" imgW="3022560" imgH="457200" progId="Equation.3">
              <p:embed/>
            </p:oleObj>
          </a:graphicData>
        </a:graphic>
      </p:graphicFrame>
      <p:pic>
        <p:nvPicPr>
          <p:cNvPr id="20487" name="Picture 5" descr="C:\Documents and Settings\masik\Desktop\images2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4643438"/>
            <a:ext cx="23145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143000" y="571500"/>
            <a:ext cx="7429500" cy="47704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логарифмических неравенств вида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f(x) &gt; </a:t>
            </a:r>
            <a:r>
              <a:rPr lang="en-US" sz="32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g(x) </a:t>
            </a: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более сложных существует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2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.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</a:t>
            </a: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разности </a:t>
            </a: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36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 l</a:t>
            </a:r>
            <a:r>
              <a:rPr lang="ru-RU" sz="36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og</a:t>
            </a: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совпадает со знаком произведения </a:t>
            </a: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 ОДЗ.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21535" name="Object 31"/>
          <p:cNvGraphicFramePr>
            <a:graphicFrameLocks noChangeAspect="1"/>
          </p:cNvGraphicFramePr>
          <p:nvPr/>
        </p:nvGraphicFramePr>
        <p:xfrm>
          <a:off x="2071688" y="3357563"/>
          <a:ext cx="714375" cy="500062"/>
        </p:xfrm>
        <a:graphic>
          <a:graphicData uri="http://schemas.openxmlformats.org/presentationml/2006/ole">
            <p:oleObj spid="_x0000_s21535" r:id="rId3" imgW="342751" imgH="203112" progId="Equation.3">
              <p:embed/>
            </p:oleObj>
          </a:graphicData>
        </a:graphic>
      </p:graphicFrame>
      <p:graphicFrame>
        <p:nvGraphicFramePr>
          <p:cNvPr id="21533" name="Object 29"/>
          <p:cNvGraphicFramePr>
            <a:graphicFrameLocks noChangeAspect="1"/>
          </p:cNvGraphicFramePr>
          <p:nvPr/>
        </p:nvGraphicFramePr>
        <p:xfrm>
          <a:off x="3929063" y="3429000"/>
          <a:ext cx="714375" cy="500063"/>
        </p:xfrm>
        <a:graphic>
          <a:graphicData uri="http://schemas.openxmlformats.org/presentationml/2006/ole">
            <p:oleObj spid="_x0000_s21533" r:id="rId4" imgW="330057" imgH="203112" progId="Equation.3">
              <p:embed/>
            </p:oleObj>
          </a:graphicData>
        </a:graphic>
      </p:graphicFrame>
      <p:sp>
        <p:nvSpPr>
          <p:cNvPr id="21544" name="Rectangle 34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1545" name="Rectangle 36"/>
          <p:cNvSpPr>
            <a:spLocks noChangeArrowheads="1"/>
          </p:cNvSpPr>
          <p:nvPr/>
        </p:nvSpPr>
        <p:spPr bwMode="auto">
          <a:xfrm>
            <a:off x="0" y="112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1546" name="Rectangle 37"/>
          <p:cNvSpPr>
            <a:spLocks noChangeArrowheads="1"/>
          </p:cNvSpPr>
          <p:nvPr/>
        </p:nvSpPr>
        <p:spPr bwMode="auto">
          <a:xfrm>
            <a:off x="0" y="1327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 i="1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21547" name="Rectangle 3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1542" name="Object 38"/>
          <p:cNvGraphicFramePr>
            <a:graphicFrameLocks noChangeAspect="1"/>
          </p:cNvGraphicFramePr>
          <p:nvPr/>
        </p:nvGraphicFramePr>
        <p:xfrm>
          <a:off x="5572125" y="4000500"/>
          <a:ext cx="2857500" cy="571500"/>
        </p:xfrm>
        <a:graphic>
          <a:graphicData uri="http://schemas.openxmlformats.org/presentationml/2006/ole">
            <p:oleObj spid="_x0000_s21542" r:id="rId5" imgW="1282700" imgH="2032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1" name="Прямоугольник 1"/>
          <p:cNvSpPr>
            <a:spLocks noChangeArrowheads="1"/>
          </p:cNvSpPr>
          <p:nvPr/>
        </p:nvSpPr>
        <p:spPr bwMode="auto">
          <a:xfrm>
            <a:off x="857250" y="642938"/>
            <a:ext cx="76438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Используя </a:t>
            </a:r>
            <a:r>
              <a:rPr lang="ru-RU" sz="3200" b="1" i="1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Правило 2</a:t>
            </a:r>
            <a:r>
              <a:rPr lang="ru-RU" sz="32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можно записать условие равносильности, включающее ОДЗ для неравенств вида:</a:t>
            </a:r>
          </a:p>
        </p:txBody>
      </p:sp>
      <p:graphicFrame>
        <p:nvGraphicFramePr>
          <p:cNvPr id="22540" name="Object 12"/>
          <p:cNvGraphicFramePr>
            <a:graphicFrameLocks noChangeAspect="1"/>
          </p:cNvGraphicFramePr>
          <p:nvPr/>
        </p:nvGraphicFramePr>
        <p:xfrm>
          <a:off x="285750" y="2500313"/>
          <a:ext cx="8572500" cy="1714500"/>
        </p:xfrm>
        <a:graphic>
          <a:graphicData uri="http://schemas.openxmlformats.org/presentationml/2006/ole">
            <p:oleObj spid="_x0000_s22540" name="Формула" r:id="rId3" imgW="3555720" imgH="7110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642938" y="642938"/>
            <a:ext cx="78581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Также можно очень просто решить более сложные неравенства, используя </a:t>
            </a:r>
          </a:p>
          <a:p>
            <a:r>
              <a:rPr lang="ru-RU" sz="3200" b="1" i="1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Правило 2</a:t>
            </a:r>
            <a:r>
              <a:rPr lang="ru-RU" sz="32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например:</a:t>
            </a:r>
            <a:endParaRPr lang="en-US" sz="32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>
              <a:latin typeface="Verdana" pitchFamily="34" charset="0"/>
            </a:endParaRPr>
          </a:p>
          <a:p>
            <a:endParaRPr lang="en-US" sz="2800">
              <a:latin typeface="Verdana" pitchFamily="34" charset="0"/>
            </a:endParaRPr>
          </a:p>
          <a:p>
            <a:endParaRPr lang="en-US" sz="2800">
              <a:latin typeface="Verdana" pitchFamily="34" charset="0"/>
            </a:endParaRPr>
          </a:p>
          <a:p>
            <a:endParaRPr lang="en-US" sz="2800">
              <a:latin typeface="Verdana" pitchFamily="34" charset="0"/>
            </a:endParaRPr>
          </a:p>
          <a:p>
            <a:endParaRPr lang="ru-RU" sz="2800">
              <a:latin typeface="Verdana" pitchFamily="34" charset="0"/>
            </a:endParaRPr>
          </a:p>
          <a:p>
            <a:r>
              <a:rPr lang="ru-RU" sz="2800">
                <a:latin typeface="Verdana" pitchFamily="34" charset="0"/>
              </a:rPr>
              <a:t>                                                   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в ОДЗ.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285750" y="2857500"/>
          <a:ext cx="8572500" cy="928688"/>
        </p:xfrm>
        <a:graphic>
          <a:graphicData uri="http://schemas.openxmlformats.org/presentationml/2006/ole">
            <p:oleObj spid="_x0000_s24577" r:id="rId3" imgW="4013200" imgH="4191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714375"/>
            <a:ext cx="7929562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важно, что освобождение от всех логарифмов происходит за один шаг. Использование данных правил сводит решение логарифмических неравенств к рациональным (дробно-рациональным) неравенствам, которые решаются методом интервалов.</a:t>
            </a:r>
            <a:endParaRPr lang="ru-RU" sz="36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1" descr="C:\Documents and Settings\masik\Desktop\images-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3786188"/>
            <a:ext cx="17399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455</TotalTime>
  <Words>254</Words>
  <Application>Microsoft Office PowerPoint</Application>
  <PresentationFormat>Экран (4:3)</PresentationFormat>
  <Paragraphs>107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30" baseType="lpstr">
      <vt:lpstr>Verdana</vt:lpstr>
      <vt:lpstr>Arial</vt:lpstr>
      <vt:lpstr>Wingdings 2</vt:lpstr>
      <vt:lpstr>Calibri</vt:lpstr>
      <vt:lpstr>Times New Roman</vt:lpstr>
      <vt:lpstr>Arial Unicode MS</vt:lpstr>
      <vt:lpstr>Аспект</vt:lpstr>
      <vt:lpstr>Аспект</vt:lpstr>
      <vt:lpstr>Аспект</vt:lpstr>
      <vt:lpstr>Аспект</vt:lpstr>
      <vt:lpstr>Аспект</vt:lpstr>
      <vt:lpstr>Microsoft Equation 3.0</vt:lpstr>
      <vt:lpstr>Формула</vt:lpstr>
      <vt:lpstr>Решение логарифмических неравенств </vt:lpstr>
      <vt:lpstr>Слайд 2</vt:lpstr>
      <vt:lpstr>  Для  неравенств вида    loga f(x)&gt; 0(&lt; 0);  loga f(x) ≥ 0 (≤ 0)   существует </vt:lpstr>
      <vt:lpstr>Слайд 4</vt:lpstr>
      <vt:lpstr>Слайд 5</vt:lpstr>
      <vt:lpstr>Слайд 6</vt:lpstr>
      <vt:lpstr>Слайд 7</vt:lpstr>
      <vt:lpstr>Слайд 8</vt:lpstr>
      <vt:lpstr>Слайд 9</vt:lpstr>
      <vt:lpstr>Рассмотрим применение  Правила 1 на  примере.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внимание!</vt:lpstr>
    </vt:vector>
  </TitlesOfParts>
  <Company>Mi5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логарифмических неравенств </dc:title>
  <dc:creator>Q</dc:creator>
  <cp:lastModifiedBy>м.видео</cp:lastModifiedBy>
  <cp:revision>42</cp:revision>
  <dcterms:created xsi:type="dcterms:W3CDTF">2012-02-07T19:42:07Z</dcterms:created>
  <dcterms:modified xsi:type="dcterms:W3CDTF">2012-12-09T17:16:16Z</dcterms:modified>
</cp:coreProperties>
</file>