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23"/>
  </p:notesMasterIdLst>
  <p:sldIdLst>
    <p:sldId id="256" r:id="rId2"/>
    <p:sldId id="257" r:id="rId3"/>
    <p:sldId id="258" r:id="rId4"/>
    <p:sldId id="274" r:id="rId5"/>
    <p:sldId id="275" r:id="rId6"/>
    <p:sldId id="272" r:id="rId7"/>
    <p:sldId id="263" r:id="rId8"/>
    <p:sldId id="262" r:id="rId9"/>
    <p:sldId id="260" r:id="rId10"/>
    <p:sldId id="276" r:id="rId11"/>
    <p:sldId id="261" r:id="rId12"/>
    <p:sldId id="264" r:id="rId13"/>
    <p:sldId id="278" r:id="rId14"/>
    <p:sldId id="273" r:id="rId15"/>
    <p:sldId id="270" r:id="rId16"/>
    <p:sldId id="269" r:id="rId17"/>
    <p:sldId id="266" r:id="rId18"/>
    <p:sldId id="277" r:id="rId19"/>
    <p:sldId id="267" r:id="rId20"/>
    <p:sldId id="271" r:id="rId21"/>
    <p:sldId id="279"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00"/>
    <a:srgbClr val="007434"/>
    <a:srgbClr val="EE0000"/>
    <a:srgbClr val="996633"/>
    <a:srgbClr val="CCFFCC"/>
    <a:srgbClr val="6C4981"/>
    <a:srgbClr val="BD0D65"/>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91" autoAdjust="0"/>
  </p:normalViewPr>
  <p:slideViewPr>
    <p:cSldViewPr>
      <p:cViewPr varScale="1">
        <p:scale>
          <a:sx n="38" d="100"/>
          <a:sy n="38" d="100"/>
        </p:scale>
        <p:origin x="-141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6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0D694A8-51C8-4BAC-BE7F-4071D70CDCCF}" type="datetimeFigureOut">
              <a:rPr lang="ru-RU"/>
              <a:pPr>
                <a:defRPr/>
              </a:pPr>
              <a:t>16.09.2017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E5461F8-C507-4980-89E4-A1F5566676C6}"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Образ слайда 1"/>
          <p:cNvSpPr>
            <a:spLocks noGrp="1" noRot="1" noChangeAspect="1" noTextEdit="1"/>
          </p:cNvSpPr>
          <p:nvPr>
            <p:ph type="sldImg"/>
          </p:nvPr>
        </p:nvSpPr>
        <p:spPr bwMode="auto">
          <a:noFill/>
          <a:ln>
            <a:solidFill>
              <a:srgbClr val="000000"/>
            </a:solidFill>
            <a:miter lim="800000"/>
            <a:headEnd/>
            <a:tailEnd/>
          </a:ln>
        </p:spPr>
      </p:sp>
      <p:sp>
        <p:nvSpPr>
          <p:cNvPr id="3584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4580"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7D6AE0D-C165-47AA-B32D-910225D745F5}" type="slidenum">
              <a:rPr lang="ru-RU" smtClean="0"/>
              <a:pPr fontAlgn="base">
                <a:spcBef>
                  <a:spcPct val="0"/>
                </a:spcBef>
                <a:spcAft>
                  <a:spcPct val="0"/>
                </a:spcAft>
                <a:defRPr/>
              </a:pPr>
              <a:t>1</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bwMode="auto">
          <a:noFill/>
          <a:ln>
            <a:solidFill>
              <a:srgbClr val="000000"/>
            </a:solidFill>
            <a:miter lim="800000"/>
            <a:headEnd/>
            <a:tailEnd/>
          </a:ln>
        </p:spPr>
      </p:sp>
      <p:sp>
        <p:nvSpPr>
          <p:cNvPr id="3686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4580"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6B26D3-9977-488D-ABA5-382769F6E808}" type="slidenum">
              <a:rPr lang="ru-RU" smtClean="0"/>
              <a:pPr fontAlgn="base">
                <a:spcBef>
                  <a:spcPct val="0"/>
                </a:spcBef>
                <a:spcAft>
                  <a:spcPct val="0"/>
                </a:spcAft>
                <a:defRPr/>
              </a:pPr>
              <a:t>21</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386A45CB-D9FF-431F-B416-443C88488135}" type="datetimeFigureOut">
              <a:rPr lang="ru-RU"/>
              <a:pPr>
                <a:defRPr/>
              </a:pPr>
              <a:t>16.09.2017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898E87B5-11F9-4695-B86B-C46EF8C43EF7}" type="slidenum">
              <a:rPr lang="ru-RU"/>
              <a:pPr>
                <a:defRPr/>
              </a:pPr>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8C871CD-489C-483A-ABC2-9FD418A0272C}" type="datetimeFigureOut">
              <a:rPr lang="ru-RU"/>
              <a:pPr>
                <a:defRPr/>
              </a:pPr>
              <a:t>16.09.2017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99063C0-925C-480B-AA47-0262B32363D1}" type="slidenum">
              <a:rPr lang="ru-RU"/>
              <a:pPr>
                <a:defRPr/>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0388804F-8460-44A1-B960-FA72082CD3B2}" type="datetimeFigureOut">
              <a:rPr lang="ru-RU"/>
              <a:pPr>
                <a:defRPr/>
              </a:pPr>
              <a:t>16.09.2017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36347854-EA24-4EBC-9B48-0AED39115AEE}" type="slidenum">
              <a:rPr lang="ru-RU"/>
              <a:pPr>
                <a:defRPr/>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6DAC9B1B-67F0-48AF-BD73-CF53BF57CD57}" type="datetimeFigureOut">
              <a:rPr lang="ru-RU"/>
              <a:pPr>
                <a:defRPr/>
              </a:pPr>
              <a:t>16.09.2017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CB6C7F98-B060-4F7C-B310-61835BF4F9D3}" type="slidenum">
              <a:rPr lang="ru-RU"/>
              <a:pPr>
                <a:defRPr/>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A60D9520-8A5C-469C-96A7-25B5D3211696}" type="datetimeFigureOut">
              <a:rPr lang="ru-RU"/>
              <a:pPr>
                <a:defRPr/>
              </a:pPr>
              <a:t>16.09.2017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70623DB-098F-42A7-A2A7-DB958757C100}"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351E29F1-4C8D-44A9-9128-DBF07004BF0E}" type="datetimeFigureOut">
              <a:rPr lang="ru-RU"/>
              <a:pPr>
                <a:defRPr/>
              </a:pPr>
              <a:t>16.09.2017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268119D6-E11D-45A2-A276-7DB819B11FFE}" type="slidenum">
              <a:rPr lang="ru-RU"/>
              <a:pPr>
                <a:defRPr/>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9F2F4738-CD5A-47FD-BBBA-0C062E6DFBD0}" type="datetimeFigureOut">
              <a:rPr lang="ru-RU"/>
              <a:pPr>
                <a:defRPr/>
              </a:pPr>
              <a:t>16.09.2017</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E81A6808-173F-49B4-83D5-BCD79057690A}" type="slidenum">
              <a:rPr lang="ru-RU"/>
              <a:pPr>
                <a:defRPr/>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C3E03001-1D97-4039-B64F-11F358B6FD8D}" type="datetimeFigureOut">
              <a:rPr lang="ru-RU"/>
              <a:pPr>
                <a:defRPr/>
              </a:pPr>
              <a:t>16.09.2017</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0B4AC5B4-AE6C-410D-9D73-7FEE3401E43A}" type="slidenum">
              <a:rPr lang="ru-RU"/>
              <a:pPr>
                <a:defRPr/>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132CF3AF-8903-428D-96ED-85C8DB2E438C}" type="datetimeFigureOut">
              <a:rPr lang="ru-RU"/>
              <a:pPr>
                <a:defRPr/>
              </a:pPr>
              <a:t>16.09.2017</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4D8B3800-EECF-48B2-9862-67D3D34A505C}" type="slidenum">
              <a:rPr lang="ru-RU"/>
              <a:pPr>
                <a:defRPr/>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B26323FB-3D80-4918-AC64-FFAC7E956745}" type="datetimeFigureOut">
              <a:rPr lang="ru-RU"/>
              <a:pPr>
                <a:defRPr/>
              </a:pPr>
              <a:t>16.09.2017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B1138E2F-7F40-495E-BA78-F0CE6AC7FBC4}" type="slidenum">
              <a:rPr lang="ru-RU"/>
              <a:pPr>
                <a:defRPr/>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6365EFBC-8D2E-45F9-9011-1E0F73BED378}" type="datetimeFigureOut">
              <a:rPr lang="ru-RU"/>
              <a:pPr>
                <a:defRPr/>
              </a:pPr>
              <a:t>16.09.2017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F07AB677-AD5D-4B81-B6FD-091B18C7157E}" type="slidenum">
              <a:rPr lang="ru-RU"/>
              <a:pPr>
                <a:defRPr/>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7F1E8FF3-F495-4BC1-90AE-D09B450793E6}" type="datetimeFigureOut">
              <a:rPr lang="ru-RU"/>
              <a:pPr>
                <a:defRPr/>
              </a:pPr>
              <a:t>16.09.2017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81264E49-B179-400E-8DE0-8F5D3EDCBB54}"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ransition advClick="0" advTm="7000">
    <p:dissolve/>
  </p:transition>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jpeg"/></Relationships>
</file>

<file path=ppt/slides/_rels/slide1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59.jpeg"/><Relationship Id="rId2" Type="http://schemas.openxmlformats.org/officeDocument/2006/relationships/image" Target="../media/image54.jpeg"/><Relationship Id="rId1" Type="http://schemas.openxmlformats.org/officeDocument/2006/relationships/slideLayout" Target="../slideLayouts/slideLayout8.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1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8.xml"/><Relationship Id="rId5" Type="http://schemas.openxmlformats.org/officeDocument/2006/relationships/image" Target="../media/image63.jpeg"/><Relationship Id="rId4" Type="http://schemas.openxmlformats.org/officeDocument/2006/relationships/image" Target="../media/image62.jpeg"/></Relationships>
</file>

<file path=ppt/slides/_rels/slide1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8.xml"/><Relationship Id="rId5" Type="http://schemas.openxmlformats.org/officeDocument/2006/relationships/image" Target="../media/image67.jpeg"/><Relationship Id="rId4" Type="http://schemas.openxmlformats.org/officeDocument/2006/relationships/image" Target="../media/image66.jpeg"/></Relationships>
</file>

<file path=ppt/slides/_rels/slide16.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8.xml"/><Relationship Id="rId5" Type="http://schemas.openxmlformats.org/officeDocument/2006/relationships/image" Target="../media/image71.jpeg"/><Relationship Id="rId4" Type="http://schemas.openxmlformats.org/officeDocument/2006/relationships/image" Target="../media/image70.jpeg"/></Relationships>
</file>

<file path=ppt/slides/_rels/slide17.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image" Target="../media/image73.jpeg"/><Relationship Id="rId7" Type="http://schemas.openxmlformats.org/officeDocument/2006/relationships/image" Target="../media/image77.jpeg"/><Relationship Id="rId2" Type="http://schemas.openxmlformats.org/officeDocument/2006/relationships/image" Target="../media/image72.jpeg"/><Relationship Id="rId1" Type="http://schemas.openxmlformats.org/officeDocument/2006/relationships/slideLayout" Target="../slideLayouts/slideLayout8.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 Id="rId9" Type="http://schemas.openxmlformats.org/officeDocument/2006/relationships/image" Target="../media/image79.jpeg"/></Relationships>
</file>

<file path=ppt/slides/_rels/slide18.xml.rels><?xml version="1.0" encoding="UTF-8" standalone="yes"?>
<Relationships xmlns="http://schemas.openxmlformats.org/package/2006/relationships"><Relationship Id="rId3" Type="http://schemas.openxmlformats.org/officeDocument/2006/relationships/image" Target="../media/image81.jpeg"/><Relationship Id="rId7" Type="http://schemas.openxmlformats.org/officeDocument/2006/relationships/image" Target="../media/image85.jpeg"/><Relationship Id="rId2" Type="http://schemas.openxmlformats.org/officeDocument/2006/relationships/image" Target="../media/image80.jpeg"/><Relationship Id="rId1" Type="http://schemas.openxmlformats.org/officeDocument/2006/relationships/slideLayout" Target="../slideLayouts/slideLayout8.xml"/><Relationship Id="rId6" Type="http://schemas.openxmlformats.org/officeDocument/2006/relationships/image" Target="../media/image84.jpeg"/><Relationship Id="rId5" Type="http://schemas.openxmlformats.org/officeDocument/2006/relationships/image" Target="../media/image83.jpeg"/><Relationship Id="rId4" Type="http://schemas.openxmlformats.org/officeDocument/2006/relationships/image" Target="../media/image82.jpeg"/></Relationships>
</file>

<file path=ppt/slides/_rels/slide19.xml.rels><?xml version="1.0" encoding="UTF-8" standalone="yes"?>
<Relationships xmlns="http://schemas.openxmlformats.org/package/2006/relationships"><Relationship Id="rId8" Type="http://schemas.openxmlformats.org/officeDocument/2006/relationships/image" Target="../media/image92.jpeg"/><Relationship Id="rId3" Type="http://schemas.openxmlformats.org/officeDocument/2006/relationships/image" Target="../media/image87.jpeg"/><Relationship Id="rId7" Type="http://schemas.openxmlformats.org/officeDocument/2006/relationships/image" Target="../media/image91.jpeg"/><Relationship Id="rId2" Type="http://schemas.openxmlformats.org/officeDocument/2006/relationships/image" Target="../media/image86.jpeg"/><Relationship Id="rId1" Type="http://schemas.openxmlformats.org/officeDocument/2006/relationships/slideLayout" Target="../slideLayouts/slideLayout8.xml"/><Relationship Id="rId6" Type="http://schemas.openxmlformats.org/officeDocument/2006/relationships/image" Target="../media/image90.jpeg"/><Relationship Id="rId5" Type="http://schemas.openxmlformats.org/officeDocument/2006/relationships/image" Target="../media/image89.jpeg"/><Relationship Id="rId4" Type="http://schemas.openxmlformats.org/officeDocument/2006/relationships/image" Target="../media/image88.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94.jpeg"/><Relationship Id="rId7" Type="http://schemas.openxmlformats.org/officeDocument/2006/relationships/image" Target="../media/image98.jpeg"/><Relationship Id="rId2" Type="http://schemas.openxmlformats.org/officeDocument/2006/relationships/image" Target="../media/image93.jpeg"/><Relationship Id="rId1" Type="http://schemas.openxmlformats.org/officeDocument/2006/relationships/slideLayout" Target="../slideLayouts/slideLayout8.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21.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8.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slideLayout" Target="../slideLayouts/slideLayout8.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jpeg"/></Relationships>
</file>

<file path=ppt/slides/_rels/slide8.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8.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 Id="rId9" Type="http://schemas.openxmlformats.org/officeDocument/2006/relationships/image" Target="../media/image34.jpeg"/></Relationships>
</file>

<file path=ppt/slides/_rels/slide9.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jpeg"/><Relationship Id="rId7" Type="http://schemas.openxmlformats.org/officeDocument/2006/relationships/image" Target="../media/image40.png"/><Relationship Id="rId2" Type="http://schemas.openxmlformats.org/officeDocument/2006/relationships/image" Target="../media/image35.jpeg"/><Relationship Id="rId1" Type="http://schemas.openxmlformats.org/officeDocument/2006/relationships/slideLayout" Target="../slideLayouts/slideLayout8.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Autofit/>
          </a:bodyPr>
          <a:lstStyle/>
          <a:p>
            <a:pPr eaLnBrk="1" fontAlgn="auto" hangingPunct="1">
              <a:spcAft>
                <a:spcPts val="0"/>
              </a:spcAft>
              <a:defRPr/>
            </a:pPr>
            <a:r>
              <a:rPr lang="ru-RU" sz="4600" dirty="0" smtClean="0">
                <a:solidFill>
                  <a:srgbClr val="EE0000"/>
                </a:solidFill>
              </a:rPr>
              <a:t>Русский народный костюм</a:t>
            </a:r>
            <a:endParaRPr lang="ru-RU" sz="4600" dirty="0">
              <a:solidFill>
                <a:srgbClr val="EE0000"/>
              </a:solidFill>
            </a:endParaRPr>
          </a:p>
        </p:txBody>
      </p:sp>
      <p:pic>
        <p:nvPicPr>
          <p:cNvPr id="2050" name="Picture 2" descr="C:\Users\Русик\Desktop\Голвные уборы\russian-native-costume-0017.jpg"/>
          <p:cNvPicPr>
            <a:picLocks noGrp="1" noChangeAspect="1" noChangeArrowheads="1"/>
          </p:cNvPicPr>
          <p:nvPr>
            <p:ph idx="1"/>
          </p:nvPr>
        </p:nvPicPr>
        <p:blipFill>
          <a:blip r:embed="rId3" cstate="email"/>
          <a:stretch>
            <a:fillRect/>
          </a:stretch>
        </p:blipFill>
        <p:spPr>
          <a:xfrm>
            <a:off x="1040606" y="1600200"/>
            <a:ext cx="7062788" cy="4708525"/>
          </a:xfrm>
          <a:solidFill>
            <a:schemeClr val="bg2">
              <a:lumMod val="75000"/>
            </a:schemeClr>
          </a:solidFill>
          <a:ln>
            <a:solidFill>
              <a:srgbClr val="FF0000"/>
            </a:solidFill>
          </a:ln>
          <a:effectLst>
            <a:glow rad="101600">
              <a:srgbClr val="FF0000">
                <a:alpha val="60000"/>
              </a:srgbClr>
            </a:glo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p:cTn id="11" dur="500" fill="hold"/>
                                        <p:tgtEl>
                                          <p:spTgt spid="2050"/>
                                        </p:tgtEl>
                                        <p:attrNameLst>
                                          <p:attrName>ppt_w</p:attrName>
                                        </p:attrNameLst>
                                      </p:cBhvr>
                                      <p:tavLst>
                                        <p:tav tm="0">
                                          <p:val>
                                            <p:fltVal val="0"/>
                                          </p:val>
                                        </p:tav>
                                        <p:tav tm="100000">
                                          <p:val>
                                            <p:strVal val="#ppt_w"/>
                                          </p:val>
                                        </p:tav>
                                      </p:tavLst>
                                    </p:anim>
                                    <p:anim calcmode="lin" valueType="num">
                                      <p:cBhvr>
                                        <p:cTn id="12" dur="500" fill="hold"/>
                                        <p:tgtEl>
                                          <p:spTgt spid="2050"/>
                                        </p:tgtEl>
                                        <p:attrNameLst>
                                          <p:attrName>ppt_h</p:attrName>
                                        </p:attrNameLst>
                                      </p:cBhvr>
                                      <p:tavLst>
                                        <p:tav tm="0">
                                          <p:val>
                                            <p:fltVal val="0"/>
                                          </p:val>
                                        </p:tav>
                                        <p:tav tm="100000">
                                          <p:val>
                                            <p:strVal val="#ppt_h"/>
                                          </p:val>
                                        </p:tav>
                                      </p:tavLst>
                                    </p:anim>
                                    <p:animEffect transition="in" filter="fade">
                                      <p:cBhvr>
                                        <p:cTn id="13"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5" name="Picture 22" descr="C:\Users\Русик\Desktop\Голвные уборы\Ernest Karlovich Lipgart, Florence Theleur, Lady Alexander in Russian costume.jpg"/>
          <p:cNvPicPr>
            <a:picLocks noGrp="1" noChangeAspect="1" noChangeArrowheads="1"/>
          </p:cNvPicPr>
          <p:nvPr>
            <p:ph sz="half" idx="4294967295"/>
          </p:nvPr>
        </p:nvPicPr>
        <p:blipFill>
          <a:blip r:embed="rId2" cstate="email"/>
          <a:srcRect/>
          <a:stretch>
            <a:fillRect/>
          </a:stretch>
        </p:blipFill>
        <p:spPr>
          <a:xfrm>
            <a:off x="5429250" y="142875"/>
            <a:ext cx="3214688" cy="6464300"/>
          </a:xfrm>
          <a:effectLst>
            <a:outerShdw blurRad="292100" dist="139700" dir="2700000" algn="tl" rotWithShape="0">
              <a:srgbClr val="333333">
                <a:alpha val="65000"/>
              </a:srgbClr>
            </a:outerShdw>
          </a:effectLst>
        </p:spPr>
      </p:pic>
      <p:pic>
        <p:nvPicPr>
          <p:cNvPr id="6" name="Picture 7" descr="C:\Users\Русик\Desktop\Голвные уборы\0_4451c_73da5db_S.jpeg"/>
          <p:cNvPicPr>
            <a:picLocks noChangeAspect="1" noChangeArrowheads="1"/>
          </p:cNvPicPr>
          <p:nvPr/>
        </p:nvPicPr>
        <p:blipFill>
          <a:blip r:embed="rId3"/>
          <a:srcRect/>
          <a:stretch>
            <a:fillRect/>
          </a:stretch>
        </p:blipFill>
        <p:spPr bwMode="auto">
          <a:xfrm>
            <a:off x="214313" y="428625"/>
            <a:ext cx="1536700" cy="2619375"/>
          </a:xfrm>
          <a:prstGeom prst="rect">
            <a:avLst/>
          </a:prstGeom>
          <a:ln>
            <a:solidFill>
              <a:schemeClr val="accent3">
                <a:lumMod val="50000"/>
              </a:schemeClr>
            </a:solidFill>
          </a:ln>
          <a:effectLst>
            <a:outerShdw blurRad="292100" dist="139700" dir="2700000" algn="tl" rotWithShape="0">
              <a:srgbClr val="333333">
                <a:alpha val="65000"/>
              </a:srgbClr>
            </a:outerShdw>
          </a:effectLst>
        </p:spPr>
      </p:pic>
      <p:pic>
        <p:nvPicPr>
          <p:cNvPr id="7" name="Picture 5" descr="C:\Users\Русик\Desktop\Голвные уборы\0_42cf2_9563b6d_S.jpeg"/>
          <p:cNvPicPr>
            <a:picLocks noChangeAspect="1" noChangeArrowheads="1"/>
          </p:cNvPicPr>
          <p:nvPr/>
        </p:nvPicPr>
        <p:blipFill>
          <a:blip r:embed="rId4"/>
          <a:srcRect/>
          <a:stretch>
            <a:fillRect/>
          </a:stretch>
        </p:blipFill>
        <p:spPr bwMode="auto">
          <a:xfrm>
            <a:off x="2214563" y="714375"/>
            <a:ext cx="1231900" cy="1905000"/>
          </a:xfrm>
          <a:prstGeom prst="rect">
            <a:avLst/>
          </a:prstGeom>
          <a:ln>
            <a:solidFill>
              <a:schemeClr val="accent3">
                <a:lumMod val="50000"/>
              </a:schemeClr>
            </a:solidFill>
          </a:ln>
          <a:effectLst>
            <a:outerShdw blurRad="292100" dist="139700" dir="2700000" algn="tl" rotWithShape="0">
              <a:srgbClr val="333333">
                <a:alpha val="65000"/>
              </a:srgbClr>
            </a:outerShdw>
          </a:effectLst>
        </p:spPr>
      </p:pic>
      <p:pic>
        <p:nvPicPr>
          <p:cNvPr id="8" name="Picture 8" descr="C:\Users\Русик\Desktop\Голвные уборы\0_4451f_6142ee37_S.jpeg"/>
          <p:cNvPicPr>
            <a:picLocks noChangeAspect="1" noChangeArrowheads="1"/>
          </p:cNvPicPr>
          <p:nvPr/>
        </p:nvPicPr>
        <p:blipFill>
          <a:blip r:embed="rId5"/>
          <a:srcRect/>
          <a:stretch>
            <a:fillRect/>
          </a:stretch>
        </p:blipFill>
        <p:spPr bwMode="auto">
          <a:xfrm>
            <a:off x="3500438" y="357188"/>
            <a:ext cx="1206500" cy="1905000"/>
          </a:xfrm>
          <a:prstGeom prst="rect">
            <a:avLst/>
          </a:prstGeom>
          <a:ln>
            <a:solidFill>
              <a:schemeClr val="accent3">
                <a:lumMod val="50000"/>
              </a:schemeClr>
            </a:solidFill>
          </a:ln>
          <a:effectLst>
            <a:outerShdw blurRad="292100" dist="139700" dir="2700000" algn="tl" rotWithShape="0">
              <a:srgbClr val="333333">
                <a:alpha val="65000"/>
              </a:srgbClr>
            </a:outerShdw>
          </a:effectLst>
        </p:spPr>
      </p:pic>
      <p:pic>
        <p:nvPicPr>
          <p:cNvPr id="9" name="Picture 9" descr="C:\Users\Русик\Desktop\Голвные уборы\9cd992658659.jpg"/>
          <p:cNvPicPr>
            <a:picLocks noChangeAspect="1" noChangeArrowheads="1"/>
          </p:cNvPicPr>
          <p:nvPr/>
        </p:nvPicPr>
        <p:blipFill>
          <a:blip r:embed="rId6" cstate="email"/>
          <a:srcRect/>
          <a:stretch>
            <a:fillRect/>
          </a:stretch>
        </p:blipFill>
        <p:spPr bwMode="auto">
          <a:xfrm>
            <a:off x="2928938" y="2500313"/>
            <a:ext cx="2143125" cy="3886200"/>
          </a:xfrm>
          <a:prstGeom prst="rect">
            <a:avLst/>
          </a:prstGeom>
          <a:ln>
            <a:solidFill>
              <a:schemeClr val="accent3">
                <a:lumMod val="50000"/>
              </a:schemeClr>
            </a:solidFill>
          </a:ln>
          <a:effectLst>
            <a:outerShdw blurRad="292100" dist="139700" dir="2700000" algn="tl" rotWithShape="0">
              <a:srgbClr val="333333">
                <a:alpha val="65000"/>
              </a:srgbClr>
            </a:outerShdw>
          </a:effectLst>
        </p:spPr>
      </p:pic>
      <p:pic>
        <p:nvPicPr>
          <p:cNvPr id="10" name="Picture 11" descr="C:\Users\Русик\Desktop\Голвные уборы\87368e7a19c5t.jpg"/>
          <p:cNvPicPr>
            <a:picLocks noChangeAspect="1" noChangeArrowheads="1"/>
          </p:cNvPicPr>
          <p:nvPr/>
        </p:nvPicPr>
        <p:blipFill>
          <a:blip r:embed="rId7" cstate="email"/>
          <a:srcRect/>
          <a:stretch>
            <a:fillRect/>
          </a:stretch>
        </p:blipFill>
        <p:spPr bwMode="auto">
          <a:xfrm>
            <a:off x="642938" y="3214688"/>
            <a:ext cx="2076450" cy="3071812"/>
          </a:xfrm>
          <a:prstGeom prst="rect">
            <a:avLst/>
          </a:prstGeom>
          <a:ln>
            <a:solidFill>
              <a:schemeClr val="accent3">
                <a:lumMod val="50000"/>
              </a:schemeClr>
            </a:solidFill>
          </a:ln>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10" dur="1000" fill="hold"/>
                                        <p:tgtEl>
                                          <p:spTgt spid="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
                                        </p:tgtEl>
                                      </p:cBhvr>
                                    </p:animEffect>
                                  </p:childTnLst>
                                </p:cTn>
                              </p:par>
                              <p:par>
                                <p:cTn id="15" presetID="25"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0" dur="1000" fill="hold"/>
                                        <p:tgtEl>
                                          <p:spTgt spid="8"/>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8"/>
                                        </p:tgtEl>
                                      </p:cBhvr>
                                    </p:animEffect>
                                  </p:childTnLst>
                                </p:cTn>
                              </p:par>
                              <p:par>
                                <p:cTn id="25" presetID="25"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9"/>
                                        </p:tgtEl>
                                      </p:cBhvr>
                                    </p:animEffect>
                                  </p:childTnLst>
                                </p:cTn>
                              </p:par>
                            </p:childTnLst>
                          </p:cTn>
                        </p:par>
                        <p:par>
                          <p:cTn id="35" fill="hold">
                            <p:stCondLst>
                              <p:cond delay="1000"/>
                            </p:stCondLst>
                            <p:childTnLst>
                              <p:par>
                                <p:cTn id="36" presetID="22" presetClass="entr" presetSubtype="4"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down)">
                                      <p:cBhvr>
                                        <p:cTn id="38" dur="500"/>
                                        <p:tgtEl>
                                          <p:spTgt spid="6"/>
                                        </p:tgtEl>
                                      </p:cBhvr>
                                    </p:animEffect>
                                  </p:childTnLst>
                                </p:cTn>
                              </p:par>
                            </p:childTnLst>
                          </p:cTn>
                        </p:par>
                        <p:par>
                          <p:cTn id="39" fill="hold">
                            <p:stCondLst>
                              <p:cond delay="1500"/>
                            </p:stCondLst>
                            <p:childTnLst>
                              <p:par>
                                <p:cTn id="40" presetID="3" presetClass="entr" presetSubtype="10"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linds(horizontal)">
                                      <p:cBhvr>
                                        <p:cTn id="42" dur="500"/>
                                        <p:tgtEl>
                                          <p:spTgt spid="10"/>
                                        </p:tgtEl>
                                      </p:cBhvr>
                                    </p:animEffect>
                                  </p:childTnLst>
                                </p:cTn>
                              </p:par>
                            </p:childTnLst>
                          </p:cTn>
                        </p:par>
                        <p:par>
                          <p:cTn id="43" fill="hold">
                            <p:stCondLst>
                              <p:cond delay="200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a:gradFill>
        <a:effectLst/>
      </p:bgPr>
    </p:bg>
    <p:spTree>
      <p:nvGrpSpPr>
        <p:cNvPr id="1" name=""/>
        <p:cNvGrpSpPr/>
        <p:nvPr/>
      </p:nvGrpSpPr>
      <p:grpSpPr>
        <a:xfrm>
          <a:off x="0" y="0"/>
          <a:ext cx="0" cy="0"/>
          <a:chOff x="0" y="0"/>
          <a:chExt cx="0" cy="0"/>
        </a:xfrm>
      </p:grpSpPr>
      <p:sp>
        <p:nvSpPr>
          <p:cNvPr id="11" name="Текст 10"/>
          <p:cNvSpPr>
            <a:spLocks noGrp="1"/>
          </p:cNvSpPr>
          <p:nvPr>
            <p:ph type="body" idx="2"/>
          </p:nvPr>
        </p:nvSpPr>
        <p:spPr>
          <a:xfrm>
            <a:off x="357188" y="3143250"/>
            <a:ext cx="3008312" cy="4602163"/>
          </a:xfrm>
        </p:spPr>
        <p:txBody>
          <a:bodyPr>
            <a:normAutofit/>
          </a:bodyPr>
          <a:lstStyle/>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На праздники сверху надевали еще и нарядную пышную на лямках распашную одежду без рукавов - </a:t>
            </a:r>
            <a:r>
              <a:rPr lang="ru-RU" sz="1600" dirty="0" err="1" smtClean="0">
                <a:solidFill>
                  <a:schemeClr val="bg1">
                    <a:lumMod val="95000"/>
                    <a:lumOff val="5000"/>
                  </a:schemeClr>
                </a:solidFill>
              </a:rPr>
              <a:t>епанечку</a:t>
            </a:r>
            <a:r>
              <a:rPr lang="ru-RU" sz="1600" dirty="0" smtClean="0">
                <a:solidFill>
                  <a:schemeClr val="bg1">
                    <a:lumMod val="95000"/>
                    <a:lumOff val="5000"/>
                  </a:schemeClr>
                </a:solidFill>
              </a:rPr>
              <a:t>, которая сзади собиралась крупными складками и в народе ее назвали перо или перышко, </a:t>
            </a:r>
            <a:r>
              <a:rPr lang="ru-RU" sz="1600" dirty="0" err="1" smtClean="0">
                <a:solidFill>
                  <a:schemeClr val="bg1">
                    <a:lumMod val="95000"/>
                    <a:lumOff val="5000"/>
                  </a:schemeClr>
                </a:solidFill>
              </a:rPr>
              <a:t>коротеня</a:t>
            </a:r>
            <a:r>
              <a:rPr lang="ru-RU" sz="1600" dirty="0" smtClean="0">
                <a:solidFill>
                  <a:schemeClr val="bg1">
                    <a:lumMod val="95000"/>
                    <a:lumOff val="5000"/>
                  </a:schemeClr>
                </a:solidFill>
              </a:rPr>
              <a:t>, душегрея.</a:t>
            </a:r>
          </a:p>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 В холодную погоду на сарафан надевали душегрею с длинными рукавами.</a:t>
            </a:r>
          </a:p>
          <a:p>
            <a:pPr eaLnBrk="1" fontAlgn="auto" hangingPunct="1">
              <a:spcAft>
                <a:spcPts val="0"/>
              </a:spcAft>
              <a:buClr>
                <a:schemeClr val="tx1">
                  <a:shade val="95000"/>
                </a:schemeClr>
              </a:buClr>
              <a:buFont typeface="Wingdings 2"/>
              <a:buNone/>
              <a:defRPr/>
            </a:pPr>
            <a:endParaRPr lang="ru-RU" dirty="0"/>
          </a:p>
        </p:txBody>
      </p:sp>
      <p:pic>
        <p:nvPicPr>
          <p:cNvPr id="12" name="Picture 19"/>
          <p:cNvPicPr>
            <a:picLocks noGrp="1" noChangeAspect="1" noChangeArrowheads="1"/>
          </p:cNvPicPr>
          <p:nvPr>
            <p:ph sz="half" idx="1"/>
          </p:nvPr>
        </p:nvPicPr>
        <p:blipFill>
          <a:blip r:embed="rId2" cstate="email"/>
          <a:srcRect/>
          <a:stretch>
            <a:fillRect/>
          </a:stretch>
        </p:blipFill>
        <p:spPr>
          <a:xfrm>
            <a:off x="6715125" y="714375"/>
            <a:ext cx="1785938" cy="1984375"/>
          </a:xfrm>
        </p:spPr>
        <p:style>
          <a:lnRef idx="2">
            <a:schemeClr val="accent6">
              <a:shade val="50000"/>
            </a:schemeClr>
          </a:lnRef>
          <a:fillRef idx="1">
            <a:schemeClr val="accent6"/>
          </a:fillRef>
          <a:effectRef idx="0">
            <a:schemeClr val="accent6"/>
          </a:effectRef>
          <a:fontRef idx="minor">
            <a:schemeClr val="lt1"/>
          </a:fontRef>
        </p:style>
      </p:pic>
      <p:pic>
        <p:nvPicPr>
          <p:cNvPr id="7170" name="Picture 2" descr="C:\Users\Русик\Desktop\Голвные уборы\0_2ffec_9880fce_S.jpeg"/>
          <p:cNvPicPr>
            <a:picLocks noChangeAspect="1" noChangeArrowheads="1"/>
          </p:cNvPicPr>
          <p:nvPr/>
        </p:nvPicPr>
        <p:blipFill>
          <a:blip r:embed="rId3"/>
          <a:srcRect/>
          <a:stretch>
            <a:fillRect/>
          </a:stretch>
        </p:blipFill>
        <p:spPr bwMode="auto">
          <a:xfrm>
            <a:off x="6000750" y="3357563"/>
            <a:ext cx="2786063" cy="3055937"/>
          </a:xfrm>
          <a:prstGeom prst="rect">
            <a:avLst/>
          </a:prstGeom>
        </p:spPr>
        <p:style>
          <a:lnRef idx="2">
            <a:schemeClr val="accent6">
              <a:shade val="50000"/>
            </a:schemeClr>
          </a:lnRef>
          <a:fillRef idx="1">
            <a:schemeClr val="accent6"/>
          </a:fillRef>
          <a:effectRef idx="0">
            <a:schemeClr val="accent6"/>
          </a:effectRef>
          <a:fontRef idx="minor">
            <a:schemeClr val="lt1"/>
          </a:fontRef>
        </p:style>
      </p:pic>
      <p:pic>
        <p:nvPicPr>
          <p:cNvPr id="7173" name="Picture 5" descr="C:\Users\Русик\Desktop\Голвные уборы\e94a6da4cffe.jpg"/>
          <p:cNvPicPr>
            <a:picLocks noChangeAspect="1" noChangeArrowheads="1"/>
          </p:cNvPicPr>
          <p:nvPr/>
        </p:nvPicPr>
        <p:blipFill>
          <a:blip r:embed="rId4" cstate="email"/>
          <a:srcRect/>
          <a:stretch>
            <a:fillRect/>
          </a:stretch>
        </p:blipFill>
        <p:spPr bwMode="auto">
          <a:xfrm>
            <a:off x="428625" y="357188"/>
            <a:ext cx="2609850" cy="2652712"/>
          </a:xfrm>
          <a:prstGeom prst="rect">
            <a:avLst/>
          </a:prstGeom>
        </p:spPr>
        <p:style>
          <a:lnRef idx="2">
            <a:schemeClr val="accent6">
              <a:shade val="50000"/>
            </a:schemeClr>
          </a:lnRef>
          <a:fillRef idx="1">
            <a:schemeClr val="accent6"/>
          </a:fillRef>
          <a:effectRef idx="0">
            <a:schemeClr val="accent6"/>
          </a:effectRef>
          <a:fontRef idx="minor">
            <a:schemeClr val="lt1"/>
          </a:fontRef>
        </p:style>
      </p:pic>
      <p:pic>
        <p:nvPicPr>
          <p:cNvPr id="13" name="Picture 20"/>
          <p:cNvPicPr>
            <a:picLocks noChangeAspect="1" noChangeArrowheads="1"/>
          </p:cNvPicPr>
          <p:nvPr/>
        </p:nvPicPr>
        <p:blipFill>
          <a:blip r:embed="rId5" cstate="email"/>
          <a:srcRect/>
          <a:stretch>
            <a:fillRect/>
          </a:stretch>
        </p:blipFill>
        <p:spPr bwMode="auto">
          <a:xfrm>
            <a:off x="3786188" y="3286125"/>
            <a:ext cx="1857375" cy="3071813"/>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pic>
      <p:pic>
        <p:nvPicPr>
          <p:cNvPr id="14" name="Picture 18"/>
          <p:cNvPicPr>
            <a:picLocks noChangeAspect="1" noChangeArrowheads="1"/>
          </p:cNvPicPr>
          <p:nvPr/>
        </p:nvPicPr>
        <p:blipFill>
          <a:blip r:embed="rId6" cstate="email"/>
          <a:srcRect/>
          <a:stretch>
            <a:fillRect/>
          </a:stretch>
        </p:blipFill>
        <p:spPr bwMode="auto">
          <a:xfrm>
            <a:off x="3786188" y="571500"/>
            <a:ext cx="1857375" cy="2286000"/>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circle(in)">
                                      <p:cBhvr>
                                        <p:cTn id="7" dur="2000"/>
                                        <p:tgtEl>
                                          <p:spTgt spid="717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2000"/>
                                        <p:tgtEl>
                                          <p:spTgt spid="14"/>
                                        </p:tgtEl>
                                      </p:cBhvr>
                                    </p:animEffect>
                                  </p:childTnLst>
                                </p:cTn>
                              </p:par>
                              <p:par>
                                <p:cTn id="11" presetID="17" presetClass="entr" presetSubtype="1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strVal val="#ppt_h"/>
                                          </p:val>
                                        </p:tav>
                                        <p:tav tm="100000">
                                          <p:val>
                                            <p:strVal val="#ppt_h"/>
                                          </p:val>
                                        </p:tav>
                                      </p:tavLst>
                                    </p:anim>
                                  </p:childTnLst>
                                </p:cTn>
                              </p:par>
                              <p:par>
                                <p:cTn id="15" presetID="3" presetClass="entr" presetSubtype="1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par>
                                <p:cTn id="18" presetID="2" presetClass="entr" presetSubtype="4" fill="hold" nodeType="withEffect">
                                  <p:stCondLst>
                                    <p:cond delay="0"/>
                                  </p:stCondLst>
                                  <p:childTnLst>
                                    <p:set>
                                      <p:cBhvr>
                                        <p:cTn id="19" dur="1" fill="hold">
                                          <p:stCondLst>
                                            <p:cond delay="0"/>
                                          </p:stCondLst>
                                        </p:cTn>
                                        <p:tgtEl>
                                          <p:spTgt spid="7170"/>
                                        </p:tgtEl>
                                        <p:attrNameLst>
                                          <p:attrName>style.visibility</p:attrName>
                                        </p:attrNameLst>
                                      </p:cBhvr>
                                      <p:to>
                                        <p:strVal val="visible"/>
                                      </p:to>
                                    </p:set>
                                    <p:anim calcmode="lin" valueType="num">
                                      <p:cBhvr additive="base">
                                        <p:cTn id="20" dur="500" fill="hold"/>
                                        <p:tgtEl>
                                          <p:spTgt spid="7170"/>
                                        </p:tgtEl>
                                        <p:attrNameLst>
                                          <p:attrName>ppt_x</p:attrName>
                                        </p:attrNameLst>
                                      </p:cBhvr>
                                      <p:tavLst>
                                        <p:tav tm="0">
                                          <p:val>
                                            <p:strVal val="#ppt_x"/>
                                          </p:val>
                                        </p:tav>
                                        <p:tav tm="100000">
                                          <p:val>
                                            <p:strVal val="#ppt_x"/>
                                          </p:val>
                                        </p:tav>
                                      </p:tavLst>
                                    </p:anim>
                                    <p:anim calcmode="lin" valueType="num">
                                      <p:cBhvr additive="base">
                                        <p:cTn id="21"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D6B19C"/>
            </a:gs>
            <a:gs pos="30000">
              <a:srgbClr val="D49E6C"/>
            </a:gs>
            <a:gs pos="70000">
              <a:srgbClr val="A65528"/>
            </a:gs>
            <a:gs pos="100000">
              <a:srgbClr val="663012"/>
            </a:gs>
          </a:gsLst>
          <a:lin ang="5400000"/>
        </a:gradFill>
        <a:effectLst/>
      </p:bgPr>
    </p:bg>
    <p:spTree>
      <p:nvGrpSpPr>
        <p:cNvPr id="1" name=""/>
        <p:cNvGrpSpPr/>
        <p:nvPr/>
      </p:nvGrpSpPr>
      <p:grpSpPr>
        <a:xfrm>
          <a:off x="0" y="0"/>
          <a:ext cx="0" cy="0"/>
          <a:chOff x="0" y="0"/>
          <a:chExt cx="0" cy="0"/>
        </a:xfrm>
      </p:grpSpPr>
      <p:sp>
        <p:nvSpPr>
          <p:cNvPr id="24578" name="Текст 3"/>
          <p:cNvSpPr>
            <a:spLocks noGrp="1"/>
          </p:cNvSpPr>
          <p:nvPr>
            <p:ph type="body" idx="2"/>
          </p:nvPr>
        </p:nvSpPr>
        <p:spPr>
          <a:xfrm>
            <a:off x="214313" y="285750"/>
            <a:ext cx="4500562" cy="6143625"/>
          </a:xfrm>
        </p:spPr>
        <p:txBody>
          <a:bodyPr/>
          <a:lstStyle/>
          <a:p>
            <a:pPr eaLnBrk="1" hangingPunct="1"/>
            <a:r>
              <a:rPr lang="ru-RU" sz="2200" b="1" smtClean="0">
                <a:solidFill>
                  <a:schemeClr val="bg1"/>
                </a:solidFill>
              </a:rPr>
              <a:t>Пояс и крест</a:t>
            </a:r>
            <a:r>
              <a:rPr lang="ru-RU" sz="2200" smtClean="0">
                <a:solidFill>
                  <a:schemeClr val="bg1"/>
                </a:solidFill>
              </a:rPr>
              <a:t> были обязательны для каждого. Пояс, как и крест, давали при крещении и не только ходить без него, но даже спать без него считалось неприличным. Надевалась на рубаху или на простой сарафан. Использовались узкие полоски шелковой ткани, расшитой золотыми нитями. Концы поясов украшались разнообразными кистями, подвесками, декоративными полосками с шитьем, вставками разноцветной фольги. </a:t>
            </a:r>
          </a:p>
          <a:p>
            <a:pPr eaLnBrk="1" hangingPunct="1"/>
            <a:endParaRPr lang="ru-RU" sz="2200" smtClean="0"/>
          </a:p>
        </p:txBody>
      </p:sp>
      <p:pic>
        <p:nvPicPr>
          <p:cNvPr id="10242" name="Picture 2" descr="C:\Users\Русик\Desktop\Голвные уборы\0_301e4_45270ee_S.jpeg"/>
          <p:cNvPicPr>
            <a:picLocks noChangeAspect="1" noChangeArrowheads="1"/>
          </p:cNvPicPr>
          <p:nvPr/>
        </p:nvPicPr>
        <p:blipFill>
          <a:blip r:embed="rId2" cstate="print"/>
          <a:srcRect/>
          <a:stretch>
            <a:fillRect/>
          </a:stretch>
        </p:blipFill>
        <p:spPr bwMode="auto">
          <a:xfrm>
            <a:off x="5000628" y="1142984"/>
            <a:ext cx="3583330" cy="4071966"/>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03D4A8"/>
            </a:gs>
            <a:gs pos="25000">
              <a:srgbClr val="21D6E0"/>
            </a:gs>
            <a:gs pos="75000">
              <a:srgbClr val="0087E6"/>
            </a:gs>
            <a:gs pos="100000">
              <a:srgbClr val="005CBF"/>
            </a:gs>
          </a:gsLst>
          <a:lin ang="54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3008313" cy="792182"/>
          </a:xfrm>
        </p:spPr>
        <p:txBody>
          <a:bodyPr>
            <a:normAutofit fontScale="90000"/>
          </a:bodyPr>
          <a:lstStyle/>
          <a:p>
            <a:pPr eaLnBrk="1" fontAlgn="auto" hangingPunct="1">
              <a:spcAft>
                <a:spcPts val="0"/>
              </a:spcAft>
              <a:defRPr/>
            </a:pPr>
            <a:r>
              <a:rPr lang="ru-RU" sz="4800" dirty="0" smtClean="0">
                <a:solidFill>
                  <a:srgbClr val="C00000"/>
                </a:solidFill>
              </a:rPr>
              <a:t>кокошник</a:t>
            </a:r>
            <a:endParaRPr lang="ru-RU" sz="4800" dirty="0">
              <a:solidFill>
                <a:srgbClr val="C00000"/>
              </a:solidFill>
            </a:endParaRPr>
          </a:p>
        </p:txBody>
      </p:sp>
      <p:sp>
        <p:nvSpPr>
          <p:cNvPr id="3" name="Текст 2"/>
          <p:cNvSpPr>
            <a:spLocks noGrp="1"/>
          </p:cNvSpPr>
          <p:nvPr>
            <p:ph type="body" idx="2"/>
          </p:nvPr>
        </p:nvSpPr>
        <p:spPr>
          <a:xfrm>
            <a:off x="142875" y="1285875"/>
            <a:ext cx="3643313" cy="5572125"/>
          </a:xfrm>
        </p:spPr>
        <p:txBody>
          <a:bodyPr>
            <a:noAutofit/>
          </a:bodyPr>
          <a:lstStyle/>
          <a:p>
            <a:pPr eaLnBrk="1" fontAlgn="auto" hangingPunct="1">
              <a:spcAft>
                <a:spcPts val="0"/>
              </a:spcAft>
              <a:buClr>
                <a:schemeClr val="tx1">
                  <a:shade val="95000"/>
                </a:schemeClr>
              </a:buClr>
              <a:buFont typeface="Wingdings 2"/>
              <a:buNone/>
              <a:defRPr/>
            </a:pPr>
            <a:r>
              <a:rPr lang="ru-RU" sz="2000" dirty="0" smtClean="0">
                <a:solidFill>
                  <a:schemeClr val="accent5">
                    <a:lumMod val="50000"/>
                  </a:schemeClr>
                </a:solidFill>
              </a:rPr>
              <a:t>Самым распространенным видом </a:t>
            </a:r>
            <a:r>
              <a:rPr lang="ru-RU" sz="2000" b="1" dirty="0" smtClean="0">
                <a:solidFill>
                  <a:schemeClr val="accent5">
                    <a:lumMod val="50000"/>
                  </a:schemeClr>
                </a:solidFill>
              </a:rPr>
              <a:t>праздничного головного убора был КОКОШНИК</a:t>
            </a:r>
            <a:r>
              <a:rPr lang="ru-RU" sz="2000" dirty="0" smtClean="0">
                <a:solidFill>
                  <a:schemeClr val="accent5">
                    <a:lumMod val="50000"/>
                  </a:schemeClr>
                </a:solidFill>
              </a:rPr>
              <a:t>- род твердой плотной шапочки, которую носили с сарафаном. Формы кокошников разнообразны: «двурогие, высокие с рогом, островерхие с «шишками», низкие маленькие плотные шапочки с «ушками».</a:t>
            </a:r>
          </a:p>
          <a:p>
            <a:pPr eaLnBrk="1" fontAlgn="auto" hangingPunct="1">
              <a:spcAft>
                <a:spcPts val="0"/>
              </a:spcAft>
              <a:buClr>
                <a:schemeClr val="tx1">
                  <a:shade val="95000"/>
                </a:schemeClr>
              </a:buClr>
              <a:buFont typeface="Wingdings 2"/>
              <a:buNone/>
              <a:defRPr/>
            </a:pPr>
            <a:r>
              <a:rPr lang="ru-RU" sz="2000" dirty="0" smtClean="0">
                <a:solidFill>
                  <a:schemeClr val="accent5">
                    <a:lumMod val="50000"/>
                  </a:schemeClr>
                </a:solidFill>
              </a:rPr>
              <a:t>Шили их из дорогих шелковых, парчовых, бархатных тканей. Украшался жемчугом, самоцветами, золотым шитьем.</a:t>
            </a:r>
            <a:endParaRPr lang="ru-RU" sz="2000" dirty="0">
              <a:solidFill>
                <a:schemeClr val="accent5">
                  <a:lumMod val="50000"/>
                </a:schemeClr>
              </a:solidFill>
            </a:endParaRPr>
          </a:p>
        </p:txBody>
      </p:sp>
      <p:pic>
        <p:nvPicPr>
          <p:cNvPr id="5" name="Picture 15" descr="C:\Users\Русик\Desktop\Голвные уборы\0120.JPG"/>
          <p:cNvPicPr>
            <a:picLocks noGrp="1" noChangeAspect="1" noChangeArrowheads="1"/>
          </p:cNvPicPr>
          <p:nvPr>
            <p:ph sz="half" idx="1"/>
          </p:nvPr>
        </p:nvPicPr>
        <p:blipFill>
          <a:blip r:embed="rId2" cstate="email"/>
          <a:srcRect b="22605"/>
          <a:stretch>
            <a:fillRect/>
          </a:stretch>
        </p:blipFill>
        <p:spPr>
          <a:xfrm>
            <a:off x="7286625" y="285750"/>
            <a:ext cx="1655763" cy="1500188"/>
          </a:xfrm>
          <a:effectLst>
            <a:outerShdw blurRad="50800" dist="38100" dir="2700000" algn="tl" rotWithShape="0">
              <a:prstClr val="black">
                <a:alpha val="40000"/>
              </a:prstClr>
            </a:outerShdw>
          </a:effectLst>
        </p:spPr>
      </p:pic>
      <p:pic>
        <p:nvPicPr>
          <p:cNvPr id="6" name="Picture 4" descr="C:\Users\Русик\Desktop\Голвные уборы\_._1784.jpg"/>
          <p:cNvPicPr>
            <a:picLocks noChangeAspect="1" noChangeArrowheads="1"/>
          </p:cNvPicPr>
          <p:nvPr/>
        </p:nvPicPr>
        <p:blipFill>
          <a:blip r:embed="rId3" cstate="email"/>
          <a:srcRect b="24999"/>
          <a:stretch>
            <a:fillRect/>
          </a:stretch>
        </p:blipFill>
        <p:spPr bwMode="auto">
          <a:xfrm>
            <a:off x="4000500" y="2286000"/>
            <a:ext cx="1582738" cy="1500188"/>
          </a:xfrm>
          <a:prstGeom prst="rect">
            <a:avLst/>
          </a:prstGeom>
          <a:noFill/>
          <a:effectLst>
            <a:outerShdw blurRad="50800" dist="38100" dir="2700000" algn="tl" rotWithShape="0">
              <a:prstClr val="black">
                <a:alpha val="40000"/>
              </a:prstClr>
            </a:outerShdw>
          </a:effectLst>
        </p:spPr>
      </p:pic>
      <p:pic>
        <p:nvPicPr>
          <p:cNvPr id="7" name="Picture 11" descr="C:\Users\Русик\Desktop\Голвные уборы\0_3298b_3ca3afae_S.jpeg"/>
          <p:cNvPicPr>
            <a:picLocks noChangeAspect="1" noChangeArrowheads="1"/>
          </p:cNvPicPr>
          <p:nvPr/>
        </p:nvPicPr>
        <p:blipFill>
          <a:blip r:embed="rId4"/>
          <a:srcRect/>
          <a:stretch>
            <a:fillRect/>
          </a:stretch>
        </p:blipFill>
        <p:spPr bwMode="auto">
          <a:xfrm>
            <a:off x="6000750" y="2000250"/>
            <a:ext cx="2857500" cy="4556125"/>
          </a:xfrm>
          <a:prstGeom prst="rect">
            <a:avLst/>
          </a:prstGeom>
          <a:noFill/>
          <a:effectLst>
            <a:outerShdw blurRad="50800" dist="38100" dir="2700000" algn="tl" rotWithShape="0">
              <a:prstClr val="black">
                <a:alpha val="40000"/>
              </a:prstClr>
            </a:outerShdw>
          </a:effectLst>
        </p:spPr>
      </p:pic>
      <p:pic>
        <p:nvPicPr>
          <p:cNvPr id="12" name="Picture 18" descr="C:\Users\Русик\Desktop\Голвные уборы\66239997_makovskykboyarina.jpg"/>
          <p:cNvPicPr>
            <a:picLocks noChangeAspect="1" noChangeArrowheads="1"/>
          </p:cNvPicPr>
          <p:nvPr/>
        </p:nvPicPr>
        <p:blipFill>
          <a:blip r:embed="rId5" cstate="email"/>
          <a:srcRect b="8667"/>
          <a:stretch>
            <a:fillRect/>
          </a:stretch>
        </p:blipFill>
        <p:spPr bwMode="auto">
          <a:xfrm>
            <a:off x="4071934" y="285728"/>
            <a:ext cx="1304922" cy="1571636"/>
          </a:xfrm>
          <a:prstGeom prst="rect">
            <a:avLst/>
          </a:prstGeom>
          <a:noFill/>
          <a:effectLst>
            <a:glow rad="101600">
              <a:schemeClr val="accent2">
                <a:satMod val="175000"/>
                <a:alpha val="40000"/>
              </a:schemeClr>
            </a:glow>
            <a:outerShdw blurRad="50800" dist="38100" dir="2700000" algn="tl" rotWithShape="0">
              <a:prstClr val="black">
                <a:alpha val="40000"/>
              </a:prstClr>
            </a:outerShdw>
          </a:effectLst>
          <a:scene3d>
            <a:camera prst="orthographicFront"/>
            <a:lightRig rig="threePt" dir="t"/>
          </a:scene3d>
          <a:sp3d>
            <a:bevelT/>
          </a:sp3d>
        </p:spPr>
      </p:pic>
      <p:pic>
        <p:nvPicPr>
          <p:cNvPr id="13" name="Picture 6" descr="C:\Users\Русик\Desktop\Голвные уборы\_._kemakovskij32.jpg"/>
          <p:cNvPicPr>
            <a:picLocks noChangeAspect="1" noChangeArrowheads="1"/>
          </p:cNvPicPr>
          <p:nvPr/>
        </p:nvPicPr>
        <p:blipFill>
          <a:blip r:embed="rId6" cstate="email"/>
          <a:srcRect l="7986" t="-6451" r="8163" b="29032"/>
          <a:stretch>
            <a:fillRect/>
          </a:stretch>
        </p:blipFill>
        <p:spPr bwMode="auto">
          <a:xfrm>
            <a:off x="5572125" y="214313"/>
            <a:ext cx="1500188" cy="1714500"/>
          </a:xfrm>
          <a:prstGeom prst="rect">
            <a:avLst/>
          </a:prstGeom>
          <a:noFill/>
          <a:effectLst>
            <a:outerShdw blurRad="50800" dist="38100" dir="2700000" algn="tl" rotWithShape="0">
              <a:prstClr val="black">
                <a:alpha val="40000"/>
              </a:prstClr>
            </a:outerShdw>
          </a:effectLst>
        </p:spPr>
      </p:pic>
      <p:pic>
        <p:nvPicPr>
          <p:cNvPr id="19" name="Picture 8" descr="C:\Users\Русик\Desktop\Голвные уборы\_1769.jpg"/>
          <p:cNvPicPr>
            <a:picLocks noChangeAspect="1" noChangeArrowheads="1"/>
          </p:cNvPicPr>
          <p:nvPr/>
        </p:nvPicPr>
        <p:blipFill>
          <a:blip r:embed="rId7" cstate="email"/>
          <a:srcRect/>
          <a:stretch>
            <a:fillRect/>
          </a:stretch>
        </p:blipFill>
        <p:spPr bwMode="auto">
          <a:xfrm>
            <a:off x="4071938" y="4357688"/>
            <a:ext cx="1562100" cy="2039937"/>
          </a:xfrm>
          <a:prstGeom prst="rect">
            <a:avLst/>
          </a:prstGeom>
          <a:noFill/>
          <a:effectLst>
            <a:outerShdw blurRad="50800" dist="38100" dir="2700000" algn="tl" rotWithShape="0">
              <a:prstClr val="black">
                <a:alpha val="40000"/>
              </a:prstClr>
            </a:outerShdw>
          </a:effectLst>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effectLst>
            <a:outerShdw blurRad="50800" dist="38100" dir="2700000" algn="tl" rotWithShape="0">
              <a:prstClr val="black">
                <a:alpha val="40000"/>
              </a:prstClr>
            </a:outerShdw>
          </a:effectLst>
        </p:spPr>
        <p:txBody>
          <a:bodyPr>
            <a:normAutofit fontScale="90000"/>
          </a:bodyPr>
          <a:lstStyle/>
          <a:p>
            <a:pPr eaLnBrk="1" fontAlgn="auto" hangingPunct="1">
              <a:spcAft>
                <a:spcPts val="0"/>
              </a:spcAft>
              <a:defRPr/>
            </a:pPr>
            <a:r>
              <a:rPr lang="ru-RU" dirty="0" smtClean="0"/>
              <a:t>  </a:t>
            </a:r>
            <a:r>
              <a:rPr lang="ru-RU" sz="4000" b="1" dirty="0" err="1" smtClean="0">
                <a:solidFill>
                  <a:srgbClr val="C00000"/>
                </a:solidFill>
              </a:rPr>
              <a:t>Косник</a:t>
            </a:r>
            <a:r>
              <a:rPr lang="ru-RU" sz="4000" b="1" dirty="0" smtClean="0">
                <a:solidFill>
                  <a:srgbClr val="C00000"/>
                </a:solidFill>
              </a:rPr>
              <a:t> (</a:t>
            </a:r>
            <a:r>
              <a:rPr lang="ru-RU" sz="4000" b="1" dirty="0" err="1" smtClean="0">
                <a:solidFill>
                  <a:srgbClr val="C00000"/>
                </a:solidFill>
              </a:rPr>
              <a:t>накосник</a:t>
            </a:r>
            <a:r>
              <a:rPr lang="ru-RU" sz="4000" b="1" dirty="0" smtClean="0">
                <a:solidFill>
                  <a:srgbClr val="C00000"/>
                </a:solidFill>
              </a:rPr>
              <a:t>)</a:t>
            </a:r>
            <a:endParaRPr lang="ru-RU" sz="4000" b="1" dirty="0">
              <a:solidFill>
                <a:srgbClr val="C00000"/>
              </a:solidFill>
            </a:endParaRPr>
          </a:p>
        </p:txBody>
      </p:sp>
      <p:sp>
        <p:nvSpPr>
          <p:cNvPr id="3" name="Текст 2"/>
          <p:cNvSpPr>
            <a:spLocks noGrp="1"/>
          </p:cNvSpPr>
          <p:nvPr>
            <p:ph type="body" idx="2"/>
          </p:nvPr>
        </p:nvSpPr>
        <p:spPr>
          <a:noFill/>
          <a:effectLst>
            <a:glow rad="101600">
              <a:schemeClr val="accent4">
                <a:satMod val="175000"/>
                <a:alpha val="40000"/>
              </a:schemeClr>
            </a:glow>
          </a:effectLst>
        </p:spPr>
        <p:txBody>
          <a:bodyPr>
            <a:noAutofit/>
          </a:bodyPr>
          <a:lstStyle/>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Чаще всего мягко заплетенную косу девушки венчал </a:t>
            </a:r>
            <a:r>
              <a:rPr lang="ru-RU" sz="1600" dirty="0" err="1" smtClean="0">
                <a:solidFill>
                  <a:schemeClr val="bg1">
                    <a:lumMod val="95000"/>
                    <a:lumOff val="5000"/>
                  </a:schemeClr>
                </a:solidFill>
              </a:rPr>
              <a:t>косник</a:t>
            </a:r>
            <a:r>
              <a:rPr lang="ru-RU" sz="1600" dirty="0" smtClean="0">
                <a:solidFill>
                  <a:schemeClr val="bg1">
                    <a:lumMod val="95000"/>
                    <a:lumOff val="5000"/>
                  </a:schemeClr>
                </a:solidFill>
              </a:rPr>
              <a:t> (или </a:t>
            </a:r>
            <a:r>
              <a:rPr lang="ru-RU" sz="1600" dirty="0" err="1" smtClean="0">
                <a:solidFill>
                  <a:schemeClr val="bg1">
                    <a:lumMod val="95000"/>
                    <a:lumOff val="5000"/>
                  </a:schemeClr>
                </a:solidFill>
              </a:rPr>
              <a:t>накосник</a:t>
            </a:r>
            <a:r>
              <a:rPr lang="ru-RU" sz="1600" dirty="0" smtClean="0">
                <a:solidFill>
                  <a:schemeClr val="bg1">
                    <a:lumMod val="95000"/>
                    <a:lumOff val="5000"/>
                  </a:schemeClr>
                </a:solidFill>
              </a:rPr>
              <a:t>). На равном расстоянии друг от друга к шнурку пришивались бусины, жемчуг, ленточки, иногда — кружево (чтобы оптически увеличить толщину косы). </a:t>
            </a:r>
          </a:p>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У каждой девушки </a:t>
            </a:r>
            <a:r>
              <a:rPr lang="ru-RU" sz="1600" dirty="0" err="1" smtClean="0">
                <a:solidFill>
                  <a:schemeClr val="bg1">
                    <a:lumMod val="95000"/>
                    <a:lumOff val="5000"/>
                  </a:schemeClr>
                </a:solidFill>
              </a:rPr>
              <a:t>косник</a:t>
            </a:r>
            <a:r>
              <a:rPr lang="ru-RU" sz="1600" dirty="0" smtClean="0">
                <a:solidFill>
                  <a:schemeClr val="bg1">
                    <a:lumMod val="95000"/>
                    <a:lumOff val="5000"/>
                  </a:schemeClr>
                </a:solidFill>
              </a:rPr>
              <a:t> был свой. Для удобства </a:t>
            </a:r>
            <a:r>
              <a:rPr lang="ru-RU" sz="1600" dirty="0" err="1" smtClean="0">
                <a:solidFill>
                  <a:schemeClr val="bg1">
                    <a:lumMod val="95000"/>
                    <a:lumOff val="5000"/>
                  </a:schemeClr>
                </a:solidFill>
              </a:rPr>
              <a:t>косник</a:t>
            </a:r>
            <a:r>
              <a:rPr lang="ru-RU" sz="1600" dirty="0" smtClean="0">
                <a:solidFill>
                  <a:schemeClr val="bg1">
                    <a:lumMod val="95000"/>
                    <a:lumOff val="5000"/>
                  </a:schemeClr>
                </a:solidFill>
              </a:rPr>
              <a:t> часто соединяли с налобной повязкой, которая звалась «чёлкой».</a:t>
            </a:r>
          </a:p>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 «Челка» придерживала распущенные волосы во время праздничных веселий — святочных и масленичных игр, прыжков через костер в летние дни. </a:t>
            </a:r>
          </a:p>
          <a:p>
            <a:pPr eaLnBrk="1" fontAlgn="auto" hangingPunct="1">
              <a:spcAft>
                <a:spcPts val="0"/>
              </a:spcAft>
              <a:buClr>
                <a:schemeClr val="tx1">
                  <a:shade val="95000"/>
                </a:schemeClr>
              </a:buClr>
              <a:buFont typeface="Wingdings 2"/>
              <a:buNone/>
              <a:defRPr/>
            </a:pPr>
            <a:endParaRPr lang="ru-RU" sz="1600" dirty="0"/>
          </a:p>
        </p:txBody>
      </p:sp>
      <p:pic>
        <p:nvPicPr>
          <p:cNvPr id="5" name="Picture 3" descr="C:\Users\Русик\Desktop\Голвные уборы\0_43812_101a590e_L.jpeg"/>
          <p:cNvPicPr>
            <a:picLocks noGrp="1" noChangeAspect="1" noChangeArrowheads="1"/>
          </p:cNvPicPr>
          <p:nvPr>
            <p:ph sz="half" idx="1"/>
          </p:nvPr>
        </p:nvPicPr>
        <p:blipFill>
          <a:blip r:embed="rId2" cstate="email"/>
          <a:stretch>
            <a:fillRect/>
          </a:stretch>
        </p:blipFill>
        <p:spPr>
          <a:xfrm>
            <a:off x="6500826" y="3714752"/>
            <a:ext cx="2139958" cy="2143140"/>
          </a:xfrm>
          <a:solidFill>
            <a:schemeClr val="tx1"/>
          </a:solidFill>
          <a:ln>
            <a:solidFill>
              <a:schemeClr val="tx1"/>
            </a:solidFill>
          </a:ln>
          <a:effectLst>
            <a:outerShdw blurRad="50800" dist="38100" dir="2700000" algn="tl" rotWithShape="0">
              <a:prstClr val="black">
                <a:alpha val="40000"/>
              </a:prstClr>
            </a:outerShdw>
            <a:reflection blurRad="6350" stA="50000" endA="300" endPos="55000" dir="5400000" sy="-100000" algn="bl" rotWithShape="0"/>
          </a:effectLst>
        </p:spPr>
      </p:pic>
      <p:pic>
        <p:nvPicPr>
          <p:cNvPr id="6" name="Picture 2" descr="C:\Users\Русик\Desktop\Голвные уборы\0_43811_721c75d8_S.jpeg"/>
          <p:cNvPicPr>
            <a:picLocks noChangeAspect="1" noChangeArrowheads="1"/>
          </p:cNvPicPr>
          <p:nvPr/>
        </p:nvPicPr>
        <p:blipFill>
          <a:blip r:embed="rId3" cstate="print"/>
          <a:srcRect/>
          <a:stretch>
            <a:fillRect/>
          </a:stretch>
        </p:blipFill>
        <p:spPr bwMode="auto">
          <a:xfrm>
            <a:off x="4000495" y="3714752"/>
            <a:ext cx="1794353" cy="2119314"/>
          </a:xfrm>
          <a:prstGeom prst="rect">
            <a:avLst/>
          </a:prstGeom>
          <a:ln>
            <a:solidFill>
              <a:schemeClr val="tx1"/>
            </a:solidFill>
          </a:ln>
          <a:effectLst>
            <a:outerShdw blurRad="38100" dist="30000" dir="5400000" rotWithShape="0">
              <a:srgbClr val="000000">
                <a:alpha val="45000"/>
              </a:srgbClr>
            </a:outerShdw>
            <a:reflection blurRad="6350" stA="52000" endA="300" endPos="35000" dir="5400000" sy="-100000" algn="bl" rotWithShape="0"/>
          </a:effectLst>
        </p:spPr>
        <p:style>
          <a:lnRef idx="1">
            <a:schemeClr val="accent3"/>
          </a:lnRef>
          <a:fillRef idx="3">
            <a:schemeClr val="accent3"/>
          </a:fillRef>
          <a:effectRef idx="2">
            <a:schemeClr val="accent3"/>
          </a:effectRef>
          <a:fontRef idx="minor">
            <a:schemeClr val="lt1"/>
          </a:fontRef>
        </p:style>
      </p:pic>
      <p:pic>
        <p:nvPicPr>
          <p:cNvPr id="7" name="Picture 4" descr="C:\Users\Русик\Desktop\Голвные уборы\0_43813_edec209a_S.jpeg"/>
          <p:cNvPicPr>
            <a:picLocks noChangeAspect="1" noChangeArrowheads="1"/>
          </p:cNvPicPr>
          <p:nvPr/>
        </p:nvPicPr>
        <p:blipFill>
          <a:blip r:embed="rId4" cstate="print"/>
          <a:srcRect/>
          <a:stretch>
            <a:fillRect/>
          </a:stretch>
        </p:blipFill>
        <p:spPr bwMode="auto">
          <a:xfrm>
            <a:off x="6572757" y="714356"/>
            <a:ext cx="1975945" cy="1857388"/>
          </a:xfrm>
          <a:prstGeom prst="rect">
            <a:avLst/>
          </a:prstGeom>
          <a:solidFill>
            <a:schemeClr val="tx1"/>
          </a:solidFill>
          <a:ln>
            <a:noFill/>
          </a:ln>
          <a:effectLst/>
          <a:scene3d>
            <a:camera prst="orthographicFront">
              <a:rot lat="0" lon="0" rev="0"/>
            </a:camera>
            <a:lightRig rig="balanced" dir="t">
              <a:rot lat="0" lon="0" rev="8700000"/>
            </a:lightRig>
          </a:scene3d>
          <a:sp3d>
            <a:bevelT w="190500" h="38100"/>
          </a:sp3d>
        </p:spPr>
      </p:pic>
      <p:pic>
        <p:nvPicPr>
          <p:cNvPr id="8" name="Picture 5" descr="C:\Users\Русик\Desktop\Голвные уборы\0_43814_a56bd52c_S.jpeg"/>
          <p:cNvPicPr>
            <a:picLocks noChangeAspect="1" noChangeArrowheads="1"/>
          </p:cNvPicPr>
          <p:nvPr/>
        </p:nvPicPr>
        <p:blipFill>
          <a:blip r:embed="rId5" cstate="print"/>
          <a:srcRect/>
          <a:stretch>
            <a:fillRect/>
          </a:stretch>
        </p:blipFill>
        <p:spPr bwMode="auto">
          <a:xfrm>
            <a:off x="3786182" y="785794"/>
            <a:ext cx="1905000" cy="1816100"/>
          </a:xfrm>
          <a:prstGeom prst="rect">
            <a:avLst/>
          </a:prstGeom>
          <a:noFill/>
          <a:ln>
            <a:solidFill>
              <a:schemeClr val="tx1">
                <a:lumMod val="95000"/>
              </a:schemeClr>
            </a:solidFill>
          </a:ln>
          <a:effectLst/>
          <a:scene3d>
            <a:camera prst="orthographicFront">
              <a:rot lat="0" lon="0" rev="0"/>
            </a:camera>
            <a:lightRig rig="glow" dir="t">
              <a:rot lat="0" lon="0" rev="4800000"/>
            </a:lightRig>
          </a:scene3d>
          <a:sp3d prstMaterial="matte">
            <a:bevelT w="127000" h="635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53"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anim calcmode="lin" valueType="num">
                                      <p:cBhvr>
                                        <p:cTn id="40" dur="1000" fill="hold"/>
                                        <p:tgtEl>
                                          <p:spTgt spid="7"/>
                                        </p:tgtEl>
                                        <p:attrNameLst>
                                          <p:attrName>ppt_x</p:attrName>
                                        </p:attrNameLst>
                                      </p:cBhvr>
                                      <p:tavLst>
                                        <p:tav tm="0">
                                          <p:val>
                                            <p:strVal val="#ppt_x"/>
                                          </p:val>
                                        </p:tav>
                                        <p:tav tm="100000">
                                          <p:val>
                                            <p:strVal val="#ppt_x"/>
                                          </p:val>
                                        </p:tav>
                                      </p:tavLst>
                                    </p:anim>
                                    <p:anim calcmode="lin" valueType="num">
                                      <p:cBhvr>
                                        <p:cTn id="41" dur="1000" fill="hold"/>
                                        <p:tgtEl>
                                          <p:spTgt spid="7"/>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17" presetClass="entr" presetSubtype="1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strVal val="#ppt_h"/>
                                          </p:val>
                                        </p:tav>
                                        <p:tav tm="100000">
                                          <p:val>
                                            <p:strVal val="#ppt_h"/>
                                          </p:val>
                                        </p:tav>
                                      </p:tavLst>
                                    </p:anim>
                                  </p:childTnLst>
                                </p:cTn>
                              </p:par>
                            </p:childTnLst>
                          </p:cTn>
                        </p:par>
                        <p:par>
                          <p:cTn id="47" fill="hold">
                            <p:stCondLst>
                              <p:cond delay="6000"/>
                            </p:stCondLst>
                            <p:childTnLst>
                              <p:par>
                                <p:cTn id="48" presetID="23" presetClass="entr" presetSubtype="16" fill="hold" nodeType="after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p:cTn id="50" dur="500" fill="hold"/>
                                        <p:tgtEl>
                                          <p:spTgt spid="5"/>
                                        </p:tgtEl>
                                        <p:attrNameLst>
                                          <p:attrName>ppt_w</p:attrName>
                                        </p:attrNameLst>
                                      </p:cBhvr>
                                      <p:tavLst>
                                        <p:tav tm="0">
                                          <p:val>
                                            <p:fltVal val="0"/>
                                          </p:val>
                                        </p:tav>
                                        <p:tav tm="100000">
                                          <p:val>
                                            <p:strVal val="#ppt_w"/>
                                          </p:val>
                                        </p:tav>
                                      </p:tavLst>
                                    </p:anim>
                                    <p:anim calcmode="lin" valueType="num">
                                      <p:cBhvr>
                                        <p:cTn id="51"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pic>
        <p:nvPicPr>
          <p:cNvPr id="16386" name="Picture 2" descr="C:\Users\Русик\Desktop\Голвные уборы\c0d72bc25749t.jpg"/>
          <p:cNvPicPr>
            <a:picLocks noChangeAspect="1" noChangeArrowheads="1"/>
          </p:cNvPicPr>
          <p:nvPr/>
        </p:nvPicPr>
        <p:blipFill>
          <a:blip r:embed="rId2" cstate="email"/>
          <a:srcRect/>
          <a:stretch>
            <a:fillRect/>
          </a:stretch>
        </p:blipFill>
        <p:spPr bwMode="auto">
          <a:xfrm>
            <a:off x="6429388" y="3357562"/>
            <a:ext cx="2362428" cy="305899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3" name="Picture 21" descr="C:\Users\Русик\Desktop\Голвные уборы\e61f67fe7ba6t.jpg"/>
          <p:cNvPicPr>
            <a:picLocks noChangeAspect="1" noChangeArrowheads="1"/>
          </p:cNvPicPr>
          <p:nvPr/>
        </p:nvPicPr>
        <p:blipFill>
          <a:blip r:embed="rId3" cstate="email"/>
          <a:srcRect/>
          <a:stretch>
            <a:fillRect/>
          </a:stretch>
        </p:blipFill>
        <p:spPr bwMode="auto">
          <a:xfrm>
            <a:off x="6357950" y="357166"/>
            <a:ext cx="2410108" cy="270688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6387" name="Picture 3" descr="C:\Users\Русик\Desktop\Голвные уборы\Klavdi Vasilievich Lebedev (1852-1916), Boyarina.jpg"/>
          <p:cNvPicPr>
            <a:picLocks noChangeAspect="1" noChangeArrowheads="1"/>
          </p:cNvPicPr>
          <p:nvPr/>
        </p:nvPicPr>
        <p:blipFill>
          <a:blip r:embed="rId4" cstate="email"/>
          <a:srcRect/>
          <a:stretch>
            <a:fillRect/>
          </a:stretch>
        </p:blipFill>
        <p:spPr bwMode="auto">
          <a:xfrm>
            <a:off x="3500430" y="3357562"/>
            <a:ext cx="2552144" cy="30003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Заголовок 7"/>
          <p:cNvSpPr>
            <a:spLocks noGrp="1"/>
          </p:cNvSpPr>
          <p:nvPr>
            <p:ph type="title"/>
          </p:nvPr>
        </p:nvSpPr>
        <p:spPr/>
        <p:txBody>
          <a:bodyPr/>
          <a:lstStyle/>
          <a:p>
            <a:pPr eaLnBrk="1" fontAlgn="auto" hangingPunct="1">
              <a:spcAft>
                <a:spcPts val="0"/>
              </a:spcAft>
              <a:defRPr/>
            </a:pPr>
            <a:r>
              <a:rPr lang="ru-RU" sz="3600" b="1" dirty="0" smtClean="0">
                <a:solidFill>
                  <a:srgbClr val="C00000"/>
                </a:solidFill>
              </a:rPr>
              <a:t>       Платок</a:t>
            </a:r>
            <a:br>
              <a:rPr lang="ru-RU" sz="3600" b="1" dirty="0" smtClean="0">
                <a:solidFill>
                  <a:srgbClr val="C00000"/>
                </a:solidFill>
              </a:rPr>
            </a:br>
            <a:r>
              <a:rPr lang="ru-RU" dirty="0" smtClean="0">
                <a:solidFill>
                  <a:schemeClr val="tx1"/>
                </a:solidFill>
              </a:rPr>
              <a:t> </a:t>
            </a:r>
            <a:endParaRPr lang="ru-RU" dirty="0">
              <a:solidFill>
                <a:schemeClr val="tx1"/>
              </a:solidFill>
            </a:endParaRPr>
          </a:p>
        </p:txBody>
      </p:sp>
      <p:sp>
        <p:nvSpPr>
          <p:cNvPr id="10" name="Текст 9"/>
          <p:cNvSpPr>
            <a:spLocks noGrp="1"/>
          </p:cNvSpPr>
          <p:nvPr>
            <p:ph type="body" idx="2"/>
          </p:nvPr>
        </p:nvSpPr>
        <p:spPr>
          <a:xfrm>
            <a:off x="285750" y="1357313"/>
            <a:ext cx="3222625" cy="4745037"/>
          </a:xfrm>
        </p:spPr>
        <p:txBody>
          <a:bodyPr>
            <a:normAutofit/>
          </a:bodyPr>
          <a:lstStyle/>
          <a:p>
            <a:pPr eaLnBrk="1" fontAlgn="auto" hangingPunct="1">
              <a:spcAft>
                <a:spcPts val="0"/>
              </a:spcAft>
              <a:buClr>
                <a:schemeClr val="tx1">
                  <a:shade val="95000"/>
                </a:schemeClr>
              </a:buClr>
              <a:buFont typeface="Wingdings 2"/>
              <a:buNone/>
              <a:defRPr/>
            </a:pPr>
            <a:r>
              <a:rPr lang="ru-RU" sz="2400" b="1" dirty="0" smtClean="0">
                <a:solidFill>
                  <a:schemeClr val="accent5">
                    <a:lumMod val="50000"/>
                  </a:schemeClr>
                </a:solidFill>
              </a:rPr>
              <a:t>Девичьи и женские головные уборы покрывали </a:t>
            </a:r>
            <a:r>
              <a:rPr lang="ru-RU" sz="2400" b="1" dirty="0" err="1" smtClean="0">
                <a:solidFill>
                  <a:schemeClr val="accent5">
                    <a:lumMod val="50000"/>
                  </a:schemeClr>
                </a:solidFill>
              </a:rPr>
              <a:t>платками-убрусы</a:t>
            </a:r>
            <a:r>
              <a:rPr lang="ru-RU" sz="2400" b="1" dirty="0" smtClean="0">
                <a:solidFill>
                  <a:schemeClr val="accent5">
                    <a:lumMod val="50000"/>
                  </a:schemeClr>
                </a:solidFill>
              </a:rPr>
              <a:t>: их свободно набрасывали поверх головного убора, или повязывали под подбородком.</a:t>
            </a:r>
          </a:p>
          <a:p>
            <a:pPr eaLnBrk="1" fontAlgn="auto" hangingPunct="1">
              <a:spcAft>
                <a:spcPts val="0"/>
              </a:spcAft>
              <a:buClr>
                <a:schemeClr val="tx1">
                  <a:shade val="95000"/>
                </a:schemeClr>
              </a:buClr>
              <a:buFont typeface="Wingdings 2"/>
              <a:buNone/>
              <a:defRPr/>
            </a:pPr>
            <a:endParaRPr lang="ru-RU" dirty="0"/>
          </a:p>
        </p:txBody>
      </p:sp>
      <p:pic>
        <p:nvPicPr>
          <p:cNvPr id="11" name="Picture 14" descr="C:\Users\Русик\Desktop\Голвные уборы\0110.JPG"/>
          <p:cNvPicPr>
            <a:picLocks noChangeAspect="1" noChangeArrowheads="1"/>
          </p:cNvPicPr>
          <p:nvPr/>
        </p:nvPicPr>
        <p:blipFill>
          <a:blip r:embed="rId5" cstate="email"/>
          <a:srcRect/>
          <a:stretch>
            <a:fillRect/>
          </a:stretch>
        </p:blipFill>
        <p:spPr bwMode="auto">
          <a:xfrm>
            <a:off x="4143372" y="928670"/>
            <a:ext cx="1447333" cy="191592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p:cTn id="13" dur="1000" fill="hold"/>
                                        <p:tgtEl>
                                          <p:spTgt spid="10">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10">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10">
                                            <p:txEl>
                                              <p:pRg st="0" end="0"/>
                                            </p:txEl>
                                          </p:spTgt>
                                        </p:tgtEl>
                                      </p:cBhvr>
                                    </p:animEffect>
                                  </p:childTnLst>
                                </p:cTn>
                              </p:par>
                            </p:childTnLst>
                          </p:cTn>
                        </p:par>
                        <p:par>
                          <p:cTn id="16" fill="hold">
                            <p:stCondLst>
                              <p:cond delay="1500"/>
                            </p:stCondLst>
                            <p:childTnLst>
                              <p:par>
                                <p:cTn id="17" presetID="4"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ox(in)">
                                      <p:cBhvr>
                                        <p:cTn id="19" dur="500"/>
                                        <p:tgtEl>
                                          <p:spTgt spid="11"/>
                                        </p:tgtEl>
                                      </p:cBhvr>
                                    </p:animEffect>
                                  </p:childTnLst>
                                </p:cTn>
                              </p:par>
                            </p:childTnLst>
                          </p:cTn>
                        </p:par>
                        <p:par>
                          <p:cTn id="20" fill="hold">
                            <p:stCondLst>
                              <p:cond delay="2000"/>
                            </p:stCondLst>
                            <p:childTnLst>
                              <p:par>
                                <p:cTn id="21" presetID="2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childTnLst>
                                </p:cTn>
                              </p:par>
                            </p:childTnLst>
                          </p:cTn>
                        </p:par>
                        <p:par>
                          <p:cTn id="25" fill="hold">
                            <p:stCondLst>
                              <p:cond delay="2500"/>
                            </p:stCondLst>
                            <p:childTnLst>
                              <p:par>
                                <p:cTn id="26" presetID="17" presetClass="entr" presetSubtype="10" fill="hold" nodeType="afterEffect">
                                  <p:stCondLst>
                                    <p:cond delay="0"/>
                                  </p:stCondLst>
                                  <p:childTnLst>
                                    <p:set>
                                      <p:cBhvr>
                                        <p:cTn id="27" dur="1" fill="hold">
                                          <p:stCondLst>
                                            <p:cond delay="0"/>
                                          </p:stCondLst>
                                        </p:cTn>
                                        <p:tgtEl>
                                          <p:spTgt spid="16387"/>
                                        </p:tgtEl>
                                        <p:attrNameLst>
                                          <p:attrName>style.visibility</p:attrName>
                                        </p:attrNameLst>
                                      </p:cBhvr>
                                      <p:to>
                                        <p:strVal val="visible"/>
                                      </p:to>
                                    </p:set>
                                    <p:anim calcmode="lin" valueType="num">
                                      <p:cBhvr>
                                        <p:cTn id="28" dur="500" fill="hold"/>
                                        <p:tgtEl>
                                          <p:spTgt spid="16387"/>
                                        </p:tgtEl>
                                        <p:attrNameLst>
                                          <p:attrName>ppt_w</p:attrName>
                                        </p:attrNameLst>
                                      </p:cBhvr>
                                      <p:tavLst>
                                        <p:tav tm="0">
                                          <p:val>
                                            <p:fltVal val="0"/>
                                          </p:val>
                                        </p:tav>
                                        <p:tav tm="100000">
                                          <p:val>
                                            <p:strVal val="#ppt_w"/>
                                          </p:val>
                                        </p:tav>
                                      </p:tavLst>
                                    </p:anim>
                                    <p:anim calcmode="lin" valueType="num">
                                      <p:cBhvr>
                                        <p:cTn id="29" dur="500" fill="hold"/>
                                        <p:tgtEl>
                                          <p:spTgt spid="1638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869934"/>
          </a:xfrm>
        </p:spPr>
        <p:txBody>
          <a:bodyPr>
            <a:normAutofit fontScale="90000"/>
          </a:bodyPr>
          <a:lstStyle/>
          <a:p>
            <a:pPr eaLnBrk="1" fontAlgn="auto" hangingPunct="1">
              <a:spcAft>
                <a:spcPts val="0"/>
              </a:spcAft>
              <a:defRPr/>
            </a:pPr>
            <a:r>
              <a:rPr lang="ru-RU" i="1" dirty="0" smtClean="0"/>
              <a:t>    </a:t>
            </a:r>
            <a:r>
              <a:rPr lang="ru-RU" sz="3600" b="1" dirty="0" smtClean="0">
                <a:solidFill>
                  <a:srgbClr val="C00000"/>
                </a:solidFill>
              </a:rPr>
              <a:t>Украшения</a:t>
            </a:r>
            <a:br>
              <a:rPr lang="ru-RU" sz="3600" b="1" dirty="0" smtClean="0">
                <a:solidFill>
                  <a:srgbClr val="C00000"/>
                </a:solidFill>
              </a:rPr>
            </a:br>
            <a:endParaRPr lang="ru-RU" b="1" dirty="0">
              <a:solidFill>
                <a:srgbClr val="C00000"/>
              </a:solidFill>
            </a:endParaRPr>
          </a:p>
        </p:txBody>
      </p:sp>
      <p:sp>
        <p:nvSpPr>
          <p:cNvPr id="3" name="Текст 2"/>
          <p:cNvSpPr>
            <a:spLocks noGrp="1"/>
          </p:cNvSpPr>
          <p:nvPr>
            <p:ph type="body" idx="2"/>
          </p:nvPr>
        </p:nvSpPr>
        <p:spPr>
          <a:xfrm>
            <a:off x="457200" y="1143000"/>
            <a:ext cx="3008313" cy="4983163"/>
          </a:xfrm>
        </p:spPr>
        <p:txBody>
          <a:bodyPr>
            <a:normAutofit/>
          </a:bodyPr>
          <a:lstStyle/>
          <a:p>
            <a:pPr eaLnBrk="1" fontAlgn="auto" hangingPunct="1">
              <a:spcAft>
                <a:spcPts val="0"/>
              </a:spcAft>
              <a:buClr>
                <a:schemeClr val="tx1">
                  <a:shade val="95000"/>
                </a:schemeClr>
              </a:buClr>
              <a:buFont typeface="Wingdings 2"/>
              <a:buNone/>
              <a:defRPr/>
            </a:pPr>
            <a:r>
              <a:rPr lang="ru-RU" b="1" dirty="0" smtClean="0">
                <a:solidFill>
                  <a:schemeClr val="bg2">
                    <a:lumMod val="40000"/>
                    <a:lumOff val="60000"/>
                  </a:schemeClr>
                </a:solidFill>
              </a:rPr>
              <a:t>В большом количестве надевались на шею </a:t>
            </a:r>
            <a:r>
              <a:rPr lang="ru-RU" b="1" dirty="0" err="1" smtClean="0">
                <a:solidFill>
                  <a:schemeClr val="bg2">
                    <a:lumMod val="40000"/>
                    <a:lumOff val="60000"/>
                  </a:schemeClr>
                </a:solidFill>
              </a:rPr>
              <a:t>ожерелки</a:t>
            </a:r>
            <a:r>
              <a:rPr lang="ru-RU" b="1" dirty="0" smtClean="0">
                <a:solidFill>
                  <a:schemeClr val="bg2">
                    <a:lumMod val="40000"/>
                    <a:lumOff val="60000"/>
                  </a:schemeClr>
                </a:solidFill>
              </a:rPr>
              <a:t> из жемчуга и бисера, цветной шерсти, гайтаны - низанные из бисера, к которым привешивались кресты, образки, янтарные бусы, бусы из дутого стекла, ленты.</a:t>
            </a:r>
          </a:p>
          <a:p>
            <a:pPr eaLnBrk="1" fontAlgn="auto" hangingPunct="1">
              <a:spcAft>
                <a:spcPts val="0"/>
              </a:spcAft>
              <a:buClr>
                <a:schemeClr val="tx1">
                  <a:shade val="95000"/>
                </a:schemeClr>
              </a:buClr>
              <a:buFont typeface="Wingdings 2"/>
              <a:buNone/>
              <a:defRPr/>
            </a:pPr>
            <a:r>
              <a:rPr lang="ru-RU" b="1" dirty="0" smtClean="0">
                <a:solidFill>
                  <a:schemeClr val="bg2">
                    <a:lumMod val="40000"/>
                    <a:lumOff val="60000"/>
                  </a:schemeClr>
                </a:solidFill>
              </a:rPr>
              <a:t> Большой любовью пользовались крупные серьги, подвески, иногда они достигали плеч. </a:t>
            </a:r>
          </a:p>
          <a:p>
            <a:pPr eaLnBrk="1" fontAlgn="auto" hangingPunct="1">
              <a:spcAft>
                <a:spcPts val="0"/>
              </a:spcAft>
              <a:buClr>
                <a:schemeClr val="tx1">
                  <a:shade val="95000"/>
                </a:schemeClr>
              </a:buClr>
              <a:buFont typeface="Wingdings 2"/>
              <a:buNone/>
              <a:defRPr/>
            </a:pPr>
            <a:endParaRPr lang="ru-RU" dirty="0"/>
          </a:p>
        </p:txBody>
      </p:sp>
      <p:pic>
        <p:nvPicPr>
          <p:cNvPr id="15365" name="Picture 5" descr="C:\Users\Русик\Desktop\Голвные уборы\b23ef6b1176et.jpg"/>
          <p:cNvPicPr>
            <a:picLocks noGrp="1" noChangeAspect="1" noChangeArrowheads="1"/>
          </p:cNvPicPr>
          <p:nvPr>
            <p:ph sz="half" idx="1"/>
          </p:nvPr>
        </p:nvPicPr>
        <p:blipFill>
          <a:blip r:embed="rId2" cstate="email"/>
          <a:stretch>
            <a:fillRect/>
          </a:stretch>
        </p:blipFill>
        <p:spPr>
          <a:xfrm>
            <a:off x="3786182" y="3429000"/>
            <a:ext cx="5111750" cy="3214860"/>
          </a:xfrm>
          <a:prstGeom prst="roundRect">
            <a:avLst>
              <a:gd name="adj" fmla="val 8594"/>
            </a:avLst>
          </a:prstGeom>
          <a:solidFill>
            <a:srgbClr val="FFFFFF">
              <a:shade val="85000"/>
            </a:srgbClr>
          </a:solidFill>
          <a:effectLst>
            <a:reflection blurRad="12700" stA="38000" endPos="28000" dist="5000" dir="5400000" sy="-100000" algn="bl" rotWithShape="0"/>
          </a:effectLst>
        </p:spPr>
      </p:pic>
      <p:pic>
        <p:nvPicPr>
          <p:cNvPr id="15364" name="Picture 4" descr="C:\Users\Русик\Desktop\Голвные уборы\7794a0824835t.jpg"/>
          <p:cNvPicPr>
            <a:picLocks noChangeAspect="1" noChangeArrowheads="1"/>
          </p:cNvPicPr>
          <p:nvPr/>
        </p:nvPicPr>
        <p:blipFill>
          <a:blip r:embed="rId3" cstate="email"/>
          <a:srcRect/>
          <a:stretch>
            <a:fillRect/>
          </a:stretch>
        </p:blipFill>
        <p:spPr bwMode="auto">
          <a:xfrm>
            <a:off x="6143636" y="214290"/>
            <a:ext cx="2690295" cy="300039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Picture 19" descr="C:\Users\Русик\Desktop\Голвные уборы\c4b80de9bebft.jpg"/>
          <p:cNvPicPr>
            <a:picLocks noChangeAspect="1" noChangeArrowheads="1"/>
          </p:cNvPicPr>
          <p:nvPr/>
        </p:nvPicPr>
        <p:blipFill>
          <a:blip r:embed="rId4" cstate="email"/>
          <a:srcRect/>
          <a:stretch>
            <a:fillRect/>
          </a:stretch>
        </p:blipFill>
        <p:spPr bwMode="auto">
          <a:xfrm>
            <a:off x="714348" y="3571876"/>
            <a:ext cx="2643206" cy="3071834"/>
          </a:xfrm>
          <a:prstGeom prst="ellipse">
            <a:avLst/>
          </a:prstGeom>
          <a:ln>
            <a:noFill/>
          </a:ln>
          <a:effectLst>
            <a:softEdge rad="112500"/>
          </a:effectLst>
        </p:spPr>
      </p:pic>
      <p:pic>
        <p:nvPicPr>
          <p:cNvPr id="15363" name="Picture 3" descr="C:\Users\Русик\Desktop\Голвные уборы\325ed6bd029ct.jpg"/>
          <p:cNvPicPr>
            <a:picLocks noChangeAspect="1" noChangeArrowheads="1"/>
          </p:cNvPicPr>
          <p:nvPr/>
        </p:nvPicPr>
        <p:blipFill>
          <a:blip r:embed="rId5" cstate="email"/>
          <a:srcRect/>
          <a:stretch>
            <a:fillRect/>
          </a:stretch>
        </p:blipFill>
        <p:spPr bwMode="auto">
          <a:xfrm flipH="1">
            <a:off x="3500430" y="214290"/>
            <a:ext cx="2668181" cy="19288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pic>
        <p:nvPicPr>
          <p:cNvPr id="12291" name="Picture 3" descr="C:\Users\Русик\Desktop\Голвные уборы\2c3e6ecdd964.jpg"/>
          <p:cNvPicPr>
            <a:picLocks noChangeAspect="1" noChangeArrowheads="1"/>
          </p:cNvPicPr>
          <p:nvPr/>
        </p:nvPicPr>
        <p:blipFill>
          <a:blip r:embed="rId2" cstate="email"/>
          <a:srcRect/>
          <a:stretch>
            <a:fillRect/>
          </a:stretch>
        </p:blipFill>
        <p:spPr bwMode="auto">
          <a:xfrm>
            <a:off x="6858000" y="357188"/>
            <a:ext cx="2014538" cy="2701925"/>
          </a:xfrm>
          <a:prstGeom prst="rect">
            <a:avLst/>
          </a:prstGeom>
          <a:noFill/>
          <a:ln w="9525">
            <a:noFill/>
            <a:miter lim="800000"/>
            <a:headEnd/>
            <a:tailEnd/>
          </a:ln>
        </p:spPr>
      </p:pic>
      <p:pic>
        <p:nvPicPr>
          <p:cNvPr id="12292" name="Picture 4" descr="C:\Users\Русик\Desktop\Голвные уборы\3.jpg"/>
          <p:cNvPicPr>
            <a:picLocks noChangeAspect="1" noChangeArrowheads="1"/>
          </p:cNvPicPr>
          <p:nvPr/>
        </p:nvPicPr>
        <p:blipFill>
          <a:blip r:embed="rId3"/>
          <a:srcRect/>
          <a:stretch>
            <a:fillRect/>
          </a:stretch>
        </p:blipFill>
        <p:spPr bwMode="auto">
          <a:xfrm>
            <a:off x="6858000" y="3357563"/>
            <a:ext cx="2000250" cy="3325812"/>
          </a:xfrm>
          <a:prstGeom prst="rect">
            <a:avLst/>
          </a:prstGeom>
          <a:noFill/>
          <a:ln w="9525">
            <a:noFill/>
            <a:miter lim="800000"/>
            <a:headEnd/>
            <a:tailEnd/>
          </a:ln>
        </p:spPr>
      </p:pic>
      <p:pic>
        <p:nvPicPr>
          <p:cNvPr id="19460" name="Picture 5" descr="C:\Users\Русик\Desktop\Голвные уборы\4af033811d874_middle.jpg"/>
          <p:cNvPicPr>
            <a:picLocks noChangeAspect="1" noChangeArrowheads="1"/>
          </p:cNvPicPr>
          <p:nvPr/>
        </p:nvPicPr>
        <p:blipFill>
          <a:blip r:embed="rId4" cstate="email"/>
          <a:srcRect/>
          <a:stretch>
            <a:fillRect/>
          </a:stretch>
        </p:blipFill>
        <p:spPr bwMode="auto">
          <a:xfrm>
            <a:off x="3643313" y="4143375"/>
            <a:ext cx="1228725" cy="1905000"/>
          </a:xfrm>
          <a:prstGeom prst="rect">
            <a:avLst/>
          </a:prstGeom>
          <a:noFill/>
          <a:ln w="9525">
            <a:noFill/>
            <a:miter lim="800000"/>
            <a:headEnd/>
            <a:tailEnd/>
          </a:ln>
        </p:spPr>
      </p:pic>
      <p:pic>
        <p:nvPicPr>
          <p:cNvPr id="12296" name="Picture 8" descr="C:\Users\Русик\Desktop\Голвные уборы\180.jpg"/>
          <p:cNvPicPr>
            <a:picLocks noChangeAspect="1" noChangeArrowheads="1"/>
          </p:cNvPicPr>
          <p:nvPr/>
        </p:nvPicPr>
        <p:blipFill>
          <a:blip r:embed="rId5" cstate="email"/>
          <a:srcRect/>
          <a:stretch>
            <a:fillRect/>
          </a:stretch>
        </p:blipFill>
        <p:spPr bwMode="auto">
          <a:xfrm>
            <a:off x="5000625" y="4357688"/>
            <a:ext cx="1619250" cy="2066925"/>
          </a:xfrm>
          <a:prstGeom prst="rect">
            <a:avLst/>
          </a:prstGeom>
          <a:noFill/>
          <a:ln w="9525">
            <a:noFill/>
            <a:miter lim="800000"/>
            <a:headEnd/>
            <a:tailEnd/>
          </a:ln>
        </p:spPr>
      </p:pic>
      <p:pic>
        <p:nvPicPr>
          <p:cNvPr id="12298" name="Picture 10" descr="C:\Users\Русик\Desktop\Голвные уборы\42684.jpg"/>
          <p:cNvPicPr>
            <a:picLocks noChangeAspect="1" noChangeArrowheads="1"/>
          </p:cNvPicPr>
          <p:nvPr/>
        </p:nvPicPr>
        <p:blipFill>
          <a:blip r:embed="rId6" cstate="email"/>
          <a:srcRect/>
          <a:stretch>
            <a:fillRect/>
          </a:stretch>
        </p:blipFill>
        <p:spPr bwMode="auto">
          <a:xfrm>
            <a:off x="5286375" y="2357438"/>
            <a:ext cx="1347788" cy="1714500"/>
          </a:xfrm>
          <a:prstGeom prst="rect">
            <a:avLst/>
          </a:prstGeom>
          <a:noFill/>
          <a:ln w="9525">
            <a:noFill/>
            <a:miter lim="800000"/>
            <a:headEnd/>
            <a:tailEnd/>
          </a:ln>
        </p:spPr>
      </p:pic>
      <p:pic>
        <p:nvPicPr>
          <p:cNvPr id="12302" name="Picture 14" descr="C:\Users\Русик\Desktop\Голвные уборы\1267732789_10.jpg"/>
          <p:cNvPicPr>
            <a:picLocks noChangeAspect="1" noChangeArrowheads="1"/>
          </p:cNvPicPr>
          <p:nvPr/>
        </p:nvPicPr>
        <p:blipFill>
          <a:blip r:embed="rId7" cstate="email"/>
          <a:srcRect/>
          <a:stretch>
            <a:fillRect/>
          </a:stretch>
        </p:blipFill>
        <p:spPr bwMode="auto">
          <a:xfrm>
            <a:off x="3714750" y="428625"/>
            <a:ext cx="1714500" cy="1274763"/>
          </a:xfrm>
          <a:prstGeom prst="rect">
            <a:avLst/>
          </a:prstGeom>
          <a:noFill/>
          <a:ln w="9525">
            <a:noFill/>
            <a:miter lim="800000"/>
            <a:headEnd/>
            <a:tailEnd/>
          </a:ln>
        </p:spPr>
      </p:pic>
      <p:pic>
        <p:nvPicPr>
          <p:cNvPr id="12304" name="Picture 16" descr="C:\Users\Русик\Desktop\Голвные уборы\image001.jpg"/>
          <p:cNvPicPr>
            <a:picLocks noChangeAspect="1" noChangeArrowheads="1"/>
          </p:cNvPicPr>
          <p:nvPr/>
        </p:nvPicPr>
        <p:blipFill>
          <a:blip r:embed="rId8" cstate="email"/>
          <a:srcRect/>
          <a:stretch>
            <a:fillRect/>
          </a:stretch>
        </p:blipFill>
        <p:spPr bwMode="auto">
          <a:xfrm>
            <a:off x="5500688" y="428625"/>
            <a:ext cx="1154112" cy="1778000"/>
          </a:xfrm>
          <a:prstGeom prst="rect">
            <a:avLst/>
          </a:prstGeom>
          <a:noFill/>
          <a:ln w="9525">
            <a:noFill/>
            <a:miter lim="800000"/>
            <a:headEnd/>
            <a:tailEnd/>
          </a:ln>
        </p:spPr>
      </p:pic>
      <p:sp>
        <p:nvSpPr>
          <p:cNvPr id="18" name="Заголовок 17"/>
          <p:cNvSpPr>
            <a:spLocks noGrp="1"/>
          </p:cNvSpPr>
          <p:nvPr>
            <p:ph type="title"/>
          </p:nvPr>
        </p:nvSpPr>
        <p:spPr>
          <a:xfrm>
            <a:off x="357158" y="285728"/>
            <a:ext cx="3008313" cy="642942"/>
          </a:xfrm>
        </p:spPr>
        <p:txBody>
          <a:bodyPr/>
          <a:lstStyle/>
          <a:p>
            <a:pPr eaLnBrk="1" fontAlgn="auto" hangingPunct="1">
              <a:spcAft>
                <a:spcPts val="0"/>
              </a:spcAft>
              <a:defRPr/>
            </a:pPr>
            <a:r>
              <a:rPr lang="ru-RU" sz="2400" b="1" dirty="0" smtClean="0">
                <a:solidFill>
                  <a:srgbClr val="C00000"/>
                </a:solidFill>
              </a:rPr>
              <a:t>Мужская одежда</a:t>
            </a:r>
            <a:endParaRPr lang="ru-RU" sz="2400" b="1" dirty="0">
              <a:solidFill>
                <a:srgbClr val="C00000"/>
              </a:solidFill>
            </a:endParaRPr>
          </a:p>
        </p:txBody>
      </p:sp>
      <p:sp>
        <p:nvSpPr>
          <p:cNvPr id="20" name="Текст 19"/>
          <p:cNvSpPr>
            <a:spLocks noGrp="1"/>
          </p:cNvSpPr>
          <p:nvPr>
            <p:ph type="body" idx="2"/>
          </p:nvPr>
        </p:nvSpPr>
        <p:spPr>
          <a:xfrm>
            <a:off x="500063" y="1143000"/>
            <a:ext cx="3008312" cy="4602163"/>
          </a:xfrm>
        </p:spPr>
        <p:txBody>
          <a:bodyPr>
            <a:noAutofit/>
          </a:bodyPr>
          <a:lstStyle/>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Комплекс мужской будничной одежды состоял из рубахи-косоворотки с разрезом по левой стороне груди — вышивалась по низу изделия, низу рукавов, горловине и нешироких штанов из холста или крашенины (портов). </a:t>
            </a:r>
          </a:p>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 Были косоворотки с прямым высоким воротником и низким воротником, разной длины и различного назначения (повседневные, горничные, праздничные и др.). </a:t>
            </a:r>
          </a:p>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Рубахи носили навыпуск и подпоясывали узким пояском, к которому по мере надобности прикрепляли гребень, дорожный нож или другие мелкие предметы. </a:t>
            </a:r>
          </a:p>
          <a:p>
            <a:pPr eaLnBrk="1" fontAlgn="auto" hangingPunct="1">
              <a:spcAft>
                <a:spcPts val="0"/>
              </a:spcAft>
              <a:buClr>
                <a:schemeClr val="tx1">
                  <a:shade val="95000"/>
                </a:schemeClr>
              </a:buClr>
              <a:buFont typeface="Wingdings 2"/>
              <a:buNone/>
              <a:defRPr/>
            </a:pPr>
            <a:endParaRPr lang="ru-RU" sz="1200" dirty="0"/>
          </a:p>
        </p:txBody>
      </p:sp>
      <p:sp>
        <p:nvSpPr>
          <p:cNvPr id="19" name="Содержимое 18"/>
          <p:cNvSpPr>
            <a:spLocks noGrp="1"/>
          </p:cNvSpPr>
          <p:nvPr>
            <p:ph sz="half" idx="1"/>
          </p:nvPr>
        </p:nvSpPr>
        <p:spPr>
          <a:xfrm flipV="1">
            <a:off x="4286250" y="6572250"/>
            <a:ext cx="1500188" cy="76200"/>
          </a:xfrm>
        </p:spPr>
        <p:txBody>
          <a:bodyPr>
            <a:normAutofit fontScale="25000" lnSpcReduction="20000"/>
          </a:bodyPr>
          <a:lstStyle/>
          <a:p>
            <a:pPr marL="548640" indent="-411480" eaLnBrk="1" fontAlgn="auto" hangingPunct="1">
              <a:spcAft>
                <a:spcPts val="0"/>
              </a:spcAft>
              <a:buClr>
                <a:schemeClr val="tx1">
                  <a:shade val="95000"/>
                </a:schemeClr>
              </a:buClr>
              <a:buFont typeface="Wingdings 2"/>
              <a:buChar char=""/>
              <a:defRPr/>
            </a:pPr>
            <a:endParaRPr lang="ru-RU" dirty="0"/>
          </a:p>
        </p:txBody>
      </p:sp>
      <p:pic>
        <p:nvPicPr>
          <p:cNvPr id="22" name="Picture 13" descr="C:\Users\Русик\Desktop\Голвные уборы\1267732748_11.jpg"/>
          <p:cNvPicPr>
            <a:picLocks noChangeAspect="1" noChangeArrowheads="1"/>
          </p:cNvPicPr>
          <p:nvPr/>
        </p:nvPicPr>
        <p:blipFill>
          <a:blip r:embed="rId9" cstate="email"/>
          <a:srcRect/>
          <a:stretch>
            <a:fillRect/>
          </a:stretch>
        </p:blipFill>
        <p:spPr bwMode="auto">
          <a:xfrm>
            <a:off x="3714750" y="2214563"/>
            <a:ext cx="1033463" cy="15335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42" presetClass="entr" presetSubtype="0" fill="hold" nodeType="withEffect">
                                  <p:stCondLst>
                                    <p:cond delay="0"/>
                                  </p:stCondLst>
                                  <p:childTnLst>
                                    <p:set>
                                      <p:cBhvr>
                                        <p:cTn id="9" dur="1" fill="hold">
                                          <p:stCondLst>
                                            <p:cond delay="0"/>
                                          </p:stCondLst>
                                        </p:cTn>
                                        <p:tgtEl>
                                          <p:spTgt spid="20">
                                            <p:txEl>
                                              <p:pRg st="0" end="0"/>
                                            </p:txEl>
                                          </p:spTgt>
                                        </p:tgtEl>
                                        <p:attrNameLst>
                                          <p:attrName>style.visibility</p:attrName>
                                        </p:attrNameLst>
                                      </p:cBhvr>
                                      <p:to>
                                        <p:strVal val="visible"/>
                                      </p:to>
                                    </p:set>
                                    <p:animEffect transition="in" filter="fade">
                                      <p:cBhvr>
                                        <p:cTn id="10" dur="1000"/>
                                        <p:tgtEl>
                                          <p:spTgt spid="20">
                                            <p:txEl>
                                              <p:pRg st="0" end="0"/>
                                            </p:txEl>
                                          </p:spTgt>
                                        </p:tgtEl>
                                      </p:cBhvr>
                                    </p:animEffect>
                                    <p:anim calcmode="lin" valueType="num">
                                      <p:cBhvr>
                                        <p:cTn id="11" dur="10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20">
                                            <p:txEl>
                                              <p:pRg st="0" end="0"/>
                                            </p:txEl>
                                          </p:spTgt>
                                        </p:tgtEl>
                                        <p:attrNameLst>
                                          <p:attrName>ppt_y</p:attrName>
                                        </p:attrNameLst>
                                      </p:cBhvr>
                                      <p:tavLst>
                                        <p:tav tm="0">
                                          <p:val>
                                            <p:strVal val="#ppt_y+.1"/>
                                          </p:val>
                                        </p:tav>
                                        <p:tav tm="100000">
                                          <p:val>
                                            <p:strVal val="#ppt_y"/>
                                          </p:val>
                                        </p:tav>
                                      </p:tavLst>
                                    </p:anim>
                                  </p:childTnLst>
                                </p:cTn>
                              </p:par>
                              <p:par>
                                <p:cTn id="13" presetID="53" presetClass="entr" presetSubtype="0" fill="hold" nodeType="withEffect">
                                  <p:stCondLst>
                                    <p:cond delay="0"/>
                                  </p:stCondLst>
                                  <p:childTnLst>
                                    <p:set>
                                      <p:cBhvr>
                                        <p:cTn id="14" dur="1" fill="hold">
                                          <p:stCondLst>
                                            <p:cond delay="0"/>
                                          </p:stCondLst>
                                        </p:cTn>
                                        <p:tgtEl>
                                          <p:spTgt spid="12302"/>
                                        </p:tgtEl>
                                        <p:attrNameLst>
                                          <p:attrName>style.visibility</p:attrName>
                                        </p:attrNameLst>
                                      </p:cBhvr>
                                      <p:to>
                                        <p:strVal val="visible"/>
                                      </p:to>
                                    </p:set>
                                    <p:anim calcmode="lin" valueType="num">
                                      <p:cBhvr>
                                        <p:cTn id="15" dur="500" fill="hold"/>
                                        <p:tgtEl>
                                          <p:spTgt spid="12302"/>
                                        </p:tgtEl>
                                        <p:attrNameLst>
                                          <p:attrName>ppt_w</p:attrName>
                                        </p:attrNameLst>
                                      </p:cBhvr>
                                      <p:tavLst>
                                        <p:tav tm="0">
                                          <p:val>
                                            <p:fltVal val="0"/>
                                          </p:val>
                                        </p:tav>
                                        <p:tav tm="100000">
                                          <p:val>
                                            <p:strVal val="#ppt_w"/>
                                          </p:val>
                                        </p:tav>
                                      </p:tavLst>
                                    </p:anim>
                                    <p:anim calcmode="lin" valueType="num">
                                      <p:cBhvr>
                                        <p:cTn id="16" dur="500" fill="hold"/>
                                        <p:tgtEl>
                                          <p:spTgt spid="12302"/>
                                        </p:tgtEl>
                                        <p:attrNameLst>
                                          <p:attrName>ppt_h</p:attrName>
                                        </p:attrNameLst>
                                      </p:cBhvr>
                                      <p:tavLst>
                                        <p:tav tm="0">
                                          <p:val>
                                            <p:fltVal val="0"/>
                                          </p:val>
                                        </p:tav>
                                        <p:tav tm="100000">
                                          <p:val>
                                            <p:strVal val="#ppt_h"/>
                                          </p:val>
                                        </p:tav>
                                      </p:tavLst>
                                    </p:anim>
                                    <p:animEffect transition="in" filter="fade">
                                      <p:cBhvr>
                                        <p:cTn id="17" dur="500"/>
                                        <p:tgtEl>
                                          <p:spTgt spid="12302"/>
                                        </p:tgtEl>
                                      </p:cBhvr>
                                    </p:animEffect>
                                  </p:childTnLst>
                                </p:cTn>
                              </p:par>
                              <p:par>
                                <p:cTn id="18" presetID="53" presetClass="entr" presetSubtype="0"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par>
                                <p:cTn id="23" presetID="53" presetClass="entr" presetSubtype="0" fill="hold" nodeType="withEffect">
                                  <p:stCondLst>
                                    <p:cond delay="0"/>
                                  </p:stCondLst>
                                  <p:childTnLst>
                                    <p:set>
                                      <p:cBhvr>
                                        <p:cTn id="24" dur="1" fill="hold">
                                          <p:stCondLst>
                                            <p:cond delay="0"/>
                                          </p:stCondLst>
                                        </p:cTn>
                                        <p:tgtEl>
                                          <p:spTgt spid="20">
                                            <p:txEl>
                                              <p:pRg st="1" end="1"/>
                                            </p:txEl>
                                          </p:spTgt>
                                        </p:tgtEl>
                                        <p:attrNameLst>
                                          <p:attrName>style.visibility</p:attrName>
                                        </p:attrNameLst>
                                      </p:cBhvr>
                                      <p:to>
                                        <p:strVal val="visible"/>
                                      </p:to>
                                    </p:set>
                                    <p:anim calcmode="lin" valueType="num">
                                      <p:cBhvr>
                                        <p:cTn id="25" dur="500" fill="hold"/>
                                        <p:tgtEl>
                                          <p:spTgt spid="20">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20">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20">
                                            <p:txEl>
                                              <p:pRg st="1" end="1"/>
                                            </p:txEl>
                                          </p:spTgt>
                                        </p:tgtEl>
                                      </p:cBhvr>
                                    </p:animEffect>
                                  </p:childTnLst>
                                </p:cTn>
                              </p:par>
                              <p:par>
                                <p:cTn id="28" presetID="53" presetClass="entr" presetSubtype="0" fill="hold" nodeType="withEffect">
                                  <p:stCondLst>
                                    <p:cond delay="0"/>
                                  </p:stCondLst>
                                  <p:childTnLst>
                                    <p:set>
                                      <p:cBhvr>
                                        <p:cTn id="29" dur="1" fill="hold">
                                          <p:stCondLst>
                                            <p:cond delay="0"/>
                                          </p:stCondLst>
                                        </p:cTn>
                                        <p:tgtEl>
                                          <p:spTgt spid="20">
                                            <p:txEl>
                                              <p:pRg st="2" end="2"/>
                                            </p:txEl>
                                          </p:spTgt>
                                        </p:tgtEl>
                                        <p:attrNameLst>
                                          <p:attrName>style.visibility</p:attrName>
                                        </p:attrNameLst>
                                      </p:cBhvr>
                                      <p:to>
                                        <p:strVal val="visible"/>
                                      </p:to>
                                    </p:set>
                                    <p:anim calcmode="lin" valueType="num">
                                      <p:cBhvr>
                                        <p:cTn id="30" dur="500" fill="hold"/>
                                        <p:tgtEl>
                                          <p:spTgt spid="20">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20">
                                            <p:txEl>
                                              <p:pRg st="2" end="2"/>
                                            </p:txEl>
                                          </p:spTgt>
                                        </p:tgtEl>
                                        <p:attrNameLst>
                                          <p:attrName>ppt_h</p:attrName>
                                        </p:attrNameLst>
                                      </p:cBhvr>
                                      <p:tavLst>
                                        <p:tav tm="0">
                                          <p:val>
                                            <p:fltVal val="0"/>
                                          </p:val>
                                        </p:tav>
                                        <p:tav tm="100000">
                                          <p:val>
                                            <p:strVal val="#ppt_h"/>
                                          </p:val>
                                        </p:tav>
                                      </p:tavLst>
                                    </p:anim>
                                    <p:animEffect transition="in" filter="fade">
                                      <p:cBhvr>
                                        <p:cTn id="32" dur="500"/>
                                        <p:tgtEl>
                                          <p:spTgt spid="20">
                                            <p:txEl>
                                              <p:pRg st="2" end="2"/>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12291"/>
                                        </p:tgtEl>
                                        <p:attrNameLst>
                                          <p:attrName>style.visibility</p:attrName>
                                        </p:attrNameLst>
                                      </p:cBhvr>
                                      <p:to>
                                        <p:strVal val="visible"/>
                                      </p:to>
                                    </p:set>
                                    <p:animEffect transition="in" filter="blinds(horizontal)">
                                      <p:cBhvr>
                                        <p:cTn id="35" dur="500"/>
                                        <p:tgtEl>
                                          <p:spTgt spid="12291"/>
                                        </p:tgtEl>
                                      </p:cBhvr>
                                    </p:animEffect>
                                  </p:childTnLst>
                                </p:cTn>
                              </p:par>
                              <p:par>
                                <p:cTn id="36" presetID="42" presetClass="entr" presetSubtype="0" fill="hold" nodeType="withEffect">
                                  <p:stCondLst>
                                    <p:cond delay="0"/>
                                  </p:stCondLst>
                                  <p:childTnLst>
                                    <p:set>
                                      <p:cBhvr>
                                        <p:cTn id="37" dur="1" fill="hold">
                                          <p:stCondLst>
                                            <p:cond delay="0"/>
                                          </p:stCondLst>
                                        </p:cTn>
                                        <p:tgtEl>
                                          <p:spTgt spid="12304"/>
                                        </p:tgtEl>
                                        <p:attrNameLst>
                                          <p:attrName>style.visibility</p:attrName>
                                        </p:attrNameLst>
                                      </p:cBhvr>
                                      <p:to>
                                        <p:strVal val="visible"/>
                                      </p:to>
                                    </p:set>
                                    <p:animEffect transition="in" filter="fade">
                                      <p:cBhvr>
                                        <p:cTn id="38" dur="1000"/>
                                        <p:tgtEl>
                                          <p:spTgt spid="12304"/>
                                        </p:tgtEl>
                                      </p:cBhvr>
                                    </p:animEffect>
                                    <p:anim calcmode="lin" valueType="num">
                                      <p:cBhvr>
                                        <p:cTn id="39" dur="1000" fill="hold"/>
                                        <p:tgtEl>
                                          <p:spTgt spid="12304"/>
                                        </p:tgtEl>
                                        <p:attrNameLst>
                                          <p:attrName>ppt_x</p:attrName>
                                        </p:attrNameLst>
                                      </p:cBhvr>
                                      <p:tavLst>
                                        <p:tav tm="0">
                                          <p:val>
                                            <p:strVal val="#ppt_x"/>
                                          </p:val>
                                        </p:tav>
                                        <p:tav tm="100000">
                                          <p:val>
                                            <p:strVal val="#ppt_x"/>
                                          </p:val>
                                        </p:tav>
                                      </p:tavLst>
                                    </p:anim>
                                    <p:anim calcmode="lin" valueType="num">
                                      <p:cBhvr>
                                        <p:cTn id="40" dur="1000" fill="hold"/>
                                        <p:tgtEl>
                                          <p:spTgt spid="12304"/>
                                        </p:tgtEl>
                                        <p:attrNameLst>
                                          <p:attrName>ppt_y</p:attrName>
                                        </p:attrNameLst>
                                      </p:cBhvr>
                                      <p:tavLst>
                                        <p:tav tm="0">
                                          <p:val>
                                            <p:strVal val="#ppt_y+.1"/>
                                          </p:val>
                                        </p:tav>
                                        <p:tav tm="100000">
                                          <p:val>
                                            <p:strVal val="#ppt_y"/>
                                          </p:val>
                                        </p:tav>
                                      </p:tavLst>
                                    </p:anim>
                                  </p:childTnLst>
                                </p:cTn>
                              </p:par>
                              <p:par>
                                <p:cTn id="41" presetID="24" presetClass="entr" presetSubtype="0" fill="hold" nodeType="withEffect">
                                  <p:stCondLst>
                                    <p:cond delay="0"/>
                                  </p:stCondLst>
                                  <p:childTnLst>
                                    <p:set>
                                      <p:cBhvr>
                                        <p:cTn id="42" dur="1" fill="hold">
                                          <p:stCondLst>
                                            <p:cond delay="0"/>
                                          </p:stCondLst>
                                        </p:cTn>
                                        <p:tgtEl>
                                          <p:spTgt spid="12298"/>
                                        </p:tgtEl>
                                        <p:attrNameLst>
                                          <p:attrName>style.visibility</p:attrName>
                                        </p:attrNameLst>
                                      </p:cBhvr>
                                      <p:to>
                                        <p:strVal val="visible"/>
                                      </p:to>
                                    </p:set>
                                    <p:anim to="" calcmode="lin" valueType="num">
                                      <p:cBhvr>
                                        <p:cTn id="43" dur="1" fill="hold"/>
                                        <p:tgtEl>
                                          <p:spTgt spid="12298"/>
                                        </p:tgtEl>
                                        <p:attrNameLst>
                                          <p:attrName/>
                                        </p:attrNameLst>
                                      </p:cBhvr>
                                    </p:anim>
                                  </p:childTnLst>
                                </p:cTn>
                              </p:par>
                              <p:par>
                                <p:cTn id="44" presetID="18" presetClass="entr" presetSubtype="12" fill="hold" nodeType="withEffect">
                                  <p:stCondLst>
                                    <p:cond delay="0"/>
                                  </p:stCondLst>
                                  <p:childTnLst>
                                    <p:set>
                                      <p:cBhvr>
                                        <p:cTn id="45" dur="1" fill="hold">
                                          <p:stCondLst>
                                            <p:cond delay="0"/>
                                          </p:stCondLst>
                                        </p:cTn>
                                        <p:tgtEl>
                                          <p:spTgt spid="12296"/>
                                        </p:tgtEl>
                                        <p:attrNameLst>
                                          <p:attrName>style.visibility</p:attrName>
                                        </p:attrNameLst>
                                      </p:cBhvr>
                                      <p:to>
                                        <p:strVal val="visible"/>
                                      </p:to>
                                    </p:set>
                                    <p:animEffect transition="in" filter="strips(downLeft)">
                                      <p:cBhvr>
                                        <p:cTn id="46" dur="500"/>
                                        <p:tgtEl>
                                          <p:spTgt spid="12296"/>
                                        </p:tgtEl>
                                      </p:cBhvr>
                                    </p:animEffect>
                                  </p:childTnLst>
                                </p:cTn>
                              </p:par>
                              <p:par>
                                <p:cTn id="47" presetID="55" presetClass="entr" presetSubtype="0" fill="hold" nodeType="withEffect">
                                  <p:stCondLst>
                                    <p:cond delay="0"/>
                                  </p:stCondLst>
                                  <p:childTnLst>
                                    <p:set>
                                      <p:cBhvr>
                                        <p:cTn id="48" dur="1" fill="hold">
                                          <p:stCondLst>
                                            <p:cond delay="0"/>
                                          </p:stCondLst>
                                        </p:cTn>
                                        <p:tgtEl>
                                          <p:spTgt spid="12292"/>
                                        </p:tgtEl>
                                        <p:attrNameLst>
                                          <p:attrName>style.visibility</p:attrName>
                                        </p:attrNameLst>
                                      </p:cBhvr>
                                      <p:to>
                                        <p:strVal val="visible"/>
                                      </p:to>
                                    </p:set>
                                    <p:anim calcmode="lin" valueType="num">
                                      <p:cBhvr>
                                        <p:cTn id="49" dur="1000" fill="hold"/>
                                        <p:tgtEl>
                                          <p:spTgt spid="12292"/>
                                        </p:tgtEl>
                                        <p:attrNameLst>
                                          <p:attrName>ppt_w</p:attrName>
                                        </p:attrNameLst>
                                      </p:cBhvr>
                                      <p:tavLst>
                                        <p:tav tm="0">
                                          <p:val>
                                            <p:strVal val="#ppt_w*0.70"/>
                                          </p:val>
                                        </p:tav>
                                        <p:tav tm="100000">
                                          <p:val>
                                            <p:strVal val="#ppt_w"/>
                                          </p:val>
                                        </p:tav>
                                      </p:tavLst>
                                    </p:anim>
                                    <p:anim calcmode="lin" valueType="num">
                                      <p:cBhvr>
                                        <p:cTn id="50" dur="1000" fill="hold"/>
                                        <p:tgtEl>
                                          <p:spTgt spid="12292"/>
                                        </p:tgtEl>
                                        <p:attrNameLst>
                                          <p:attrName>ppt_h</p:attrName>
                                        </p:attrNameLst>
                                      </p:cBhvr>
                                      <p:tavLst>
                                        <p:tav tm="0">
                                          <p:val>
                                            <p:strVal val="#ppt_h"/>
                                          </p:val>
                                        </p:tav>
                                        <p:tav tm="100000">
                                          <p:val>
                                            <p:strVal val="#ppt_h"/>
                                          </p:val>
                                        </p:tav>
                                      </p:tavLst>
                                    </p:anim>
                                    <p:animEffect transition="in" filter="fade">
                                      <p:cBhvr>
                                        <p:cTn id="51" dur="1000"/>
                                        <p:tgtEl>
                                          <p:spTgt spid="12292"/>
                                        </p:tgtEl>
                                      </p:cBhvr>
                                    </p:animEffect>
                                  </p:childTnLst>
                                </p:cTn>
                              </p:par>
                              <p:par>
                                <p:cTn id="52" presetID="2" presetClass="entr" presetSubtype="4" fill="hold" nodeType="withEffect">
                                  <p:stCondLst>
                                    <p:cond delay="0"/>
                                  </p:stCondLst>
                                  <p:childTnLst>
                                    <p:set>
                                      <p:cBhvr>
                                        <p:cTn id="53" dur="1" fill="hold">
                                          <p:stCondLst>
                                            <p:cond delay="0"/>
                                          </p:stCondLst>
                                        </p:cTn>
                                        <p:tgtEl>
                                          <p:spTgt spid="19460"/>
                                        </p:tgtEl>
                                        <p:attrNameLst>
                                          <p:attrName>style.visibility</p:attrName>
                                        </p:attrNameLst>
                                      </p:cBhvr>
                                      <p:to>
                                        <p:strVal val="visible"/>
                                      </p:to>
                                    </p:set>
                                    <p:anim calcmode="lin" valueType="num">
                                      <p:cBhvr additive="base">
                                        <p:cTn id="54" dur="500" fill="hold"/>
                                        <p:tgtEl>
                                          <p:spTgt spid="19460"/>
                                        </p:tgtEl>
                                        <p:attrNameLst>
                                          <p:attrName>ppt_x</p:attrName>
                                        </p:attrNameLst>
                                      </p:cBhvr>
                                      <p:tavLst>
                                        <p:tav tm="0">
                                          <p:val>
                                            <p:strVal val="#ppt_x"/>
                                          </p:val>
                                        </p:tav>
                                        <p:tav tm="100000">
                                          <p:val>
                                            <p:strVal val="#ppt_x"/>
                                          </p:val>
                                        </p:tav>
                                      </p:tavLst>
                                    </p:anim>
                                    <p:anim calcmode="lin" valueType="num">
                                      <p:cBhvr additive="base">
                                        <p:cTn id="55" dur="500" fill="hold"/>
                                        <p:tgtEl>
                                          <p:spTgt spid="194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500063" y="642938"/>
            <a:ext cx="3008312" cy="5459412"/>
          </a:xfrm>
        </p:spPr>
        <p:txBody>
          <a:bodyPr>
            <a:noAutofit/>
          </a:bodyPr>
          <a:lstStyle/>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На рубаху и штаны надевались три одежды: одна на другую. Исподняя была домашняя, в которой сидели дома; если нужно было идти в гости или принимать гостей, надевали  на нее другую. Третья была накидная для выхода. </a:t>
            </a:r>
          </a:p>
          <a:p>
            <a:pPr eaLnBrk="1" fontAlgn="auto" hangingPunct="1">
              <a:spcAft>
                <a:spcPts val="0"/>
              </a:spcAft>
              <a:buClr>
                <a:schemeClr val="tx1">
                  <a:shade val="95000"/>
                </a:schemeClr>
              </a:buClr>
              <a:buFont typeface="Wingdings 2"/>
              <a:buNone/>
              <a:defRPr/>
            </a:pPr>
            <a:r>
              <a:rPr lang="ru-RU" sz="1600" b="1" dirty="0" smtClean="0">
                <a:solidFill>
                  <a:schemeClr val="bg1">
                    <a:lumMod val="95000"/>
                    <a:lumOff val="5000"/>
                  </a:schemeClr>
                </a:solidFill>
              </a:rPr>
              <a:t>Исподняя одежда</a:t>
            </a:r>
            <a:r>
              <a:rPr lang="ru-RU" sz="1600" dirty="0" smtClean="0">
                <a:solidFill>
                  <a:schemeClr val="bg1">
                    <a:lumMod val="95000"/>
                    <a:lumOff val="5000"/>
                  </a:schemeClr>
                </a:solidFill>
              </a:rPr>
              <a:t> называлась </a:t>
            </a:r>
            <a:r>
              <a:rPr lang="ru-RU" sz="1600" b="1" dirty="0" smtClean="0">
                <a:solidFill>
                  <a:schemeClr val="bg1">
                    <a:lumMod val="95000"/>
                    <a:lumOff val="5000"/>
                  </a:schemeClr>
                </a:solidFill>
              </a:rPr>
              <a:t>зипун</a:t>
            </a:r>
            <a:r>
              <a:rPr lang="ru-RU" sz="1600" dirty="0" smtClean="0">
                <a:solidFill>
                  <a:schemeClr val="bg1">
                    <a:lumMod val="95000"/>
                    <a:lumOff val="5000"/>
                  </a:schemeClr>
                </a:solidFill>
              </a:rPr>
              <a:t>. Это платье  было узкое,  длиной до колен или иногда до икр.</a:t>
            </a:r>
          </a:p>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На зипун надевали вторую одежду, которая называлась </a:t>
            </a:r>
            <a:r>
              <a:rPr lang="ru-RU" sz="1600" b="1" dirty="0" smtClean="0">
                <a:solidFill>
                  <a:schemeClr val="bg1">
                    <a:lumMod val="95000"/>
                    <a:lumOff val="5000"/>
                  </a:schemeClr>
                </a:solidFill>
              </a:rPr>
              <a:t>кафтан</a:t>
            </a:r>
            <a:r>
              <a:rPr lang="ru-RU" sz="1600" dirty="0" smtClean="0">
                <a:solidFill>
                  <a:schemeClr val="bg1">
                    <a:lumMod val="95000"/>
                    <a:lumOff val="5000"/>
                  </a:schemeClr>
                </a:solidFill>
              </a:rPr>
              <a:t>. Рукава его были чрезвычайно длинны, достигали до земли и собирались в складки или брыжи, так что ладонь можно было  по желанию закрывать или оставлять открытою.</a:t>
            </a:r>
          </a:p>
        </p:txBody>
      </p:sp>
      <p:pic>
        <p:nvPicPr>
          <p:cNvPr id="30723" name="Picture 11" descr="C:\Users\Русик\Desktop\Голвные уборы\73621418.jpg"/>
          <p:cNvPicPr>
            <a:picLocks noGrp="1" noChangeAspect="1" noChangeArrowheads="1"/>
          </p:cNvPicPr>
          <p:nvPr>
            <p:ph sz="half" idx="1"/>
          </p:nvPr>
        </p:nvPicPr>
        <p:blipFill>
          <a:blip r:embed="rId2" cstate="email"/>
          <a:srcRect/>
          <a:stretch>
            <a:fillRect/>
          </a:stretch>
        </p:blipFill>
        <p:spPr>
          <a:xfrm>
            <a:off x="3857625" y="1285875"/>
            <a:ext cx="1335088" cy="1852613"/>
          </a:xfrm>
        </p:spPr>
      </p:pic>
      <p:pic>
        <p:nvPicPr>
          <p:cNvPr id="30724" name="Picture 12" descr="C:\Users\Русик\Desktop\Голвные уборы\1267732457_9.jpg"/>
          <p:cNvPicPr>
            <a:picLocks noChangeAspect="1" noChangeArrowheads="1"/>
          </p:cNvPicPr>
          <p:nvPr/>
        </p:nvPicPr>
        <p:blipFill>
          <a:blip r:embed="rId3" cstate="email"/>
          <a:srcRect/>
          <a:stretch>
            <a:fillRect/>
          </a:stretch>
        </p:blipFill>
        <p:spPr bwMode="auto">
          <a:xfrm>
            <a:off x="7858125" y="500063"/>
            <a:ext cx="933450" cy="1822450"/>
          </a:xfrm>
          <a:prstGeom prst="rect">
            <a:avLst/>
          </a:prstGeom>
          <a:noFill/>
          <a:ln w="9525">
            <a:noFill/>
            <a:miter lim="800000"/>
            <a:headEnd/>
            <a:tailEnd/>
          </a:ln>
        </p:spPr>
      </p:pic>
      <p:pic>
        <p:nvPicPr>
          <p:cNvPr id="30725" name="Picture 17" descr="C:\Users\Русик\Desktop\Голвные уборы\s58180.jpg"/>
          <p:cNvPicPr>
            <a:picLocks noChangeAspect="1" noChangeArrowheads="1"/>
          </p:cNvPicPr>
          <p:nvPr/>
        </p:nvPicPr>
        <p:blipFill>
          <a:blip r:embed="rId4" cstate="email"/>
          <a:srcRect/>
          <a:stretch>
            <a:fillRect/>
          </a:stretch>
        </p:blipFill>
        <p:spPr bwMode="auto">
          <a:xfrm>
            <a:off x="5857875" y="857250"/>
            <a:ext cx="1014413" cy="1522413"/>
          </a:xfrm>
          <a:prstGeom prst="rect">
            <a:avLst/>
          </a:prstGeom>
          <a:noFill/>
          <a:ln w="9525">
            <a:noFill/>
            <a:miter lim="800000"/>
            <a:headEnd/>
            <a:tailEnd/>
          </a:ln>
        </p:spPr>
      </p:pic>
      <p:pic>
        <p:nvPicPr>
          <p:cNvPr id="30726" name="Picture 2" descr="C:\Users\Русик\Desktop\Голвные уборы\1.jpg"/>
          <p:cNvPicPr>
            <a:picLocks noChangeAspect="1" noChangeArrowheads="1"/>
          </p:cNvPicPr>
          <p:nvPr/>
        </p:nvPicPr>
        <p:blipFill>
          <a:blip r:embed="rId5" cstate="email"/>
          <a:srcRect/>
          <a:stretch>
            <a:fillRect/>
          </a:stretch>
        </p:blipFill>
        <p:spPr bwMode="auto">
          <a:xfrm>
            <a:off x="3857625" y="4000500"/>
            <a:ext cx="1598613" cy="2286000"/>
          </a:xfrm>
          <a:prstGeom prst="rect">
            <a:avLst/>
          </a:prstGeom>
          <a:noFill/>
          <a:ln w="9525">
            <a:noFill/>
            <a:miter lim="800000"/>
            <a:headEnd/>
            <a:tailEnd/>
          </a:ln>
        </p:spPr>
      </p:pic>
      <p:pic>
        <p:nvPicPr>
          <p:cNvPr id="30727" name="Picture 9" descr="C:\Users\Русик\Desktop\Голвные уборы\330.jpg"/>
          <p:cNvPicPr>
            <a:picLocks noChangeAspect="1" noChangeArrowheads="1"/>
          </p:cNvPicPr>
          <p:nvPr/>
        </p:nvPicPr>
        <p:blipFill>
          <a:blip r:embed="rId6" cstate="email"/>
          <a:srcRect/>
          <a:stretch>
            <a:fillRect/>
          </a:stretch>
        </p:blipFill>
        <p:spPr bwMode="auto">
          <a:xfrm>
            <a:off x="7286625" y="2714625"/>
            <a:ext cx="1619250" cy="3609975"/>
          </a:xfrm>
          <a:prstGeom prst="rect">
            <a:avLst/>
          </a:prstGeom>
          <a:noFill/>
          <a:ln w="9525">
            <a:noFill/>
            <a:miter lim="800000"/>
            <a:headEnd/>
            <a:tailEnd/>
          </a:ln>
        </p:spPr>
      </p:pic>
      <p:pic>
        <p:nvPicPr>
          <p:cNvPr id="30728" name="Picture 15" descr="C:\Users\Русик\Desktop\Голвные уборы\clothes_7_pre.jpg"/>
          <p:cNvPicPr>
            <a:picLocks noChangeAspect="1" noChangeArrowheads="1"/>
          </p:cNvPicPr>
          <p:nvPr/>
        </p:nvPicPr>
        <p:blipFill>
          <a:blip r:embed="rId7"/>
          <a:srcRect/>
          <a:stretch>
            <a:fillRect/>
          </a:stretch>
        </p:blipFill>
        <p:spPr bwMode="auto">
          <a:xfrm>
            <a:off x="5643563" y="2714625"/>
            <a:ext cx="1485900" cy="20002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pic>
        <p:nvPicPr>
          <p:cNvPr id="13314" name="Picture 2" descr="C:\Users\Русик\Desktop\Голвные уборы\3a8e8b2c8433.jpg"/>
          <p:cNvPicPr>
            <a:picLocks noChangeAspect="1" noChangeArrowheads="1"/>
          </p:cNvPicPr>
          <p:nvPr/>
        </p:nvPicPr>
        <p:blipFill>
          <a:blip r:embed="rId2" cstate="email"/>
          <a:srcRect/>
          <a:stretch>
            <a:fillRect/>
          </a:stretch>
        </p:blipFill>
        <p:spPr bwMode="auto">
          <a:xfrm flipH="1">
            <a:off x="4500562" y="3929066"/>
            <a:ext cx="1249450" cy="26432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5" name="Picture 3" descr="C:\Users\Русик\Desktop\Голвные уборы\1267733096_12.jpg"/>
          <p:cNvPicPr>
            <a:picLocks noChangeAspect="1" noChangeArrowheads="1"/>
          </p:cNvPicPr>
          <p:nvPr/>
        </p:nvPicPr>
        <p:blipFill>
          <a:blip r:embed="rId3" cstate="email"/>
          <a:srcRect/>
          <a:stretch>
            <a:fillRect/>
          </a:stretch>
        </p:blipFill>
        <p:spPr bwMode="auto">
          <a:xfrm>
            <a:off x="6691310" y="285728"/>
            <a:ext cx="2452690" cy="2695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6" name="Picture 4" descr="C:\Users\Русик\Desktop\Голвные уборы\1294397856_12.jpg"/>
          <p:cNvPicPr>
            <a:picLocks noChangeAspect="1" noChangeArrowheads="1"/>
          </p:cNvPicPr>
          <p:nvPr/>
        </p:nvPicPr>
        <p:blipFill>
          <a:blip r:embed="rId4" cstate="email"/>
          <a:srcRect/>
          <a:stretch>
            <a:fillRect/>
          </a:stretch>
        </p:blipFill>
        <p:spPr bwMode="auto">
          <a:xfrm>
            <a:off x="3428992" y="1214422"/>
            <a:ext cx="1390192" cy="21381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7" name="Picture 5" descr="C:\Users\Русик\Desktop\Голвные уборы\a94ab6086441.jpg"/>
          <p:cNvPicPr>
            <a:picLocks noChangeAspect="1" noChangeArrowheads="1"/>
          </p:cNvPicPr>
          <p:nvPr/>
        </p:nvPicPr>
        <p:blipFill>
          <a:blip r:embed="rId5" cstate="email"/>
          <a:srcRect/>
          <a:stretch>
            <a:fillRect/>
          </a:stretch>
        </p:blipFill>
        <p:spPr bwMode="auto">
          <a:xfrm>
            <a:off x="571472" y="3929066"/>
            <a:ext cx="1305700" cy="26431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8" name="Picture 6" descr="C:\Users\Русик\Desktop\Голвные уборы\e88f9867f1c8.jpg"/>
          <p:cNvPicPr>
            <a:picLocks noChangeAspect="1" noChangeArrowheads="1"/>
          </p:cNvPicPr>
          <p:nvPr/>
        </p:nvPicPr>
        <p:blipFill>
          <a:blip r:embed="rId6" cstate="email"/>
          <a:srcRect/>
          <a:stretch>
            <a:fillRect/>
          </a:stretch>
        </p:blipFill>
        <p:spPr bwMode="auto">
          <a:xfrm>
            <a:off x="2500298" y="3857628"/>
            <a:ext cx="1278983" cy="26667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8" name="Заголовок 17"/>
          <p:cNvSpPr>
            <a:spLocks noGrp="1"/>
          </p:cNvSpPr>
          <p:nvPr>
            <p:ph type="title"/>
          </p:nvPr>
        </p:nvSpPr>
        <p:spPr>
          <a:xfrm>
            <a:off x="457200" y="273050"/>
            <a:ext cx="5614998" cy="584182"/>
          </a:xfrm>
          <a:effectLst>
            <a:softEdge rad="12700"/>
          </a:effectLst>
        </p:spPr>
        <p:txBody>
          <a:bodyPr/>
          <a:lstStyle/>
          <a:p>
            <a:pPr eaLnBrk="1" fontAlgn="auto" hangingPunct="1">
              <a:spcAft>
                <a:spcPts val="0"/>
              </a:spcAft>
              <a:defRPr/>
            </a:pPr>
            <a:r>
              <a:rPr lang="ru-RU" sz="3200" b="1" dirty="0" smtClean="0">
                <a:solidFill>
                  <a:srgbClr val="C00000"/>
                </a:solidFill>
              </a:rPr>
              <a:t>Верхняя одежда</a:t>
            </a:r>
            <a:endParaRPr lang="ru-RU" sz="3200" b="1" dirty="0">
              <a:solidFill>
                <a:srgbClr val="C00000"/>
              </a:solidFill>
            </a:endParaRPr>
          </a:p>
        </p:txBody>
      </p:sp>
      <p:sp>
        <p:nvSpPr>
          <p:cNvPr id="19" name="Текст 18"/>
          <p:cNvSpPr>
            <a:spLocks noGrp="1"/>
          </p:cNvSpPr>
          <p:nvPr>
            <p:ph type="body" idx="2"/>
          </p:nvPr>
        </p:nvSpPr>
        <p:spPr>
          <a:xfrm>
            <a:off x="428625" y="857250"/>
            <a:ext cx="3000375" cy="5030788"/>
          </a:xfrm>
        </p:spPr>
        <p:txBody>
          <a:bodyPr/>
          <a:lstStyle/>
          <a:p>
            <a:pPr eaLnBrk="1" hangingPunct="1">
              <a:defRPr/>
            </a:pPr>
            <a:r>
              <a:rPr lang="ru-RU" b="1" dirty="0" smtClean="0">
                <a:solidFill>
                  <a:schemeClr val="bg1">
                    <a:lumMod val="95000"/>
                    <a:lumOff val="5000"/>
                  </a:schemeClr>
                </a:solidFill>
              </a:rPr>
              <a:t>Верхние, или накидные одежды</a:t>
            </a:r>
            <a:r>
              <a:rPr lang="ru-RU" dirty="0" smtClean="0">
                <a:solidFill>
                  <a:schemeClr val="bg1">
                    <a:lumMod val="95000"/>
                    <a:lumOff val="5000"/>
                  </a:schemeClr>
                </a:solidFill>
              </a:rPr>
              <a:t> у бедных были: шубы и полушубки овчинные, или тулупы. Верхнюю одежду подпоясывали обычно широким шерстяным домоткаными ремнем или длинным шерстяным кушаком.</a:t>
            </a:r>
          </a:p>
          <a:p>
            <a:pPr eaLnBrk="1" hangingPunct="1">
              <a:defRPr/>
            </a:pPr>
            <a:r>
              <a:rPr lang="ru-RU" dirty="0" smtClean="0">
                <a:solidFill>
                  <a:schemeClr val="bg1">
                    <a:lumMod val="95000"/>
                    <a:lumOff val="5000"/>
                  </a:schemeClr>
                </a:solidFill>
              </a:rPr>
              <a:t> Голову покрывали шапкой из серого войлока. Зимой носили ушанку или треух из сукна с оторочкой из овчины.</a:t>
            </a:r>
          </a:p>
          <a:p>
            <a:pPr eaLnBrk="1" hangingPunct="1">
              <a:defRPr/>
            </a:pPr>
            <a:endParaRPr lang="ru-RU" dirty="0" smtClean="0"/>
          </a:p>
        </p:txBody>
      </p:sp>
      <p:pic>
        <p:nvPicPr>
          <p:cNvPr id="20" name="Picture 6" descr="C:\Users\Русик\Desktop\Голвные уборы\20.jpg"/>
          <p:cNvPicPr>
            <a:picLocks noGrp="1" noChangeAspect="1" noChangeArrowheads="1"/>
          </p:cNvPicPr>
          <p:nvPr>
            <p:ph sz="half" idx="1"/>
          </p:nvPr>
        </p:nvPicPr>
        <p:blipFill>
          <a:blip r:embed="rId7" cstate="email"/>
          <a:stretch>
            <a:fillRect/>
          </a:stretch>
        </p:blipFill>
        <p:spPr>
          <a:xfrm>
            <a:off x="6572264" y="3295650"/>
            <a:ext cx="1905000" cy="3562350"/>
          </a:xfrm>
          <a:prstGeom prst="roundRect">
            <a:avLst>
              <a:gd name="adj" fmla="val 8594"/>
            </a:avLst>
          </a:prstGeom>
          <a:solidFill>
            <a:srgbClr val="FFFFFF">
              <a:shade val="85000"/>
            </a:srgbClr>
          </a:solidFill>
          <a:effectLst>
            <a:reflection blurRad="12700" stA="38000" endPos="28000" dist="5000" dir="5400000" sy="-100000" algn="bl" rotWithShape="0"/>
          </a:effectLst>
        </p:spPr>
      </p:pic>
      <p:pic>
        <p:nvPicPr>
          <p:cNvPr id="21" name="Picture 19" descr="C:\Users\Русик\Desktop\Голвные уборы\Rjabushkin016.jpg"/>
          <p:cNvPicPr>
            <a:picLocks noChangeAspect="1" noChangeArrowheads="1"/>
          </p:cNvPicPr>
          <p:nvPr/>
        </p:nvPicPr>
        <p:blipFill>
          <a:blip r:embed="rId8" cstate="email"/>
          <a:srcRect/>
          <a:stretch>
            <a:fillRect/>
          </a:stretch>
        </p:blipFill>
        <p:spPr bwMode="auto">
          <a:xfrm>
            <a:off x="5000628" y="857232"/>
            <a:ext cx="1571636" cy="26431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9">
                                            <p:txEl>
                                              <p:pRg st="0" end="0"/>
                                            </p:txEl>
                                          </p:spTgt>
                                        </p:tgtEl>
                                        <p:attrNameLst>
                                          <p:attrName>style.visibility</p:attrName>
                                        </p:attrNameLst>
                                      </p:cBhvr>
                                      <p:to>
                                        <p:strVal val="visible"/>
                                      </p:to>
                                    </p:set>
                                    <p:anim calcmode="lin" valueType="num">
                                      <p:cBhvr additive="base">
                                        <p:cTn id="12"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9">
                                            <p:txEl>
                                              <p:pRg st="1" end="1"/>
                                            </p:txEl>
                                          </p:spTgt>
                                        </p:tgtEl>
                                        <p:attrNameLst>
                                          <p:attrName>style.visibility</p:attrName>
                                        </p:attrNameLst>
                                      </p:cBhvr>
                                      <p:to>
                                        <p:strVal val="visible"/>
                                      </p:to>
                                    </p:set>
                                    <p:anim calcmode="lin" valueType="num">
                                      <p:cBhvr additive="base">
                                        <p:cTn id="17" dur="500" fill="hold"/>
                                        <p:tgtEl>
                                          <p:spTgt spid="19">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9">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37" presetClass="entr" presetSubtype="0" fill="hold" nodeType="afterEffect">
                                  <p:stCondLst>
                                    <p:cond delay="0"/>
                                  </p:stCondLst>
                                  <p:childTnLst>
                                    <p:set>
                                      <p:cBhvr>
                                        <p:cTn id="21" dur="1" fill="hold">
                                          <p:stCondLst>
                                            <p:cond delay="0"/>
                                          </p:stCondLst>
                                        </p:cTn>
                                        <p:tgtEl>
                                          <p:spTgt spid="13316"/>
                                        </p:tgtEl>
                                        <p:attrNameLst>
                                          <p:attrName>style.visibility</p:attrName>
                                        </p:attrNameLst>
                                      </p:cBhvr>
                                      <p:to>
                                        <p:strVal val="visible"/>
                                      </p:to>
                                    </p:set>
                                    <p:animEffect transition="in" filter="fade">
                                      <p:cBhvr>
                                        <p:cTn id="22" dur="1000"/>
                                        <p:tgtEl>
                                          <p:spTgt spid="13316"/>
                                        </p:tgtEl>
                                      </p:cBhvr>
                                    </p:animEffect>
                                    <p:anim calcmode="lin" valueType="num">
                                      <p:cBhvr>
                                        <p:cTn id="23" dur="1000" fill="hold"/>
                                        <p:tgtEl>
                                          <p:spTgt spid="13316"/>
                                        </p:tgtEl>
                                        <p:attrNameLst>
                                          <p:attrName>ppt_x</p:attrName>
                                        </p:attrNameLst>
                                      </p:cBhvr>
                                      <p:tavLst>
                                        <p:tav tm="0">
                                          <p:val>
                                            <p:strVal val="#ppt_x"/>
                                          </p:val>
                                        </p:tav>
                                        <p:tav tm="100000">
                                          <p:val>
                                            <p:strVal val="#ppt_x"/>
                                          </p:val>
                                        </p:tav>
                                      </p:tavLst>
                                    </p:anim>
                                    <p:anim calcmode="lin" valueType="num">
                                      <p:cBhvr>
                                        <p:cTn id="24" dur="900" decel="100000" fill="hold"/>
                                        <p:tgtEl>
                                          <p:spTgt spid="13316"/>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13316"/>
                                        </p:tgtEl>
                                        <p:attrNameLst>
                                          <p:attrName>ppt_y</p:attrName>
                                        </p:attrNameLst>
                                      </p:cBhvr>
                                      <p:tavLst>
                                        <p:tav tm="0">
                                          <p:val>
                                            <p:strVal val="#ppt_y-.03"/>
                                          </p:val>
                                        </p:tav>
                                        <p:tav tm="100000">
                                          <p:val>
                                            <p:strVal val="#ppt_y"/>
                                          </p:val>
                                        </p:tav>
                                      </p:tavLst>
                                    </p:anim>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50" presetClass="entr" presetSubtype="0" decel="100000" fill="hold" nodeType="afterEffect">
                                  <p:stCondLst>
                                    <p:cond delay="0"/>
                                  </p:stCondLst>
                                  <p:childTnLst>
                                    <p:set>
                                      <p:cBhvr>
                                        <p:cTn id="33" dur="1" fill="hold">
                                          <p:stCondLst>
                                            <p:cond delay="0"/>
                                          </p:stCondLst>
                                        </p:cTn>
                                        <p:tgtEl>
                                          <p:spTgt spid="13315"/>
                                        </p:tgtEl>
                                        <p:attrNameLst>
                                          <p:attrName>style.visibility</p:attrName>
                                        </p:attrNameLst>
                                      </p:cBhvr>
                                      <p:to>
                                        <p:strVal val="visible"/>
                                      </p:to>
                                    </p:set>
                                    <p:anim calcmode="lin" valueType="num">
                                      <p:cBhvr>
                                        <p:cTn id="34" dur="1000" fill="hold"/>
                                        <p:tgtEl>
                                          <p:spTgt spid="13315"/>
                                        </p:tgtEl>
                                        <p:attrNameLst>
                                          <p:attrName>ppt_w</p:attrName>
                                        </p:attrNameLst>
                                      </p:cBhvr>
                                      <p:tavLst>
                                        <p:tav tm="0">
                                          <p:val>
                                            <p:strVal val="#ppt_w+.3"/>
                                          </p:val>
                                        </p:tav>
                                        <p:tav tm="100000">
                                          <p:val>
                                            <p:strVal val="#ppt_w"/>
                                          </p:val>
                                        </p:tav>
                                      </p:tavLst>
                                    </p:anim>
                                    <p:anim calcmode="lin" valueType="num">
                                      <p:cBhvr>
                                        <p:cTn id="35" dur="1000" fill="hold"/>
                                        <p:tgtEl>
                                          <p:spTgt spid="13315"/>
                                        </p:tgtEl>
                                        <p:attrNameLst>
                                          <p:attrName>ppt_h</p:attrName>
                                        </p:attrNameLst>
                                      </p:cBhvr>
                                      <p:tavLst>
                                        <p:tav tm="0">
                                          <p:val>
                                            <p:strVal val="#ppt_h"/>
                                          </p:val>
                                        </p:tav>
                                        <p:tav tm="100000">
                                          <p:val>
                                            <p:strVal val="#ppt_h"/>
                                          </p:val>
                                        </p:tav>
                                      </p:tavLst>
                                    </p:anim>
                                    <p:animEffect transition="in" filter="fade">
                                      <p:cBhvr>
                                        <p:cTn id="36" dur="1000"/>
                                        <p:tgtEl>
                                          <p:spTgt spid="13315"/>
                                        </p:tgtEl>
                                      </p:cBhvr>
                                    </p:animEffect>
                                  </p:childTnLst>
                                </p:cTn>
                              </p:par>
                            </p:childTnLst>
                          </p:cTn>
                        </p:par>
                        <p:par>
                          <p:cTn id="37" fill="hold">
                            <p:stCondLst>
                              <p:cond delay="4000"/>
                            </p:stCondLst>
                            <p:childTnLst>
                              <p:par>
                                <p:cTn id="38" presetID="55" presetClass="entr" presetSubtype="0" fill="hold" nodeType="afterEffect">
                                  <p:stCondLst>
                                    <p:cond delay="0"/>
                                  </p:stCondLst>
                                  <p:childTnLst>
                                    <p:set>
                                      <p:cBhvr>
                                        <p:cTn id="39" dur="1" fill="hold">
                                          <p:stCondLst>
                                            <p:cond delay="0"/>
                                          </p:stCondLst>
                                        </p:cTn>
                                        <p:tgtEl>
                                          <p:spTgt spid="13317"/>
                                        </p:tgtEl>
                                        <p:attrNameLst>
                                          <p:attrName>style.visibility</p:attrName>
                                        </p:attrNameLst>
                                      </p:cBhvr>
                                      <p:to>
                                        <p:strVal val="visible"/>
                                      </p:to>
                                    </p:set>
                                    <p:anim calcmode="lin" valueType="num">
                                      <p:cBhvr>
                                        <p:cTn id="40" dur="1000" fill="hold"/>
                                        <p:tgtEl>
                                          <p:spTgt spid="13317"/>
                                        </p:tgtEl>
                                        <p:attrNameLst>
                                          <p:attrName>ppt_w</p:attrName>
                                        </p:attrNameLst>
                                      </p:cBhvr>
                                      <p:tavLst>
                                        <p:tav tm="0">
                                          <p:val>
                                            <p:strVal val="#ppt_w*0.70"/>
                                          </p:val>
                                        </p:tav>
                                        <p:tav tm="100000">
                                          <p:val>
                                            <p:strVal val="#ppt_w"/>
                                          </p:val>
                                        </p:tav>
                                      </p:tavLst>
                                    </p:anim>
                                    <p:anim calcmode="lin" valueType="num">
                                      <p:cBhvr>
                                        <p:cTn id="41" dur="1000" fill="hold"/>
                                        <p:tgtEl>
                                          <p:spTgt spid="13317"/>
                                        </p:tgtEl>
                                        <p:attrNameLst>
                                          <p:attrName>ppt_h</p:attrName>
                                        </p:attrNameLst>
                                      </p:cBhvr>
                                      <p:tavLst>
                                        <p:tav tm="0">
                                          <p:val>
                                            <p:strVal val="#ppt_h"/>
                                          </p:val>
                                        </p:tav>
                                        <p:tav tm="100000">
                                          <p:val>
                                            <p:strVal val="#ppt_h"/>
                                          </p:val>
                                        </p:tav>
                                      </p:tavLst>
                                    </p:anim>
                                    <p:animEffect transition="in" filter="fade">
                                      <p:cBhvr>
                                        <p:cTn id="42" dur="1000"/>
                                        <p:tgtEl>
                                          <p:spTgt spid="13317"/>
                                        </p:tgtEl>
                                      </p:cBhvr>
                                    </p:animEffect>
                                  </p:childTnLst>
                                </p:cTn>
                              </p:par>
                            </p:childTnLst>
                          </p:cTn>
                        </p:par>
                        <p:par>
                          <p:cTn id="43" fill="hold">
                            <p:stCondLst>
                              <p:cond delay="5000"/>
                            </p:stCondLst>
                            <p:childTnLst>
                              <p:par>
                                <p:cTn id="44" presetID="37" presetClass="entr" presetSubtype="0" fill="hold" nodeType="afterEffect">
                                  <p:stCondLst>
                                    <p:cond delay="0"/>
                                  </p:stCondLst>
                                  <p:childTnLst>
                                    <p:set>
                                      <p:cBhvr>
                                        <p:cTn id="45" dur="1" fill="hold">
                                          <p:stCondLst>
                                            <p:cond delay="0"/>
                                          </p:stCondLst>
                                        </p:cTn>
                                        <p:tgtEl>
                                          <p:spTgt spid="13318"/>
                                        </p:tgtEl>
                                        <p:attrNameLst>
                                          <p:attrName>style.visibility</p:attrName>
                                        </p:attrNameLst>
                                      </p:cBhvr>
                                      <p:to>
                                        <p:strVal val="visible"/>
                                      </p:to>
                                    </p:set>
                                    <p:animEffect transition="in" filter="fade">
                                      <p:cBhvr>
                                        <p:cTn id="46" dur="1000"/>
                                        <p:tgtEl>
                                          <p:spTgt spid="13318"/>
                                        </p:tgtEl>
                                      </p:cBhvr>
                                    </p:animEffect>
                                    <p:anim calcmode="lin" valueType="num">
                                      <p:cBhvr>
                                        <p:cTn id="47" dur="1000" fill="hold"/>
                                        <p:tgtEl>
                                          <p:spTgt spid="13318"/>
                                        </p:tgtEl>
                                        <p:attrNameLst>
                                          <p:attrName>ppt_x</p:attrName>
                                        </p:attrNameLst>
                                      </p:cBhvr>
                                      <p:tavLst>
                                        <p:tav tm="0">
                                          <p:val>
                                            <p:strVal val="#ppt_x"/>
                                          </p:val>
                                        </p:tav>
                                        <p:tav tm="100000">
                                          <p:val>
                                            <p:strVal val="#ppt_x"/>
                                          </p:val>
                                        </p:tav>
                                      </p:tavLst>
                                    </p:anim>
                                    <p:anim calcmode="lin" valueType="num">
                                      <p:cBhvr>
                                        <p:cTn id="48" dur="900" decel="100000" fill="hold"/>
                                        <p:tgtEl>
                                          <p:spTgt spid="13318"/>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13318"/>
                                        </p:tgtEl>
                                        <p:attrNameLst>
                                          <p:attrName>ppt_y</p:attrName>
                                        </p:attrNameLst>
                                      </p:cBhvr>
                                      <p:tavLst>
                                        <p:tav tm="0">
                                          <p:val>
                                            <p:strVal val="#ppt_y-.03"/>
                                          </p:val>
                                        </p:tav>
                                        <p:tav tm="100000">
                                          <p:val>
                                            <p:strVal val="#ppt_y"/>
                                          </p:val>
                                        </p:tav>
                                      </p:tavLst>
                                    </p:anim>
                                  </p:childTnLst>
                                </p:cTn>
                              </p:par>
                            </p:childTnLst>
                          </p:cTn>
                        </p:par>
                        <p:par>
                          <p:cTn id="50" fill="hold">
                            <p:stCondLst>
                              <p:cond delay="6000"/>
                            </p:stCondLst>
                            <p:childTnLst>
                              <p:par>
                                <p:cTn id="51" presetID="23" presetClass="entr" presetSubtype="16"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childTnLst>
                                </p:cTn>
                              </p:par>
                            </p:childTnLst>
                          </p:cTn>
                        </p:par>
                        <p:par>
                          <p:cTn id="55" fill="hold">
                            <p:stCondLst>
                              <p:cond delay="6500"/>
                            </p:stCondLst>
                            <p:childTnLst>
                              <p:par>
                                <p:cTn id="56" presetID="22" presetClass="entr" presetSubtype="4" fill="hold" nodeType="afterEffect">
                                  <p:stCondLst>
                                    <p:cond delay="0"/>
                                  </p:stCondLst>
                                  <p:childTnLst>
                                    <p:set>
                                      <p:cBhvr>
                                        <p:cTn id="57" dur="1" fill="hold">
                                          <p:stCondLst>
                                            <p:cond delay="0"/>
                                          </p:stCondLst>
                                        </p:cTn>
                                        <p:tgtEl>
                                          <p:spTgt spid="13314"/>
                                        </p:tgtEl>
                                        <p:attrNameLst>
                                          <p:attrName>style.visibility</p:attrName>
                                        </p:attrNameLst>
                                      </p:cBhvr>
                                      <p:to>
                                        <p:strVal val="visible"/>
                                      </p:to>
                                    </p:set>
                                    <p:animEffect transition="in" filter="wipe(down)">
                                      <p:cBhvr>
                                        <p:cTn id="58"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pic>
        <p:nvPicPr>
          <p:cNvPr id="3074" name="Picture 2" descr="C:\Users\Русик\Desktop\Голвные уборы\Rjabushkin002.jpg"/>
          <p:cNvPicPr>
            <a:picLocks noChangeAspect="1" noChangeArrowheads="1"/>
          </p:cNvPicPr>
          <p:nvPr/>
        </p:nvPicPr>
        <p:blipFill>
          <a:blip r:embed="rId2" cstate="print"/>
          <a:srcRect/>
          <a:stretch>
            <a:fillRect/>
          </a:stretch>
        </p:blipFill>
        <p:spPr bwMode="auto">
          <a:xfrm>
            <a:off x="1357290" y="1571612"/>
            <a:ext cx="6643734" cy="45143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Текст 3"/>
          <p:cNvSpPr>
            <a:spLocks noGrp="1"/>
          </p:cNvSpPr>
          <p:nvPr>
            <p:ph type="body" sz="half" idx="2"/>
          </p:nvPr>
        </p:nvSpPr>
        <p:spPr>
          <a:xfrm>
            <a:off x="1785938" y="500063"/>
            <a:ext cx="5572125" cy="1071562"/>
          </a:xfrm>
        </p:spPr>
        <p:txBody>
          <a:bodyPr>
            <a:normAutofit/>
          </a:bodyPr>
          <a:lstStyle/>
          <a:p>
            <a:pPr eaLnBrk="1" fontAlgn="auto" hangingPunct="1">
              <a:spcAft>
                <a:spcPts val="0"/>
              </a:spcAft>
              <a:buClr>
                <a:schemeClr val="tx1">
                  <a:shade val="95000"/>
                </a:schemeClr>
              </a:buClr>
              <a:buFont typeface="Wingdings 2"/>
              <a:buNone/>
              <a:defRPr/>
            </a:pPr>
            <a:r>
              <a:rPr lang="ru-RU" sz="1800" dirty="0" smtClean="0">
                <a:solidFill>
                  <a:srgbClr val="007434"/>
                </a:solidFill>
              </a:rPr>
              <a:t>День был теплый и ясный; чинно выступали из церкви одна за другою нарядные девушки и парами медленно приближались в нашу сторону. </a:t>
            </a:r>
            <a:endParaRPr lang="ru-RU" sz="1700" dirty="0" smtClean="0">
              <a:solidFill>
                <a:srgbClr val="007434"/>
              </a:solidFill>
            </a:endParaRPr>
          </a:p>
          <a:p>
            <a:pPr eaLnBrk="1" fontAlgn="auto" hangingPunct="1">
              <a:spcAft>
                <a:spcPts val="0"/>
              </a:spcAft>
              <a:buClr>
                <a:schemeClr val="tx1">
                  <a:shade val="95000"/>
                </a:schemeClr>
              </a:buClr>
              <a:buFont typeface="Wingdings 2"/>
              <a:buNone/>
              <a:defRPr/>
            </a:pPr>
            <a:endParaRPr lang="ru-RU" b="1" i="1"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pic>
        <p:nvPicPr>
          <p:cNvPr id="32770" name="Picture 2" descr="C:\Users\Русик\Desktop\Голвные уборы\img20.jpg"/>
          <p:cNvPicPr>
            <a:picLocks noChangeAspect="1" noChangeArrowheads="1"/>
          </p:cNvPicPr>
          <p:nvPr/>
        </p:nvPicPr>
        <p:blipFill>
          <a:blip r:embed="rId3" cstate="email"/>
          <a:srcRect/>
          <a:stretch>
            <a:fillRect/>
          </a:stretch>
        </p:blipFill>
        <p:spPr bwMode="auto">
          <a:xfrm>
            <a:off x="785813" y="5000625"/>
            <a:ext cx="2343150" cy="1428750"/>
          </a:xfrm>
          <a:prstGeom prst="rect">
            <a:avLst/>
          </a:prstGeom>
          <a:noFill/>
          <a:ln w="9525">
            <a:noFill/>
            <a:miter lim="800000"/>
            <a:headEnd/>
            <a:tailEnd/>
          </a:ln>
        </p:spPr>
      </p:pic>
      <p:pic>
        <p:nvPicPr>
          <p:cNvPr id="17411" name="Picture 3"/>
          <p:cNvPicPr>
            <a:picLocks noChangeAspect="1" noChangeArrowheads="1"/>
          </p:cNvPicPr>
          <p:nvPr/>
        </p:nvPicPr>
        <p:blipFill>
          <a:blip r:embed="rId4" cstate="email"/>
          <a:srcRect/>
          <a:stretch>
            <a:fillRect/>
          </a:stretch>
        </p:blipFill>
        <p:spPr bwMode="auto">
          <a:xfrm>
            <a:off x="6643688" y="3929063"/>
            <a:ext cx="2124075" cy="2532062"/>
          </a:xfrm>
          <a:prstGeom prst="rect">
            <a:avLst/>
          </a:prstGeom>
          <a:noFill/>
          <a:ln w="9525">
            <a:noFill/>
            <a:miter lim="800000"/>
            <a:headEnd/>
            <a:tailEnd/>
          </a:ln>
        </p:spPr>
      </p:pic>
      <p:pic>
        <p:nvPicPr>
          <p:cNvPr id="17412" name="Picture 4"/>
          <p:cNvPicPr>
            <a:picLocks noChangeAspect="1" noChangeArrowheads="1"/>
          </p:cNvPicPr>
          <p:nvPr/>
        </p:nvPicPr>
        <p:blipFill>
          <a:blip r:embed="rId5" cstate="email"/>
          <a:srcRect/>
          <a:stretch>
            <a:fillRect/>
          </a:stretch>
        </p:blipFill>
        <p:spPr bwMode="auto">
          <a:xfrm>
            <a:off x="4429125" y="3929063"/>
            <a:ext cx="1946275" cy="2538412"/>
          </a:xfrm>
          <a:prstGeom prst="rect">
            <a:avLst/>
          </a:prstGeom>
          <a:noFill/>
          <a:ln w="9525">
            <a:noFill/>
            <a:miter lim="800000"/>
            <a:headEnd/>
            <a:tailEnd/>
          </a:ln>
        </p:spPr>
      </p:pic>
      <p:pic>
        <p:nvPicPr>
          <p:cNvPr id="17413" name="Picture 5"/>
          <p:cNvPicPr>
            <a:picLocks noChangeAspect="1" noChangeArrowheads="1"/>
          </p:cNvPicPr>
          <p:nvPr/>
        </p:nvPicPr>
        <p:blipFill>
          <a:blip r:embed="rId6" cstate="email"/>
          <a:srcRect/>
          <a:stretch>
            <a:fillRect/>
          </a:stretch>
        </p:blipFill>
        <p:spPr bwMode="auto">
          <a:xfrm>
            <a:off x="6929438" y="1214438"/>
            <a:ext cx="1809750" cy="2254250"/>
          </a:xfrm>
          <a:prstGeom prst="rect">
            <a:avLst/>
          </a:prstGeom>
          <a:noFill/>
          <a:ln w="9525">
            <a:noFill/>
            <a:miter lim="800000"/>
            <a:headEnd/>
            <a:tailEnd/>
          </a:ln>
        </p:spPr>
      </p:pic>
      <p:pic>
        <p:nvPicPr>
          <p:cNvPr id="17414" name="Picture 6" descr="C:\Users\Русик\Desktop\Голвные уборы\obuv.jpg"/>
          <p:cNvPicPr>
            <a:picLocks noChangeAspect="1" noChangeArrowheads="1"/>
          </p:cNvPicPr>
          <p:nvPr/>
        </p:nvPicPr>
        <p:blipFill>
          <a:blip r:embed="rId7" cstate="email"/>
          <a:srcRect/>
          <a:stretch>
            <a:fillRect/>
          </a:stretch>
        </p:blipFill>
        <p:spPr bwMode="auto">
          <a:xfrm>
            <a:off x="4357688" y="857250"/>
            <a:ext cx="2357437" cy="2643188"/>
          </a:xfrm>
          <a:prstGeom prst="rect">
            <a:avLst/>
          </a:prstGeom>
          <a:noFill/>
          <a:ln w="9525">
            <a:noFill/>
            <a:miter lim="800000"/>
            <a:headEnd/>
            <a:tailEnd/>
          </a:ln>
        </p:spPr>
      </p:pic>
      <p:sp>
        <p:nvSpPr>
          <p:cNvPr id="7" name="Заголовок 6"/>
          <p:cNvSpPr>
            <a:spLocks noGrp="1"/>
          </p:cNvSpPr>
          <p:nvPr>
            <p:ph type="title"/>
          </p:nvPr>
        </p:nvSpPr>
        <p:spPr>
          <a:xfrm>
            <a:off x="1285852" y="142852"/>
            <a:ext cx="2536851" cy="857256"/>
          </a:xfrm>
        </p:spPr>
        <p:txBody>
          <a:bodyPr/>
          <a:lstStyle/>
          <a:p>
            <a:pPr eaLnBrk="1" fontAlgn="auto" hangingPunct="1">
              <a:spcAft>
                <a:spcPts val="0"/>
              </a:spcAft>
              <a:defRPr/>
            </a:pPr>
            <a:r>
              <a:rPr lang="ru-RU" dirty="0" smtClean="0">
                <a:solidFill>
                  <a:schemeClr val="bg2">
                    <a:lumMod val="50000"/>
                  </a:schemeClr>
                </a:solidFill>
              </a:rPr>
              <a:t>Обувь</a:t>
            </a:r>
            <a:br>
              <a:rPr lang="ru-RU" dirty="0" smtClean="0">
                <a:solidFill>
                  <a:schemeClr val="bg2">
                    <a:lumMod val="50000"/>
                  </a:schemeClr>
                </a:solidFill>
              </a:rPr>
            </a:br>
            <a:endParaRPr lang="ru-RU" dirty="0">
              <a:solidFill>
                <a:schemeClr val="bg2">
                  <a:lumMod val="50000"/>
                </a:schemeClr>
              </a:solidFill>
            </a:endParaRPr>
          </a:p>
        </p:txBody>
      </p:sp>
      <p:sp>
        <p:nvSpPr>
          <p:cNvPr id="9" name="Текст 8"/>
          <p:cNvSpPr>
            <a:spLocks noGrp="1"/>
          </p:cNvSpPr>
          <p:nvPr>
            <p:ph type="body" idx="2"/>
          </p:nvPr>
        </p:nvSpPr>
        <p:spPr>
          <a:xfrm>
            <a:off x="428596" y="714356"/>
            <a:ext cx="3008313" cy="4214842"/>
          </a:xfrm>
        </p:spPr>
        <p:txBody>
          <a:bodyPr>
            <a:normAutofit fontScale="92500" lnSpcReduction="10000"/>
          </a:bodyPr>
          <a:lstStyle/>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Обувь простого народа была лапти из древесной коры. Лапти лаптям были рознь- их называли пятериками, шестериками, семериками. </a:t>
            </a:r>
          </a:p>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Вязаные чулки носили обычно до колен. И "модницы" натягивали на себя по шесть пар шерстяных чулок, для шика их еще собирали на ногах гармошкой. </a:t>
            </a:r>
          </a:p>
          <a:p>
            <a:pPr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Для дома или работы в поле в жаркую, сухую погоду надевали веревочные лапти - чуни, в разных деревнях их называли по-разному - «</a:t>
            </a:r>
            <a:r>
              <a:rPr lang="ru-RU" sz="1600" dirty="0" err="1" smtClean="0">
                <a:solidFill>
                  <a:schemeClr val="bg1">
                    <a:lumMod val="95000"/>
                    <a:lumOff val="5000"/>
                  </a:schemeClr>
                </a:solidFill>
              </a:rPr>
              <a:t>чоботы</a:t>
            </a:r>
            <a:r>
              <a:rPr lang="ru-RU" sz="1600" dirty="0" smtClean="0">
                <a:solidFill>
                  <a:schemeClr val="bg1">
                    <a:lumMod val="95000"/>
                    <a:lumOff val="5000"/>
                  </a:schemeClr>
                </a:solidFill>
              </a:rPr>
              <a:t>», «</a:t>
            </a:r>
            <a:r>
              <a:rPr lang="ru-RU" sz="1600" dirty="0" err="1" smtClean="0">
                <a:solidFill>
                  <a:schemeClr val="bg1">
                    <a:lumMod val="95000"/>
                    <a:lumOff val="5000"/>
                  </a:schemeClr>
                </a:solidFill>
              </a:rPr>
              <a:t>чоботки</a:t>
            </a:r>
            <a:r>
              <a:rPr lang="ru-RU" sz="1600" dirty="0" smtClean="0">
                <a:solidFill>
                  <a:schemeClr val="bg1">
                    <a:lumMod val="95000"/>
                    <a:lumOff val="5000"/>
                  </a:schemeClr>
                </a:solidFill>
              </a:rPr>
              <a:t>», «тапки», но крестьянские девушки из зажиточных семей носили сапоги «на колечках» (гармошкой). В зимнее время носили валенки</a:t>
            </a:r>
            <a:r>
              <a:rPr lang="ru-RU" dirty="0" smtClean="0">
                <a:solidFill>
                  <a:schemeClr val="bg1">
                    <a:lumMod val="95000"/>
                    <a:lumOff val="5000"/>
                  </a:schemeClr>
                </a:solidFill>
              </a:rPr>
              <a:t>.</a:t>
            </a:r>
          </a:p>
          <a:p>
            <a:pPr eaLnBrk="1" fontAlgn="auto" hangingPunct="1">
              <a:spcAft>
                <a:spcPts val="0"/>
              </a:spcAft>
              <a:buClr>
                <a:schemeClr val="tx1">
                  <a:shade val="95000"/>
                </a:schemeClr>
              </a:buClr>
              <a:buFont typeface="Wingdings 2"/>
              <a:buNone/>
              <a:defRPr/>
            </a:pPr>
            <a:endParaRPr lang="ru-RU" b="1" dirty="0">
              <a:ln>
                <a:solidFill>
                  <a:srgbClr val="002060"/>
                </a:solidFill>
              </a:ln>
              <a:solidFill>
                <a:srgbClr val="002060"/>
              </a:solidFill>
            </a:endParaRPr>
          </a:p>
        </p:txBody>
      </p:sp>
      <p:sp>
        <p:nvSpPr>
          <p:cNvPr id="32777" name="Содержимое 7"/>
          <p:cNvSpPr>
            <a:spLocks noGrp="1"/>
          </p:cNvSpPr>
          <p:nvPr>
            <p:ph sz="half" idx="1"/>
          </p:nvPr>
        </p:nvSpPr>
        <p:spPr>
          <a:xfrm>
            <a:off x="3000375" y="1143000"/>
            <a:ext cx="4497388" cy="5054600"/>
          </a:xfrm>
        </p:spPr>
        <p:txBody>
          <a:bodyPr/>
          <a:lstStyle/>
          <a:p>
            <a:pPr eaLnBrk="1" hangingPunct="1"/>
            <a:endParaRPr lang="ru-RU" smtClean="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p:cTn id="12"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9">
                                            <p:txEl>
                                              <p:pRg st="0" end="0"/>
                                            </p:txEl>
                                          </p:spTgt>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 calcmode="lin" valueType="num">
                                      <p:cBhvr>
                                        <p:cTn id="18"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9">
                                            <p:txEl>
                                              <p:pRg st="1" end="1"/>
                                            </p:txEl>
                                          </p:spTgt>
                                        </p:tgtEl>
                                        <p:attrNameLst>
                                          <p:attrName>ppt_h</p:attrName>
                                        </p:attrNameLst>
                                      </p:cBhvr>
                                      <p:tavLst>
                                        <p:tav tm="0">
                                          <p:val>
                                            <p:fltVal val="0"/>
                                          </p:val>
                                        </p:tav>
                                        <p:tav tm="100000">
                                          <p:val>
                                            <p:strVal val="#ppt_h"/>
                                          </p:val>
                                        </p:tav>
                                      </p:tavLst>
                                    </p:anim>
                                    <p:animEffect transition="in" filter="fade">
                                      <p:cBhvr>
                                        <p:cTn id="20" dur="500"/>
                                        <p:tgtEl>
                                          <p:spTgt spid="9">
                                            <p:txEl>
                                              <p:pRg st="1" end="1"/>
                                            </p:txEl>
                                          </p:spTgt>
                                        </p:tgtEl>
                                      </p:cBhvr>
                                    </p:animEffect>
                                  </p:childTnLst>
                                </p:cTn>
                              </p:par>
                            </p:childTnLst>
                          </p:cTn>
                        </p:par>
                        <p:par>
                          <p:cTn id="21" fill="hold">
                            <p:stCondLst>
                              <p:cond delay="1500"/>
                            </p:stCondLst>
                            <p:childTnLst>
                              <p:par>
                                <p:cTn id="22" presetID="53" presetClass="entr" presetSubtype="0" fill="hold" grpId="0" nodeType="afterEffect">
                                  <p:stCondLst>
                                    <p:cond delay="0"/>
                                  </p:stCondLst>
                                  <p:childTnLst>
                                    <p:set>
                                      <p:cBhvr>
                                        <p:cTn id="23" dur="1" fill="hold">
                                          <p:stCondLst>
                                            <p:cond delay="0"/>
                                          </p:stCondLst>
                                        </p:cTn>
                                        <p:tgtEl>
                                          <p:spTgt spid="9">
                                            <p:txEl>
                                              <p:pRg st="2" end="2"/>
                                            </p:txEl>
                                          </p:spTgt>
                                        </p:tgtEl>
                                        <p:attrNameLst>
                                          <p:attrName>style.visibility</p:attrName>
                                        </p:attrNameLst>
                                      </p:cBhvr>
                                      <p:to>
                                        <p:strVal val="visible"/>
                                      </p:to>
                                    </p:set>
                                    <p:anim calcmode="lin" valueType="num">
                                      <p:cBhvr>
                                        <p:cTn id="24"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9">
                                            <p:txEl>
                                              <p:pRg st="2" end="2"/>
                                            </p:txEl>
                                          </p:spTgt>
                                        </p:tgtEl>
                                        <p:attrNameLst>
                                          <p:attrName>ppt_h</p:attrName>
                                        </p:attrNameLst>
                                      </p:cBhvr>
                                      <p:tavLst>
                                        <p:tav tm="0">
                                          <p:val>
                                            <p:fltVal val="0"/>
                                          </p:val>
                                        </p:tav>
                                        <p:tav tm="100000">
                                          <p:val>
                                            <p:strVal val="#ppt_h"/>
                                          </p:val>
                                        </p:tav>
                                      </p:tavLst>
                                    </p:anim>
                                    <p:animEffect transition="in" filter="fade">
                                      <p:cBhvr>
                                        <p:cTn id="26" dur="500"/>
                                        <p:tgtEl>
                                          <p:spTgt spid="9">
                                            <p:txEl>
                                              <p:pRg st="2" end="2"/>
                                            </p:txEl>
                                          </p:spTgt>
                                        </p:tgtEl>
                                      </p:cBhvr>
                                    </p:animEffect>
                                  </p:childTnLst>
                                </p:cTn>
                              </p:par>
                            </p:childTnLst>
                          </p:cTn>
                        </p:par>
                        <p:par>
                          <p:cTn id="27" fill="hold">
                            <p:stCondLst>
                              <p:cond delay="2000"/>
                            </p:stCondLst>
                            <p:childTnLst>
                              <p:par>
                                <p:cTn id="28" presetID="37" presetClass="entr" presetSubtype="0" fill="hold" nodeType="afterEffect">
                                  <p:stCondLst>
                                    <p:cond delay="0"/>
                                  </p:stCondLst>
                                  <p:childTnLst>
                                    <p:set>
                                      <p:cBhvr>
                                        <p:cTn id="29" dur="1" fill="hold">
                                          <p:stCondLst>
                                            <p:cond delay="0"/>
                                          </p:stCondLst>
                                        </p:cTn>
                                        <p:tgtEl>
                                          <p:spTgt spid="17414"/>
                                        </p:tgtEl>
                                        <p:attrNameLst>
                                          <p:attrName>style.visibility</p:attrName>
                                        </p:attrNameLst>
                                      </p:cBhvr>
                                      <p:to>
                                        <p:strVal val="visible"/>
                                      </p:to>
                                    </p:set>
                                    <p:animEffect transition="in" filter="fade">
                                      <p:cBhvr>
                                        <p:cTn id="30" dur="1000"/>
                                        <p:tgtEl>
                                          <p:spTgt spid="17414"/>
                                        </p:tgtEl>
                                      </p:cBhvr>
                                    </p:animEffect>
                                    <p:anim calcmode="lin" valueType="num">
                                      <p:cBhvr>
                                        <p:cTn id="31" dur="1000" fill="hold"/>
                                        <p:tgtEl>
                                          <p:spTgt spid="17414"/>
                                        </p:tgtEl>
                                        <p:attrNameLst>
                                          <p:attrName>ppt_x</p:attrName>
                                        </p:attrNameLst>
                                      </p:cBhvr>
                                      <p:tavLst>
                                        <p:tav tm="0">
                                          <p:val>
                                            <p:strVal val="#ppt_x"/>
                                          </p:val>
                                        </p:tav>
                                        <p:tav tm="100000">
                                          <p:val>
                                            <p:strVal val="#ppt_x"/>
                                          </p:val>
                                        </p:tav>
                                      </p:tavLst>
                                    </p:anim>
                                    <p:anim calcmode="lin" valueType="num">
                                      <p:cBhvr>
                                        <p:cTn id="32" dur="900" decel="100000" fill="hold"/>
                                        <p:tgtEl>
                                          <p:spTgt spid="17414"/>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7414"/>
                                        </p:tgtEl>
                                        <p:attrNameLst>
                                          <p:attrName>ppt_y</p:attrName>
                                        </p:attrNameLst>
                                      </p:cBhvr>
                                      <p:tavLst>
                                        <p:tav tm="0">
                                          <p:val>
                                            <p:strVal val="#ppt_y-.03"/>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7413"/>
                                        </p:tgtEl>
                                        <p:attrNameLst>
                                          <p:attrName>style.visibility</p:attrName>
                                        </p:attrNameLst>
                                      </p:cBhvr>
                                      <p:to>
                                        <p:strVal val="visible"/>
                                      </p:to>
                                    </p:set>
                                    <p:anim calcmode="lin" valueType="num">
                                      <p:cBhvr additive="base">
                                        <p:cTn id="37" dur="500" fill="hold"/>
                                        <p:tgtEl>
                                          <p:spTgt spid="17413"/>
                                        </p:tgtEl>
                                        <p:attrNameLst>
                                          <p:attrName>ppt_x</p:attrName>
                                        </p:attrNameLst>
                                      </p:cBhvr>
                                      <p:tavLst>
                                        <p:tav tm="0">
                                          <p:val>
                                            <p:strVal val="#ppt_x"/>
                                          </p:val>
                                        </p:tav>
                                        <p:tav tm="100000">
                                          <p:val>
                                            <p:strVal val="#ppt_x"/>
                                          </p:val>
                                        </p:tav>
                                      </p:tavLst>
                                    </p:anim>
                                    <p:anim calcmode="lin" valueType="num">
                                      <p:cBhvr additive="base">
                                        <p:cTn id="38" dur="500" fill="hold"/>
                                        <p:tgtEl>
                                          <p:spTgt spid="17413"/>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3" presetClass="entr" presetSubtype="10" fill="hold" nodeType="afterEffect">
                                  <p:stCondLst>
                                    <p:cond delay="0"/>
                                  </p:stCondLst>
                                  <p:childTnLst>
                                    <p:set>
                                      <p:cBhvr>
                                        <p:cTn id="41" dur="1" fill="hold">
                                          <p:stCondLst>
                                            <p:cond delay="0"/>
                                          </p:stCondLst>
                                        </p:cTn>
                                        <p:tgtEl>
                                          <p:spTgt spid="17412"/>
                                        </p:tgtEl>
                                        <p:attrNameLst>
                                          <p:attrName>style.visibility</p:attrName>
                                        </p:attrNameLst>
                                      </p:cBhvr>
                                      <p:to>
                                        <p:strVal val="visible"/>
                                      </p:to>
                                    </p:set>
                                    <p:animEffect transition="in" filter="blinds(horizontal)">
                                      <p:cBhvr>
                                        <p:cTn id="42" dur="500"/>
                                        <p:tgtEl>
                                          <p:spTgt spid="17412"/>
                                        </p:tgtEl>
                                      </p:cBhvr>
                                    </p:animEffect>
                                  </p:childTnLst>
                                </p:cTn>
                              </p:par>
                            </p:childTnLst>
                          </p:cTn>
                        </p:par>
                        <p:par>
                          <p:cTn id="43" fill="hold">
                            <p:stCondLst>
                              <p:cond delay="4000"/>
                            </p:stCondLst>
                            <p:childTnLst>
                              <p:par>
                                <p:cTn id="44" presetID="17" presetClass="entr" presetSubtype="10" fill="hold" nodeType="afterEffect">
                                  <p:stCondLst>
                                    <p:cond delay="0"/>
                                  </p:stCondLst>
                                  <p:childTnLst>
                                    <p:set>
                                      <p:cBhvr>
                                        <p:cTn id="45" dur="1" fill="hold">
                                          <p:stCondLst>
                                            <p:cond delay="0"/>
                                          </p:stCondLst>
                                        </p:cTn>
                                        <p:tgtEl>
                                          <p:spTgt spid="17411"/>
                                        </p:tgtEl>
                                        <p:attrNameLst>
                                          <p:attrName>style.visibility</p:attrName>
                                        </p:attrNameLst>
                                      </p:cBhvr>
                                      <p:to>
                                        <p:strVal val="visible"/>
                                      </p:to>
                                    </p:set>
                                    <p:anim calcmode="lin" valueType="num">
                                      <p:cBhvr>
                                        <p:cTn id="46" dur="500" fill="hold"/>
                                        <p:tgtEl>
                                          <p:spTgt spid="17411"/>
                                        </p:tgtEl>
                                        <p:attrNameLst>
                                          <p:attrName>ppt_w</p:attrName>
                                        </p:attrNameLst>
                                      </p:cBhvr>
                                      <p:tavLst>
                                        <p:tav tm="0">
                                          <p:val>
                                            <p:fltVal val="0"/>
                                          </p:val>
                                        </p:tav>
                                        <p:tav tm="100000">
                                          <p:val>
                                            <p:strVal val="#ppt_w"/>
                                          </p:val>
                                        </p:tav>
                                      </p:tavLst>
                                    </p:anim>
                                    <p:anim calcmode="lin" valueType="num">
                                      <p:cBhvr>
                                        <p:cTn id="47" dur="500" fill="hold"/>
                                        <p:tgtEl>
                                          <p:spTgt spid="174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Русик\Desktop\Голвные уборы\russian-native-costume-0017.jpg"/>
          <p:cNvPicPr>
            <a:picLocks noGrp="1" noChangeAspect="1" noChangeArrowheads="1"/>
          </p:cNvPicPr>
          <p:nvPr>
            <p:ph idx="1"/>
          </p:nvPr>
        </p:nvPicPr>
        <p:blipFill>
          <a:blip r:embed="rId3" cstate="print"/>
          <a:stretch>
            <a:fillRect/>
          </a:stretch>
        </p:blipFill>
        <p:spPr>
          <a:xfrm>
            <a:off x="285720" y="642918"/>
            <a:ext cx="8643966" cy="5762643"/>
          </a:xfrm>
          <a:solidFill>
            <a:schemeClr val="bg2">
              <a:lumMod val="75000"/>
            </a:schemeClr>
          </a:solidFill>
          <a:ln>
            <a:solidFill>
              <a:srgbClr val="FF0000"/>
            </a:solidFill>
          </a:ln>
          <a:effectLst>
            <a:glow rad="101600">
              <a:srgbClr val="FF0000">
                <a:alpha val="60000"/>
              </a:srgbClr>
            </a:glo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Русик\Desktop\Голвные уборы\s_pral.jpg"/>
          <p:cNvPicPr>
            <a:picLocks noChangeAspect="1" noChangeArrowheads="1"/>
          </p:cNvPicPr>
          <p:nvPr/>
        </p:nvPicPr>
        <p:blipFill>
          <a:blip r:embed="rId2"/>
          <a:srcRect/>
          <a:stretch>
            <a:fillRect/>
          </a:stretch>
        </p:blipFill>
        <p:spPr bwMode="auto">
          <a:xfrm>
            <a:off x="6715125" y="500063"/>
            <a:ext cx="1428750" cy="3000375"/>
          </a:xfrm>
          <a:prstGeom prst="rect">
            <a:avLst/>
          </a:prstGeom>
          <a:noFill/>
          <a:ln w="9525">
            <a:noFill/>
            <a:miter lim="800000"/>
            <a:headEnd/>
            <a:tailEnd/>
          </a:ln>
        </p:spPr>
      </p:pic>
      <p:pic>
        <p:nvPicPr>
          <p:cNvPr id="15363" name="Picture 3" descr="C:\Users\Русик\Desktop\Голвные уборы\20968.jpg"/>
          <p:cNvPicPr>
            <a:picLocks noChangeAspect="1" noChangeArrowheads="1"/>
          </p:cNvPicPr>
          <p:nvPr/>
        </p:nvPicPr>
        <p:blipFill>
          <a:blip r:embed="rId3"/>
          <a:srcRect/>
          <a:stretch>
            <a:fillRect/>
          </a:stretch>
        </p:blipFill>
        <p:spPr bwMode="auto">
          <a:xfrm>
            <a:off x="2357438" y="1071563"/>
            <a:ext cx="4286250" cy="4143375"/>
          </a:xfrm>
          <a:prstGeom prst="rect">
            <a:avLst/>
          </a:prstGeom>
          <a:noFill/>
          <a:ln w="9525">
            <a:noFill/>
            <a:miter lim="800000"/>
            <a:headEnd/>
            <a:tailEnd/>
          </a:ln>
        </p:spPr>
      </p:pic>
      <p:pic>
        <p:nvPicPr>
          <p:cNvPr id="15364" name="Picture 4" descr="C:\Users\Русик\Desktop\Голвные уборы\0_3c0d8_2a265f7_S.jpeg"/>
          <p:cNvPicPr>
            <a:picLocks noChangeAspect="1" noChangeArrowheads="1"/>
          </p:cNvPicPr>
          <p:nvPr/>
        </p:nvPicPr>
        <p:blipFill>
          <a:blip r:embed="rId4"/>
          <a:srcRect/>
          <a:stretch>
            <a:fillRect/>
          </a:stretch>
        </p:blipFill>
        <p:spPr bwMode="auto">
          <a:xfrm>
            <a:off x="1000125" y="3500438"/>
            <a:ext cx="1685925" cy="2690812"/>
          </a:xfrm>
          <a:prstGeom prst="rect">
            <a:avLst/>
          </a:prstGeom>
          <a:noFill/>
          <a:ln w="9525">
            <a:noFill/>
            <a:miter lim="800000"/>
            <a:headEnd/>
            <a:tailEnd/>
          </a:ln>
        </p:spPr>
      </p:pic>
      <p:pic>
        <p:nvPicPr>
          <p:cNvPr id="15365" name="Picture 6" descr="C:\Users\Русик\Desktop\Голвные уборы\0_3297b_56615d6b_S.jpeg"/>
          <p:cNvPicPr>
            <a:picLocks noChangeAspect="1" noChangeArrowheads="1"/>
          </p:cNvPicPr>
          <p:nvPr/>
        </p:nvPicPr>
        <p:blipFill>
          <a:blip r:embed="rId5"/>
          <a:srcRect/>
          <a:stretch>
            <a:fillRect/>
          </a:stretch>
        </p:blipFill>
        <p:spPr bwMode="auto">
          <a:xfrm>
            <a:off x="6929438" y="4143375"/>
            <a:ext cx="1219200" cy="1905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D6B19C"/>
            </a:gs>
            <a:gs pos="30000">
              <a:srgbClr val="D49E6C"/>
            </a:gs>
            <a:gs pos="70000">
              <a:srgbClr val="A65528"/>
            </a:gs>
            <a:gs pos="100000">
              <a:srgbClr val="663012"/>
            </a:gs>
          </a:gsLst>
          <a:lin ang="54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584182"/>
          </a:xfrm>
        </p:spPr>
        <p:txBody>
          <a:bodyPr>
            <a:noAutofit/>
          </a:bodyPr>
          <a:lstStyle/>
          <a:p>
            <a:pPr eaLnBrk="1" fontAlgn="auto" hangingPunct="1">
              <a:spcAft>
                <a:spcPts val="0"/>
              </a:spcAft>
              <a:defRPr/>
            </a:pPr>
            <a:r>
              <a:rPr lang="ru-RU" sz="2800" b="1" dirty="0" smtClean="0">
                <a:solidFill>
                  <a:srgbClr val="C00000"/>
                </a:solidFill>
              </a:rPr>
              <a:t>        </a:t>
            </a:r>
            <a:r>
              <a:rPr lang="ru-RU" sz="2800" b="1" dirty="0" smtClean="0">
                <a:solidFill>
                  <a:srgbClr val="C00000"/>
                </a:solidFill>
                <a:effectLst/>
              </a:rPr>
              <a:t>Рубаха</a:t>
            </a:r>
            <a:endParaRPr lang="ru-RU" sz="2800" b="1" dirty="0">
              <a:solidFill>
                <a:srgbClr val="C00000"/>
              </a:solidFill>
              <a:effectLst/>
            </a:endParaRPr>
          </a:p>
        </p:txBody>
      </p:sp>
      <p:sp>
        <p:nvSpPr>
          <p:cNvPr id="3" name="Текст 2"/>
          <p:cNvSpPr>
            <a:spLocks noGrp="1"/>
          </p:cNvSpPr>
          <p:nvPr>
            <p:ph type="body" idx="2"/>
          </p:nvPr>
        </p:nvSpPr>
        <p:spPr>
          <a:xfrm>
            <a:off x="214313" y="1071563"/>
            <a:ext cx="3251200" cy="6072187"/>
          </a:xfrm>
        </p:spPr>
        <p:txBody>
          <a:bodyPr>
            <a:noAutofit/>
          </a:bodyPr>
          <a:lstStyle/>
          <a:p>
            <a:pPr eaLnBrk="1" fontAlgn="auto" hangingPunct="1">
              <a:spcAft>
                <a:spcPts val="0"/>
              </a:spcAft>
              <a:buClr>
                <a:schemeClr val="tx1">
                  <a:shade val="95000"/>
                </a:schemeClr>
              </a:buClr>
              <a:buFont typeface="Wingdings 2"/>
              <a:buNone/>
              <a:defRPr/>
            </a:pPr>
            <a:r>
              <a:rPr lang="ru-RU" dirty="0" smtClean="0"/>
              <a:t>Рубахи были разные. Праздничные - для воскресных дней и престольных праздников, будничные -для работы дома и в поле; обрядовые делились на свадебные, предсвадебные и погребальные - «горемычные». </a:t>
            </a:r>
          </a:p>
          <a:p>
            <a:pPr eaLnBrk="1" fontAlgn="auto" hangingPunct="1">
              <a:spcAft>
                <a:spcPts val="0"/>
              </a:spcAft>
              <a:buClr>
                <a:schemeClr val="tx1">
                  <a:shade val="95000"/>
                </a:schemeClr>
              </a:buClr>
              <a:buFont typeface="Wingdings 2"/>
              <a:buNone/>
              <a:defRPr/>
            </a:pPr>
            <a:r>
              <a:rPr lang="ru-RU" dirty="0" smtClean="0"/>
              <a:t>Форма рукавов была различной: прямые или суживающиеся к кисти, свободные или сборчатые. Порой их собирали под </a:t>
            </a:r>
            <a:r>
              <a:rPr lang="ru-RU" dirty="0" err="1" smtClean="0"/>
              <a:t>кружевой</a:t>
            </a:r>
            <a:r>
              <a:rPr lang="ru-RU" dirty="0" smtClean="0"/>
              <a:t> манжет. </a:t>
            </a:r>
          </a:p>
          <a:p>
            <a:pPr eaLnBrk="1" fontAlgn="auto" hangingPunct="1">
              <a:spcAft>
                <a:spcPts val="0"/>
              </a:spcAft>
              <a:buClr>
                <a:schemeClr val="tx1">
                  <a:shade val="95000"/>
                </a:schemeClr>
              </a:buClr>
              <a:buFont typeface="Wingdings 2"/>
              <a:buNone/>
              <a:defRPr/>
            </a:pPr>
            <a:r>
              <a:rPr lang="ru-RU" dirty="0" smtClean="0"/>
              <a:t>В свадебной и праздничной одежде встречались рубахи- </a:t>
            </a:r>
            <a:r>
              <a:rPr lang="ru-RU" dirty="0" err="1" smtClean="0"/>
              <a:t>долгорукавки</a:t>
            </a:r>
            <a:r>
              <a:rPr lang="ru-RU" dirty="0" smtClean="0"/>
              <a:t> с рукавами до двух метров длиной, с клиньями, без сбор. При ношении такой рукав собирался горизонтальными складками, либо имел специальные прорези- окошки для продевания рук. Длинным рукавам приписывалась в старину колдовская сила. Вспомни Василису Прекрасную, у которой после каждого взмаха появлялись озера, лебеди. </a:t>
            </a:r>
          </a:p>
        </p:txBody>
      </p:sp>
      <p:pic>
        <p:nvPicPr>
          <p:cNvPr id="8" name="Picture 23" descr="C:\Users\Русик\Desktop\Голвные уборы\fcd1384154dd.jpg"/>
          <p:cNvPicPr>
            <a:picLocks noGrp="1" noChangeAspect="1" noChangeArrowheads="1"/>
          </p:cNvPicPr>
          <p:nvPr>
            <p:ph sz="half" idx="1"/>
          </p:nvPr>
        </p:nvPicPr>
        <p:blipFill>
          <a:blip r:embed="rId2" cstate="email"/>
          <a:srcRect/>
          <a:stretch>
            <a:fillRect/>
          </a:stretch>
        </p:blipFill>
        <p:spPr>
          <a:xfrm>
            <a:off x="4786313" y="2071688"/>
            <a:ext cx="2593975" cy="3776662"/>
          </a:xfrm>
        </p:spPr>
      </p:pic>
      <p:pic>
        <p:nvPicPr>
          <p:cNvPr id="5" name="Picture 3" descr="C:\Users\Русик\Desktop\Голвные уборы\0_301d9_8a5b37f7_L.jpeg"/>
          <p:cNvPicPr>
            <a:picLocks noChangeAspect="1" noChangeArrowheads="1"/>
          </p:cNvPicPr>
          <p:nvPr/>
        </p:nvPicPr>
        <p:blipFill>
          <a:blip r:embed="rId3" cstate="email"/>
          <a:srcRect/>
          <a:stretch>
            <a:fillRect/>
          </a:stretch>
        </p:blipFill>
        <p:spPr bwMode="auto">
          <a:xfrm>
            <a:off x="3286125" y="142875"/>
            <a:ext cx="1522413" cy="1971675"/>
          </a:xfrm>
          <a:prstGeom prst="rect">
            <a:avLst/>
          </a:prstGeom>
          <a:noFill/>
          <a:ln w="9525">
            <a:noFill/>
            <a:miter lim="800000"/>
            <a:headEnd/>
            <a:tailEnd/>
          </a:ln>
        </p:spPr>
      </p:pic>
      <p:pic>
        <p:nvPicPr>
          <p:cNvPr id="6" name="Picture 21" descr="C:\Users\Русик\Desktop\Голвные уборы\eef3c75bacf8.jpg"/>
          <p:cNvPicPr>
            <a:picLocks noChangeAspect="1" noChangeArrowheads="1"/>
          </p:cNvPicPr>
          <p:nvPr/>
        </p:nvPicPr>
        <p:blipFill>
          <a:blip r:embed="rId4" cstate="email"/>
          <a:srcRect/>
          <a:stretch>
            <a:fillRect/>
          </a:stretch>
        </p:blipFill>
        <p:spPr bwMode="auto">
          <a:xfrm>
            <a:off x="5786438" y="142875"/>
            <a:ext cx="928687" cy="1809750"/>
          </a:xfrm>
          <a:prstGeom prst="rect">
            <a:avLst/>
          </a:prstGeom>
          <a:noFill/>
          <a:ln w="9525">
            <a:noFill/>
            <a:miter lim="800000"/>
            <a:headEnd/>
            <a:tailEnd/>
          </a:ln>
        </p:spPr>
      </p:pic>
      <p:pic>
        <p:nvPicPr>
          <p:cNvPr id="9" name="Picture 6" descr="C:\Users\Русик\Desktop\Голвные уборы\1f1da2967ea8.jpg"/>
          <p:cNvPicPr>
            <a:picLocks noChangeAspect="1" noChangeArrowheads="1"/>
          </p:cNvPicPr>
          <p:nvPr/>
        </p:nvPicPr>
        <p:blipFill>
          <a:blip r:embed="rId5" cstate="email"/>
          <a:srcRect/>
          <a:stretch>
            <a:fillRect/>
          </a:stretch>
        </p:blipFill>
        <p:spPr bwMode="auto">
          <a:xfrm>
            <a:off x="7429500" y="357188"/>
            <a:ext cx="1466850" cy="2992437"/>
          </a:xfrm>
          <a:prstGeom prst="rect">
            <a:avLst/>
          </a:prstGeom>
          <a:noFill/>
          <a:ln w="9525">
            <a:noFill/>
            <a:miter lim="800000"/>
            <a:headEnd/>
            <a:tailEnd/>
          </a:ln>
        </p:spPr>
      </p:pic>
      <p:pic>
        <p:nvPicPr>
          <p:cNvPr id="11" name="Picture 10" descr="C:\Users\Русик\Desktop\Голвные уборы\87fba9bea7c0.jpg"/>
          <p:cNvPicPr>
            <a:picLocks noChangeAspect="1" noChangeArrowheads="1"/>
          </p:cNvPicPr>
          <p:nvPr/>
        </p:nvPicPr>
        <p:blipFill>
          <a:blip r:embed="rId6" cstate="email"/>
          <a:srcRect/>
          <a:stretch>
            <a:fillRect/>
          </a:stretch>
        </p:blipFill>
        <p:spPr bwMode="auto">
          <a:xfrm>
            <a:off x="7072313" y="3786188"/>
            <a:ext cx="1676400" cy="2571750"/>
          </a:xfrm>
          <a:prstGeom prst="rect">
            <a:avLst/>
          </a:prstGeom>
          <a:noFill/>
          <a:ln w="9525">
            <a:noFill/>
            <a:miter lim="800000"/>
            <a:headEnd/>
            <a:tailEnd/>
          </a:ln>
        </p:spPr>
      </p:pic>
      <p:pic>
        <p:nvPicPr>
          <p:cNvPr id="13" name="Picture 3" descr="C:\Users\Русик\Desktop\Голвные уборы\81px-Gryd_img039.jpg"/>
          <p:cNvPicPr>
            <a:picLocks noChangeAspect="1" noChangeArrowheads="1"/>
          </p:cNvPicPr>
          <p:nvPr/>
        </p:nvPicPr>
        <p:blipFill>
          <a:blip r:embed="rId7"/>
          <a:srcRect/>
          <a:stretch>
            <a:fillRect/>
          </a:stretch>
        </p:blipFill>
        <p:spPr bwMode="auto">
          <a:xfrm>
            <a:off x="3357563" y="4714875"/>
            <a:ext cx="1357312" cy="192881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3"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1500"/>
                            </p:stCondLst>
                            <p:childTnLst>
                              <p:par>
                                <p:cTn id="17" presetID="53"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par>
                          <p:cTn id="22" fill="hold">
                            <p:stCondLst>
                              <p:cond delay="2000"/>
                            </p:stCondLst>
                            <p:childTnLst>
                              <p:par>
                                <p:cTn id="23" presetID="53"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3">
                                            <p:txEl>
                                              <p:pRg st="2" end="2"/>
                                            </p:txEl>
                                          </p:spTgt>
                                        </p:tgtEl>
                                      </p:cBhvr>
                                    </p:animEffect>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3" presetClass="entr" presetSubtype="1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childTnLst>
                          </p:cTn>
                        </p:par>
                        <p:par>
                          <p:cTn id="38" fill="hold">
                            <p:stCondLst>
                              <p:cond delay="4000"/>
                            </p:stCondLst>
                            <p:childTnLst>
                              <p:par>
                                <p:cTn id="39" presetID="23" presetClass="entr" presetSubtype="16"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childTnLst>
                                </p:cTn>
                              </p:par>
                            </p:childTnLst>
                          </p:cTn>
                        </p:par>
                        <p:par>
                          <p:cTn id="43" fill="hold">
                            <p:stCondLst>
                              <p:cond delay="4500"/>
                            </p:stCondLst>
                            <p:childTnLst>
                              <p:par>
                                <p:cTn id="44" presetID="42"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1000"/>
                                        <p:tgtEl>
                                          <p:spTgt spid="5"/>
                                        </p:tgtEl>
                                      </p:cBhvr>
                                    </p:animEffect>
                                    <p:anim calcmode="lin" valueType="num">
                                      <p:cBhvr>
                                        <p:cTn id="47" dur="1000" fill="hold"/>
                                        <p:tgtEl>
                                          <p:spTgt spid="5"/>
                                        </p:tgtEl>
                                        <p:attrNameLst>
                                          <p:attrName>ppt_x</p:attrName>
                                        </p:attrNameLst>
                                      </p:cBhvr>
                                      <p:tavLst>
                                        <p:tav tm="0">
                                          <p:val>
                                            <p:strVal val="#ppt_x"/>
                                          </p:val>
                                        </p:tav>
                                        <p:tav tm="100000">
                                          <p:val>
                                            <p:strVal val="#ppt_x"/>
                                          </p:val>
                                        </p:tav>
                                      </p:tavLst>
                                    </p:anim>
                                    <p:anim calcmode="lin" valueType="num">
                                      <p:cBhvr>
                                        <p:cTn id="48" dur="1000" fill="hold"/>
                                        <p:tgtEl>
                                          <p:spTgt spid="5"/>
                                        </p:tgtEl>
                                        <p:attrNameLst>
                                          <p:attrName>ppt_y</p:attrName>
                                        </p:attrNameLst>
                                      </p:cBhvr>
                                      <p:tavLst>
                                        <p:tav tm="0">
                                          <p:val>
                                            <p:strVal val="#ppt_y+.1"/>
                                          </p:val>
                                        </p:tav>
                                        <p:tav tm="100000">
                                          <p:val>
                                            <p:strVal val="#ppt_y"/>
                                          </p:val>
                                        </p:tav>
                                      </p:tavLst>
                                    </p:anim>
                                  </p:childTnLst>
                                </p:cTn>
                              </p:par>
                            </p:childTnLst>
                          </p:cTn>
                        </p:par>
                        <p:par>
                          <p:cTn id="49" fill="hold">
                            <p:stCondLst>
                              <p:cond delay="5500"/>
                            </p:stCondLst>
                            <p:childTnLst>
                              <p:par>
                                <p:cTn id="50" presetID="17" presetClass="entr" presetSubtype="10"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strVal val="#ppt_h"/>
                                          </p:val>
                                        </p:tav>
                                        <p:tav tm="100000">
                                          <p:val>
                                            <p:strVal val="#ppt_h"/>
                                          </p:val>
                                        </p:tav>
                                      </p:tavLst>
                                    </p:anim>
                                  </p:childTnLst>
                                </p:cTn>
                              </p:par>
                            </p:childTnLst>
                          </p:cTn>
                        </p:par>
                        <p:par>
                          <p:cTn id="54" fill="hold">
                            <p:stCondLst>
                              <p:cond delay="6000"/>
                            </p:stCondLst>
                            <p:childTnLst>
                              <p:par>
                                <p:cTn id="55" presetID="50" presetClass="entr" presetSubtype="0" decel="100000"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p:cTn id="57" dur="1000" fill="hold"/>
                                        <p:tgtEl>
                                          <p:spTgt spid="6"/>
                                        </p:tgtEl>
                                        <p:attrNameLst>
                                          <p:attrName>ppt_w</p:attrName>
                                        </p:attrNameLst>
                                      </p:cBhvr>
                                      <p:tavLst>
                                        <p:tav tm="0">
                                          <p:val>
                                            <p:strVal val="#ppt_w+.3"/>
                                          </p:val>
                                        </p:tav>
                                        <p:tav tm="100000">
                                          <p:val>
                                            <p:strVal val="#ppt_w"/>
                                          </p:val>
                                        </p:tav>
                                      </p:tavLst>
                                    </p:anim>
                                    <p:anim calcmode="lin" valueType="num">
                                      <p:cBhvr>
                                        <p:cTn id="58" dur="1000" fill="hold"/>
                                        <p:tgtEl>
                                          <p:spTgt spid="6"/>
                                        </p:tgtEl>
                                        <p:attrNameLst>
                                          <p:attrName>ppt_h</p:attrName>
                                        </p:attrNameLst>
                                      </p:cBhvr>
                                      <p:tavLst>
                                        <p:tav tm="0">
                                          <p:val>
                                            <p:strVal val="#ppt_h"/>
                                          </p:val>
                                        </p:tav>
                                        <p:tav tm="100000">
                                          <p:val>
                                            <p:strVal val="#ppt_h"/>
                                          </p:val>
                                        </p:tav>
                                      </p:tavLst>
                                    </p:anim>
                                    <p:animEffect transition="in" filter="fade">
                                      <p:cBhvr>
                                        <p:cTn id="5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rgbClr val="D6B19C"/>
            </a:gs>
            <a:gs pos="30000">
              <a:srgbClr val="D49E6C"/>
            </a:gs>
            <a:gs pos="70000">
              <a:srgbClr val="A65528"/>
            </a:gs>
            <a:gs pos="100000">
              <a:srgbClr val="663012"/>
            </a:gs>
          </a:gsLst>
          <a:lin ang="5400000"/>
        </a:gradFill>
        <a:effectLst/>
      </p:bgPr>
    </p:bg>
    <p:spTree>
      <p:nvGrpSpPr>
        <p:cNvPr id="1" name=""/>
        <p:cNvGrpSpPr/>
        <p:nvPr/>
      </p:nvGrpSpPr>
      <p:grpSpPr>
        <a:xfrm>
          <a:off x="0" y="0"/>
          <a:ext cx="0" cy="0"/>
          <a:chOff x="0" y="0"/>
          <a:chExt cx="0" cy="0"/>
        </a:xfrm>
      </p:grpSpPr>
      <p:sp>
        <p:nvSpPr>
          <p:cNvPr id="3" name="Текст 2"/>
          <p:cNvSpPr>
            <a:spLocks noGrp="1"/>
          </p:cNvSpPr>
          <p:nvPr>
            <p:ph type="body" idx="2"/>
          </p:nvPr>
        </p:nvSpPr>
        <p:spPr>
          <a:xfrm>
            <a:off x="285750" y="642938"/>
            <a:ext cx="3786188" cy="6572250"/>
          </a:xfrm>
        </p:spPr>
        <p:txBody>
          <a:bodyPr>
            <a:normAutofit/>
          </a:bodyPr>
          <a:lstStyle/>
          <a:p>
            <a:pPr eaLnBrk="1" fontAlgn="auto" hangingPunct="1">
              <a:spcAft>
                <a:spcPts val="0"/>
              </a:spcAft>
              <a:buClr>
                <a:schemeClr val="tx1">
                  <a:shade val="95000"/>
                </a:schemeClr>
              </a:buClr>
              <a:buFont typeface="Wingdings 2"/>
              <a:buNone/>
              <a:defRPr/>
            </a:pPr>
            <a:r>
              <a:rPr lang="ru-RU" sz="1800" dirty="0" smtClean="0">
                <a:solidFill>
                  <a:schemeClr val="bg1"/>
                </a:solidFill>
              </a:rPr>
              <a:t>Самую красивую рубашку невеста надевала в день свадьбы. Изготавливалась она в особое время: «в первую ноченьку </a:t>
            </a:r>
            <a:r>
              <a:rPr lang="ru-RU" sz="1800" dirty="0" err="1" smtClean="0">
                <a:solidFill>
                  <a:schemeClr val="bg1"/>
                </a:solidFill>
              </a:rPr>
              <a:t>христовую</a:t>
            </a:r>
            <a:r>
              <a:rPr lang="ru-RU" sz="1800" dirty="0" smtClean="0">
                <a:solidFill>
                  <a:schemeClr val="bg1"/>
                </a:solidFill>
              </a:rPr>
              <a:t> (пасхальную), во другую во ивановскую, в третью ноченьку петровскую. </a:t>
            </a:r>
          </a:p>
          <a:p>
            <a:pPr eaLnBrk="1" fontAlgn="auto" hangingPunct="1">
              <a:spcAft>
                <a:spcPts val="0"/>
              </a:spcAft>
              <a:buClr>
                <a:schemeClr val="tx1">
                  <a:shade val="95000"/>
                </a:schemeClr>
              </a:buClr>
              <a:buFont typeface="Wingdings 2"/>
              <a:buNone/>
              <a:defRPr/>
            </a:pPr>
            <a:r>
              <a:rPr lang="ru-RU" sz="1800" dirty="0" smtClean="0">
                <a:solidFill>
                  <a:schemeClr val="bg1"/>
                </a:solidFill>
              </a:rPr>
              <a:t>Нарядные рубашки надевали в день первой борозды, в день выгона скота, в день начала сенокоса и жатвы. </a:t>
            </a:r>
          </a:p>
          <a:p>
            <a:pPr eaLnBrk="1" fontAlgn="auto" hangingPunct="1">
              <a:spcAft>
                <a:spcPts val="0"/>
              </a:spcAft>
              <a:buClr>
                <a:schemeClr val="tx1">
                  <a:shade val="95000"/>
                </a:schemeClr>
              </a:buClr>
              <a:buFont typeface="Wingdings 2"/>
              <a:buNone/>
              <a:defRPr/>
            </a:pPr>
            <a:r>
              <a:rPr lang="ru-RU" sz="1800" dirty="0" smtClean="0">
                <a:solidFill>
                  <a:schemeClr val="bg1"/>
                </a:solidFill>
              </a:rPr>
              <a:t>Верхнюю часть рубашки шили из лучшего «</a:t>
            </a:r>
            <a:r>
              <a:rPr lang="ru-RU" sz="1800" dirty="0" err="1" smtClean="0">
                <a:solidFill>
                  <a:schemeClr val="bg1"/>
                </a:solidFill>
              </a:rPr>
              <a:t>кужельного</a:t>
            </a:r>
            <a:r>
              <a:rPr lang="ru-RU" sz="1800" dirty="0" smtClean="0">
                <a:solidFill>
                  <a:schemeClr val="bg1"/>
                </a:solidFill>
              </a:rPr>
              <a:t>» полотна и называли «станом», «</a:t>
            </a:r>
            <a:r>
              <a:rPr lang="ru-RU" sz="1800" dirty="0" err="1" smtClean="0">
                <a:solidFill>
                  <a:schemeClr val="bg1"/>
                </a:solidFill>
              </a:rPr>
              <a:t>станушкой</a:t>
            </a:r>
            <a:r>
              <a:rPr lang="ru-RU" sz="1800" dirty="0" smtClean="0">
                <a:solidFill>
                  <a:schemeClr val="bg1"/>
                </a:solidFill>
              </a:rPr>
              <a:t>». Ниже талии надставляли подставу из грубой конопляной ткани, при надобности ее сменяли другой</a:t>
            </a:r>
            <a:endParaRPr lang="ru-RU" sz="1800" dirty="0">
              <a:solidFill>
                <a:srgbClr val="000000"/>
              </a:solidFill>
            </a:endParaRPr>
          </a:p>
        </p:txBody>
      </p:sp>
      <p:pic>
        <p:nvPicPr>
          <p:cNvPr id="5" name="Picture 5" descr="C:\Users\Русик\Desktop\Голвные уборы\0_30004_108d3fd1_L.jpeg"/>
          <p:cNvPicPr>
            <a:picLocks noGrp="1" noChangeAspect="1" noChangeArrowheads="1"/>
          </p:cNvPicPr>
          <p:nvPr>
            <p:ph sz="half" idx="1"/>
          </p:nvPr>
        </p:nvPicPr>
        <p:blipFill>
          <a:blip r:embed="rId2" cstate="email"/>
          <a:srcRect/>
          <a:stretch>
            <a:fillRect/>
          </a:stretch>
        </p:blipFill>
        <p:spPr>
          <a:xfrm>
            <a:off x="6143625" y="214313"/>
            <a:ext cx="1560513" cy="1703387"/>
          </a:xfrm>
        </p:spPr>
      </p:pic>
      <p:pic>
        <p:nvPicPr>
          <p:cNvPr id="6" name="Picture 17" descr="C:\Users\Русик\Desktop\Голвные уборы\russ-women-tambov.jpg"/>
          <p:cNvPicPr>
            <a:picLocks noChangeAspect="1" noChangeArrowheads="1"/>
          </p:cNvPicPr>
          <p:nvPr/>
        </p:nvPicPr>
        <p:blipFill>
          <a:blip r:embed="rId3" cstate="email"/>
          <a:srcRect/>
          <a:stretch>
            <a:fillRect/>
          </a:stretch>
        </p:blipFill>
        <p:spPr bwMode="auto">
          <a:xfrm>
            <a:off x="6500813" y="2286000"/>
            <a:ext cx="1609725" cy="2476500"/>
          </a:xfrm>
          <a:prstGeom prst="rect">
            <a:avLst/>
          </a:prstGeom>
          <a:noFill/>
          <a:ln w="9525">
            <a:noFill/>
            <a:miter lim="800000"/>
            <a:headEnd/>
            <a:tailEnd/>
          </a:ln>
        </p:spPr>
      </p:pic>
      <p:pic>
        <p:nvPicPr>
          <p:cNvPr id="7" name="Picture 13" descr="C:\Users\Русик\Desktop\Голвные уборы\clothes_6_pre.jpg"/>
          <p:cNvPicPr>
            <a:picLocks noChangeAspect="1" noChangeArrowheads="1"/>
          </p:cNvPicPr>
          <p:nvPr/>
        </p:nvPicPr>
        <p:blipFill>
          <a:blip r:embed="rId4"/>
          <a:srcRect/>
          <a:stretch>
            <a:fillRect/>
          </a:stretch>
        </p:blipFill>
        <p:spPr bwMode="auto">
          <a:xfrm>
            <a:off x="7658100" y="1500188"/>
            <a:ext cx="1485900" cy="2378075"/>
          </a:xfrm>
          <a:prstGeom prst="rect">
            <a:avLst/>
          </a:prstGeom>
          <a:noFill/>
          <a:ln w="9525">
            <a:noFill/>
            <a:miter lim="800000"/>
            <a:headEnd/>
            <a:tailEnd/>
          </a:ln>
        </p:spPr>
      </p:pic>
      <p:pic>
        <p:nvPicPr>
          <p:cNvPr id="8" name="Picture 9" descr="C:\Users\Русик\Desktop\Голвные уборы\30bed2d27c14.jpg"/>
          <p:cNvPicPr>
            <a:picLocks noChangeAspect="1" noChangeArrowheads="1"/>
          </p:cNvPicPr>
          <p:nvPr/>
        </p:nvPicPr>
        <p:blipFill>
          <a:blip r:embed="rId5" cstate="email"/>
          <a:srcRect/>
          <a:stretch>
            <a:fillRect/>
          </a:stretch>
        </p:blipFill>
        <p:spPr bwMode="auto">
          <a:xfrm>
            <a:off x="4000500" y="1143000"/>
            <a:ext cx="2341563" cy="4786313"/>
          </a:xfrm>
          <a:prstGeom prst="rect">
            <a:avLst/>
          </a:prstGeom>
          <a:noFill/>
          <a:ln w="9525">
            <a:noFill/>
            <a:miter lim="800000"/>
            <a:headEnd/>
            <a:tailEnd/>
          </a:ln>
        </p:spPr>
      </p:pic>
      <p:pic>
        <p:nvPicPr>
          <p:cNvPr id="10" name="Picture 16" descr="C:\Users\Русик\Desktop\Голвные уборы\s640x480.jpeg"/>
          <p:cNvPicPr>
            <a:picLocks noChangeAspect="1" noChangeArrowheads="1"/>
          </p:cNvPicPr>
          <p:nvPr/>
        </p:nvPicPr>
        <p:blipFill>
          <a:blip r:embed="rId6" cstate="email"/>
          <a:srcRect t="19757" b="19757"/>
          <a:stretch>
            <a:fillRect/>
          </a:stretch>
        </p:blipFill>
        <p:spPr bwMode="auto">
          <a:xfrm>
            <a:off x="6643688" y="4643438"/>
            <a:ext cx="2243137" cy="1620837"/>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par>
                          <p:cTn id="22" fill="hold">
                            <p:stCondLst>
                              <p:cond delay="1500"/>
                            </p:stCondLst>
                            <p:childTnLst>
                              <p:par>
                                <p:cTn id="23" presetID="23" presetClass="entr" presetSubtype="1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18" presetClass="entr" presetSubtype="12"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strips(downLeft)">
                                      <p:cBhvr>
                                        <p:cTn id="36" dur="500"/>
                                        <p:tgtEl>
                                          <p:spTgt spid="7"/>
                                        </p:tgtEl>
                                      </p:cBhvr>
                                    </p:animEffect>
                                  </p:childTnLst>
                                </p:cTn>
                              </p:par>
                            </p:childTnLst>
                          </p:cTn>
                        </p:par>
                        <p:par>
                          <p:cTn id="37" fill="hold">
                            <p:stCondLst>
                              <p:cond delay="4000"/>
                            </p:stCondLst>
                            <p:childTnLst>
                              <p:par>
                                <p:cTn id="38" presetID="22" presetClass="entr" presetSubtype="4"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childTnLst>
                          </p:cTn>
                        </p:par>
                        <p:par>
                          <p:cTn id="41" fill="hold">
                            <p:stCondLst>
                              <p:cond delay="4500"/>
                            </p:stCondLst>
                            <p:childTnLst>
                              <p:par>
                                <p:cTn id="42" presetID="5" presetClass="entr" presetSubtype="10"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checkerboard(across)">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03D4A8"/>
            </a:gs>
            <a:gs pos="25000">
              <a:srgbClr val="21D6E0"/>
            </a:gs>
            <a:gs pos="75000">
              <a:srgbClr val="0087E6"/>
            </a:gs>
            <a:gs pos="100000">
              <a:srgbClr val="005CBF"/>
            </a:gs>
          </a:gsLst>
          <a:lin ang="54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214290"/>
            <a:ext cx="3008313" cy="792182"/>
          </a:xfrm>
        </p:spPr>
        <p:txBody>
          <a:bodyPr/>
          <a:lstStyle/>
          <a:p>
            <a:pPr eaLnBrk="1" fontAlgn="auto" hangingPunct="1">
              <a:spcAft>
                <a:spcPts val="0"/>
              </a:spcAft>
              <a:defRPr/>
            </a:pPr>
            <a:r>
              <a:rPr lang="ru-RU" sz="4400" b="1" dirty="0" smtClean="0">
                <a:solidFill>
                  <a:srgbClr val="C00000"/>
                </a:solidFill>
              </a:rPr>
              <a:t>Орнамент</a:t>
            </a:r>
            <a:endParaRPr lang="ru-RU" sz="4400" b="1" dirty="0">
              <a:solidFill>
                <a:srgbClr val="C00000"/>
              </a:solidFill>
            </a:endParaRPr>
          </a:p>
        </p:txBody>
      </p:sp>
      <p:sp>
        <p:nvSpPr>
          <p:cNvPr id="3" name="Текст 2"/>
          <p:cNvSpPr>
            <a:spLocks noGrp="1"/>
          </p:cNvSpPr>
          <p:nvPr>
            <p:ph type="body" idx="2"/>
          </p:nvPr>
        </p:nvSpPr>
        <p:spPr>
          <a:xfrm>
            <a:off x="500063" y="1143000"/>
            <a:ext cx="4357687" cy="5715000"/>
          </a:xfrm>
        </p:spPr>
        <p:txBody>
          <a:bodyPr>
            <a:normAutofit/>
          </a:bodyPr>
          <a:lstStyle/>
          <a:p>
            <a:pPr eaLnBrk="1" fontAlgn="auto" hangingPunct="1">
              <a:spcAft>
                <a:spcPts val="0"/>
              </a:spcAft>
              <a:buClr>
                <a:schemeClr val="tx1">
                  <a:shade val="95000"/>
                </a:schemeClr>
              </a:buClr>
              <a:buFont typeface="Wingdings 2"/>
              <a:buNone/>
              <a:defRPr/>
            </a:pPr>
            <a:r>
              <a:rPr lang="ru-RU" sz="1800" dirty="0" smtClean="0">
                <a:solidFill>
                  <a:schemeClr val="bg1">
                    <a:lumMod val="95000"/>
                    <a:lumOff val="5000"/>
                  </a:schemeClr>
                </a:solidFill>
              </a:rPr>
              <a:t>Преобладало двустороннее шитье металлическими блестками. </a:t>
            </a:r>
          </a:p>
          <a:p>
            <a:pPr eaLnBrk="1" fontAlgn="auto" hangingPunct="1">
              <a:spcAft>
                <a:spcPts val="0"/>
              </a:spcAft>
              <a:buClr>
                <a:schemeClr val="tx1">
                  <a:shade val="95000"/>
                </a:schemeClr>
              </a:buClr>
              <a:buFont typeface="Wingdings 2"/>
              <a:buNone/>
              <a:defRPr/>
            </a:pPr>
            <a:r>
              <a:rPr lang="ru-RU" sz="1800" dirty="0" smtClean="0">
                <a:solidFill>
                  <a:schemeClr val="bg1">
                    <a:lumMod val="95000"/>
                    <a:lumOff val="5000"/>
                  </a:schemeClr>
                </a:solidFill>
              </a:rPr>
              <a:t>Узоры, тканые и вышитые, выполнялись льняными, конопляными, шелковыми и шерстяными нитками.</a:t>
            </a:r>
          </a:p>
          <a:p>
            <a:pPr eaLnBrk="1" fontAlgn="auto" hangingPunct="1">
              <a:spcAft>
                <a:spcPts val="0"/>
              </a:spcAft>
              <a:buClr>
                <a:schemeClr val="tx1">
                  <a:shade val="95000"/>
                </a:schemeClr>
              </a:buClr>
              <a:buFont typeface="Wingdings 2"/>
              <a:buNone/>
              <a:defRPr/>
            </a:pPr>
            <a:r>
              <a:rPr lang="ru-RU" sz="1800" dirty="0" smtClean="0">
                <a:solidFill>
                  <a:schemeClr val="bg1">
                    <a:lumMod val="95000"/>
                    <a:lumOff val="5000"/>
                  </a:schemeClr>
                </a:solidFill>
              </a:rPr>
              <a:t> Гамма цветов: белый, красный, синий, черный, коричневый, желтый, зеленый</a:t>
            </a:r>
          </a:p>
          <a:p>
            <a:pPr eaLnBrk="1" fontAlgn="auto" hangingPunct="1">
              <a:spcAft>
                <a:spcPts val="0"/>
              </a:spcAft>
              <a:buClr>
                <a:schemeClr val="tx1">
                  <a:shade val="95000"/>
                </a:schemeClr>
              </a:buClr>
              <a:buFont typeface="Wingdings 2"/>
              <a:buNone/>
              <a:defRPr/>
            </a:pPr>
            <a:r>
              <a:rPr lang="ru-RU" sz="1800" dirty="0" smtClean="0">
                <a:solidFill>
                  <a:schemeClr val="bg1">
                    <a:lumMod val="95000"/>
                    <a:lumOff val="5000"/>
                  </a:schemeClr>
                </a:solidFill>
              </a:rPr>
              <a:t>Элементы орнамента: ромбы, косые кресты, восьмиугольные звезды, розетки, елочки, кустики, стилизованные фигуры женщины, птицы, коня, оленя. </a:t>
            </a:r>
          </a:p>
          <a:p>
            <a:pPr eaLnBrk="1" fontAlgn="auto" hangingPunct="1">
              <a:spcAft>
                <a:spcPts val="0"/>
              </a:spcAft>
              <a:buClr>
                <a:schemeClr val="tx1">
                  <a:shade val="95000"/>
                </a:schemeClr>
              </a:buClr>
              <a:buFont typeface="Wingdings 2"/>
              <a:buNone/>
              <a:defRPr/>
            </a:pPr>
            <a:endParaRPr lang="ru-RU" dirty="0">
              <a:solidFill>
                <a:schemeClr val="bg1">
                  <a:lumMod val="95000"/>
                  <a:lumOff val="5000"/>
                </a:schemeClr>
              </a:solidFill>
            </a:endParaRPr>
          </a:p>
        </p:txBody>
      </p:sp>
      <p:pic>
        <p:nvPicPr>
          <p:cNvPr id="18436" name="Picture 2" descr="C:\Users\Русик\Desktop\Голвные уборы\mod74_1_1.jpg"/>
          <p:cNvPicPr>
            <a:picLocks noChangeAspect="1" noChangeArrowheads="1"/>
          </p:cNvPicPr>
          <p:nvPr/>
        </p:nvPicPr>
        <p:blipFill>
          <a:blip r:embed="rId2"/>
          <a:srcRect/>
          <a:stretch>
            <a:fillRect/>
          </a:stretch>
        </p:blipFill>
        <p:spPr bwMode="auto">
          <a:xfrm>
            <a:off x="4929188" y="1857375"/>
            <a:ext cx="3644900" cy="29019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0" end="0"/>
                                            </p:txEl>
                                          </p:spTgt>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 end="1"/>
                                            </p:txEl>
                                          </p:spTgt>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6"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7" dur="1000"/>
                                        <p:tgtEl>
                                          <p:spTgt spid="3">
                                            <p:txEl>
                                              <p:pRg st="2" end="2"/>
                                            </p:txEl>
                                          </p:spTgt>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500034" y="285728"/>
            <a:ext cx="5786478" cy="714380"/>
          </a:xfrm>
        </p:spPr>
        <p:txBody>
          <a:bodyPr>
            <a:normAutofit fontScale="90000"/>
          </a:bodyPr>
          <a:lstStyle/>
          <a:p>
            <a:pPr eaLnBrk="1" fontAlgn="auto" hangingPunct="1">
              <a:spcAft>
                <a:spcPts val="0"/>
              </a:spcAft>
              <a:defRPr/>
            </a:pPr>
            <a:r>
              <a:rPr lang="ru-RU" sz="2800" b="1" dirty="0" smtClean="0">
                <a:solidFill>
                  <a:srgbClr val="C00000"/>
                </a:solidFill>
              </a:rPr>
              <a:t>Одежда Южных губерний</a:t>
            </a:r>
            <a:r>
              <a:rPr lang="ru-RU" dirty="0" smtClean="0">
                <a:solidFill>
                  <a:srgbClr val="00B050"/>
                </a:solidFill>
              </a:rPr>
              <a:t/>
            </a:r>
            <a:br>
              <a:rPr lang="ru-RU" dirty="0" smtClean="0">
                <a:solidFill>
                  <a:srgbClr val="00B050"/>
                </a:solidFill>
              </a:rPr>
            </a:br>
            <a:endParaRPr lang="ru-RU" dirty="0">
              <a:solidFill>
                <a:srgbClr val="00B050"/>
              </a:solidFill>
            </a:endParaRPr>
          </a:p>
        </p:txBody>
      </p:sp>
      <p:sp>
        <p:nvSpPr>
          <p:cNvPr id="32" name="Текст 31"/>
          <p:cNvSpPr>
            <a:spLocks noGrp="1"/>
          </p:cNvSpPr>
          <p:nvPr>
            <p:ph type="body" idx="2"/>
          </p:nvPr>
        </p:nvSpPr>
        <p:spPr>
          <a:xfrm>
            <a:off x="428625" y="714375"/>
            <a:ext cx="3008313" cy="5857875"/>
          </a:xfrm>
        </p:spPr>
        <p:txBody>
          <a:bodyPr>
            <a:noAutofit/>
          </a:bodyPr>
          <a:lstStyle/>
          <a:p>
            <a:pPr eaLnBrk="1" fontAlgn="auto" hangingPunct="1">
              <a:spcAft>
                <a:spcPts val="0"/>
              </a:spcAft>
              <a:buClr>
                <a:schemeClr val="tx1">
                  <a:shade val="95000"/>
                </a:schemeClr>
              </a:buClr>
              <a:buFont typeface="Wingdings 2"/>
              <a:buNone/>
              <a:defRPr/>
            </a:pPr>
            <a:r>
              <a:rPr lang="ru-RU" sz="1600" dirty="0" smtClean="0">
                <a:solidFill>
                  <a:srgbClr val="002060"/>
                </a:solidFill>
              </a:rPr>
              <a:t>В южнорусских губерниях поверх рубахи носили древнюю поясную одежду- </a:t>
            </a:r>
            <a:r>
              <a:rPr lang="ru-RU" sz="1600" b="1" dirty="0" smtClean="0">
                <a:solidFill>
                  <a:srgbClr val="002060"/>
                </a:solidFill>
              </a:rPr>
              <a:t>поневу</a:t>
            </a:r>
            <a:r>
              <a:rPr lang="ru-RU" sz="1600" dirty="0" smtClean="0">
                <a:solidFill>
                  <a:srgbClr val="002060"/>
                </a:solidFill>
              </a:rPr>
              <a:t>- домотканую клетчатую юбку из шерсти, в которую обворачивались, укрепляя по талии поясом. </a:t>
            </a:r>
          </a:p>
          <a:p>
            <a:pPr eaLnBrk="1" fontAlgn="auto" hangingPunct="1">
              <a:spcAft>
                <a:spcPts val="0"/>
              </a:spcAft>
              <a:buClr>
                <a:schemeClr val="tx1">
                  <a:shade val="95000"/>
                </a:schemeClr>
              </a:buClr>
              <a:buFont typeface="Wingdings 2"/>
              <a:buNone/>
              <a:defRPr/>
            </a:pPr>
            <a:r>
              <a:rPr lang="ru-RU" sz="1600" dirty="0" smtClean="0">
                <a:solidFill>
                  <a:srgbClr val="002060"/>
                </a:solidFill>
              </a:rPr>
              <a:t>Термин «</a:t>
            </a:r>
            <a:r>
              <a:rPr lang="ru-RU" sz="1600" dirty="0" err="1" smtClean="0">
                <a:solidFill>
                  <a:srgbClr val="002060"/>
                </a:solidFill>
              </a:rPr>
              <a:t>понява</a:t>
            </a:r>
            <a:r>
              <a:rPr lang="ru-RU" sz="1600" dirty="0" smtClean="0">
                <a:solidFill>
                  <a:srgbClr val="002060"/>
                </a:solidFill>
              </a:rPr>
              <a:t>» («понева», «</a:t>
            </a:r>
            <a:r>
              <a:rPr lang="ru-RU" sz="1600" dirty="0" err="1" smtClean="0">
                <a:solidFill>
                  <a:srgbClr val="002060"/>
                </a:solidFill>
              </a:rPr>
              <a:t>понька</a:t>
            </a:r>
            <a:r>
              <a:rPr lang="ru-RU" sz="1600" dirty="0" smtClean="0">
                <a:solidFill>
                  <a:srgbClr val="002060"/>
                </a:solidFill>
              </a:rPr>
              <a:t>») - обозначал кусок ткани, пелену, покрывало.</a:t>
            </a:r>
          </a:p>
          <a:p>
            <a:pPr eaLnBrk="1" fontAlgn="auto" hangingPunct="1">
              <a:spcAft>
                <a:spcPts val="0"/>
              </a:spcAft>
              <a:buClr>
                <a:schemeClr val="tx1">
                  <a:shade val="95000"/>
                </a:schemeClr>
              </a:buClr>
              <a:buFont typeface="Wingdings 2"/>
              <a:buNone/>
              <a:defRPr/>
            </a:pPr>
            <a:r>
              <a:rPr lang="ru-RU" sz="1600" dirty="0" smtClean="0">
                <a:solidFill>
                  <a:srgbClr val="002060"/>
                </a:solidFill>
              </a:rPr>
              <a:t>Поневу впервые одевали девушке в ее совершеннолетие. </a:t>
            </a:r>
          </a:p>
          <a:p>
            <a:pPr eaLnBrk="1" fontAlgn="auto" hangingPunct="1">
              <a:spcAft>
                <a:spcPts val="0"/>
              </a:spcAft>
              <a:buClr>
                <a:schemeClr val="tx1">
                  <a:shade val="95000"/>
                </a:schemeClr>
              </a:buClr>
              <a:buFont typeface="Wingdings 2"/>
              <a:buNone/>
              <a:defRPr/>
            </a:pPr>
            <a:r>
              <a:rPr lang="ru-RU" sz="1600" dirty="0" smtClean="0">
                <a:solidFill>
                  <a:srgbClr val="002060"/>
                </a:solidFill>
              </a:rPr>
              <a:t>Первую поневу шила сестра, а надевал ее брат на Пасху или на Троицу, она символизировала замужество и надевалась только перед свадьбой. </a:t>
            </a:r>
          </a:p>
          <a:p>
            <a:pPr eaLnBrk="1" fontAlgn="auto" hangingPunct="1">
              <a:spcAft>
                <a:spcPts val="0"/>
              </a:spcAft>
              <a:buClr>
                <a:schemeClr val="tx1">
                  <a:shade val="95000"/>
                </a:schemeClr>
              </a:buClr>
              <a:buFont typeface="Wingdings 2"/>
              <a:buNone/>
              <a:defRPr/>
            </a:pPr>
            <a:r>
              <a:rPr lang="ru-RU" sz="1600" dirty="0" smtClean="0">
                <a:solidFill>
                  <a:srgbClr val="002060"/>
                </a:solidFill>
              </a:rPr>
              <a:t>Совершеннолетие девушек отмечалось в народе обрядом - «загонять в </a:t>
            </a:r>
            <a:r>
              <a:rPr lang="ru-RU" sz="1600" dirty="0" err="1" smtClean="0">
                <a:solidFill>
                  <a:srgbClr val="002060"/>
                </a:solidFill>
              </a:rPr>
              <a:t>поньку</a:t>
            </a:r>
            <a:r>
              <a:rPr lang="ru-RU" sz="1600" dirty="0" smtClean="0">
                <a:solidFill>
                  <a:srgbClr val="002060"/>
                </a:solidFill>
              </a:rPr>
              <a:t>». Окончательно поневу надевали во время свадьбы.</a:t>
            </a:r>
            <a:r>
              <a:rPr lang="ru-RU" sz="1600" b="1" i="1" dirty="0" smtClean="0">
                <a:solidFill>
                  <a:srgbClr val="002060"/>
                </a:solidFill>
              </a:rPr>
              <a:t> </a:t>
            </a:r>
          </a:p>
          <a:p>
            <a:pPr eaLnBrk="1" fontAlgn="auto" hangingPunct="1">
              <a:spcAft>
                <a:spcPts val="0"/>
              </a:spcAft>
              <a:buClr>
                <a:schemeClr val="tx1">
                  <a:shade val="95000"/>
                </a:schemeClr>
              </a:buClr>
              <a:buFont typeface="Wingdings 2"/>
              <a:buNone/>
              <a:defRPr/>
            </a:pPr>
            <a:r>
              <a:rPr lang="ru-RU" sz="1600" dirty="0" smtClean="0">
                <a:solidFill>
                  <a:srgbClr val="002060"/>
                </a:solidFill>
              </a:rPr>
              <a:t>Сверх поневы носили передник. </a:t>
            </a:r>
          </a:p>
          <a:p>
            <a:pPr eaLnBrk="1" fontAlgn="auto" hangingPunct="1">
              <a:spcAft>
                <a:spcPts val="0"/>
              </a:spcAft>
              <a:buClr>
                <a:schemeClr val="tx1">
                  <a:shade val="95000"/>
                </a:schemeClr>
              </a:buClr>
              <a:buFont typeface="Wingdings 2"/>
              <a:buNone/>
              <a:defRPr/>
            </a:pPr>
            <a:endParaRPr lang="ru-RU" sz="1600" dirty="0" smtClean="0">
              <a:solidFill>
                <a:schemeClr val="tx2"/>
              </a:solidFill>
            </a:endParaRPr>
          </a:p>
        </p:txBody>
      </p:sp>
      <p:pic>
        <p:nvPicPr>
          <p:cNvPr id="33" name="Picture 7" descr="C:\Users\Русик\Desktop\Голвные уборы\7fb06e8396c9.jpg"/>
          <p:cNvPicPr>
            <a:picLocks noGrp="1" noChangeAspect="1" noChangeArrowheads="1"/>
          </p:cNvPicPr>
          <p:nvPr>
            <p:ph sz="half" idx="1"/>
          </p:nvPr>
        </p:nvPicPr>
        <p:blipFill>
          <a:blip r:embed="rId2" cstate="email"/>
          <a:srcRect/>
          <a:stretch>
            <a:fillRect/>
          </a:stretch>
        </p:blipFill>
        <p:spPr>
          <a:xfrm>
            <a:off x="3428992" y="2786058"/>
            <a:ext cx="1816145" cy="3344650"/>
          </a:xfrm>
          <a:ln>
            <a:solidFill>
              <a:srgbClr val="0070C0"/>
            </a:solidFill>
          </a:ln>
          <a:effectLst>
            <a:innerShdw blurRad="63500" dist="50800">
              <a:prstClr val="black">
                <a:alpha val="50000"/>
              </a:prstClr>
            </a:innerShdw>
          </a:effectLst>
        </p:spPr>
      </p:pic>
      <p:pic>
        <p:nvPicPr>
          <p:cNvPr id="9224" name="Picture 8" descr="C:\Users\Русик\Desktop\Голвные уборы\21.jpg"/>
          <p:cNvPicPr>
            <a:picLocks noChangeAspect="1" noChangeArrowheads="1"/>
          </p:cNvPicPr>
          <p:nvPr/>
        </p:nvPicPr>
        <p:blipFill>
          <a:blip r:embed="rId3" cstate="email"/>
          <a:srcRect/>
          <a:stretch>
            <a:fillRect/>
          </a:stretch>
        </p:blipFill>
        <p:spPr bwMode="auto">
          <a:xfrm>
            <a:off x="3500430" y="857232"/>
            <a:ext cx="2857500" cy="1828800"/>
          </a:xfrm>
          <a:prstGeom prst="rect">
            <a:avLst/>
          </a:prstGeom>
          <a:solidFill>
            <a:srgbClr val="FFFFFF">
              <a:shade val="85000"/>
            </a:srgbClr>
          </a:solidFill>
          <a:ln>
            <a:solidFill>
              <a:srgbClr val="0070C0"/>
            </a:solidFill>
          </a:ln>
          <a:effectLst>
            <a:innerShdw blurRad="63500" dist="50800" dir="2700000">
              <a:prstClr val="black">
                <a:alpha val="50000"/>
              </a:prstClr>
            </a:innerShdw>
            <a:reflection blurRad="12700" stA="38000" endPos="28000" dist="5000" dir="5400000" sy="-100000" algn="bl" rotWithShape="0"/>
          </a:effectLst>
        </p:spPr>
      </p:pic>
      <p:pic>
        <p:nvPicPr>
          <p:cNvPr id="9230" name="Picture 14"/>
          <p:cNvPicPr>
            <a:picLocks noChangeAspect="1" noChangeArrowheads="1"/>
          </p:cNvPicPr>
          <p:nvPr/>
        </p:nvPicPr>
        <p:blipFill>
          <a:blip r:embed="rId4" cstate="email"/>
          <a:srcRect/>
          <a:stretch>
            <a:fillRect/>
          </a:stretch>
        </p:blipFill>
        <p:spPr bwMode="auto">
          <a:xfrm>
            <a:off x="7929586" y="857232"/>
            <a:ext cx="1082675" cy="1460500"/>
          </a:xfrm>
          <a:prstGeom prst="rect">
            <a:avLst/>
          </a:prstGeom>
          <a:noFill/>
          <a:ln w="9525">
            <a:solidFill>
              <a:srgbClr val="0070C0"/>
            </a:solidFill>
            <a:miter lim="800000"/>
            <a:headEnd/>
            <a:tailEnd/>
          </a:ln>
          <a:effectLst>
            <a:innerShdw blurRad="63500" dist="50800">
              <a:prstClr val="black">
                <a:alpha val="50000"/>
              </a:prstClr>
            </a:innerShdw>
          </a:effectLst>
        </p:spPr>
      </p:pic>
      <p:pic>
        <p:nvPicPr>
          <p:cNvPr id="9233" name="Picture 17"/>
          <p:cNvPicPr>
            <a:picLocks noChangeAspect="1" noChangeArrowheads="1"/>
          </p:cNvPicPr>
          <p:nvPr/>
        </p:nvPicPr>
        <p:blipFill>
          <a:blip r:embed="rId5" cstate="email"/>
          <a:srcRect/>
          <a:stretch>
            <a:fillRect/>
          </a:stretch>
        </p:blipFill>
        <p:spPr bwMode="auto">
          <a:xfrm>
            <a:off x="7500958" y="2571744"/>
            <a:ext cx="1503363" cy="1657350"/>
          </a:xfrm>
          <a:prstGeom prst="rect">
            <a:avLst/>
          </a:prstGeom>
          <a:noFill/>
          <a:ln w="9525">
            <a:solidFill>
              <a:srgbClr val="0070C0"/>
            </a:solidFill>
            <a:miter lim="800000"/>
            <a:headEnd/>
            <a:tailEnd/>
          </a:ln>
          <a:effectLst>
            <a:innerShdw blurRad="63500" dist="50800" dir="2700000">
              <a:prstClr val="black">
                <a:alpha val="50000"/>
              </a:prstClr>
            </a:innerShdw>
          </a:effectLst>
        </p:spPr>
      </p:pic>
      <p:pic>
        <p:nvPicPr>
          <p:cNvPr id="34" name="Picture 18" descr="C:\Users\Русик\Desktop\Голвные уборы\russ-women1.jpg"/>
          <p:cNvPicPr>
            <a:picLocks noChangeAspect="1" noChangeArrowheads="1"/>
          </p:cNvPicPr>
          <p:nvPr/>
        </p:nvPicPr>
        <p:blipFill>
          <a:blip r:embed="rId6" cstate="email"/>
          <a:srcRect/>
          <a:stretch>
            <a:fillRect/>
          </a:stretch>
        </p:blipFill>
        <p:spPr bwMode="auto">
          <a:xfrm>
            <a:off x="6572264" y="500042"/>
            <a:ext cx="1195414" cy="1839098"/>
          </a:xfrm>
          <a:prstGeom prst="rect">
            <a:avLst/>
          </a:prstGeom>
          <a:noFill/>
          <a:ln>
            <a:solidFill>
              <a:srgbClr val="0070C0"/>
            </a:solidFill>
          </a:ln>
          <a:effectLst>
            <a:innerShdw blurRad="63500" dist="50800" dir="2700000">
              <a:prstClr val="black">
                <a:alpha val="50000"/>
              </a:prstClr>
            </a:innerShdw>
          </a:effectLst>
        </p:spPr>
      </p:pic>
      <p:pic>
        <p:nvPicPr>
          <p:cNvPr id="35" name="Picture 16"/>
          <p:cNvPicPr>
            <a:picLocks noChangeAspect="1" noChangeArrowheads="1"/>
          </p:cNvPicPr>
          <p:nvPr/>
        </p:nvPicPr>
        <p:blipFill>
          <a:blip r:embed="rId7" cstate="email"/>
          <a:srcRect/>
          <a:stretch>
            <a:fillRect/>
          </a:stretch>
        </p:blipFill>
        <p:spPr bwMode="auto">
          <a:xfrm>
            <a:off x="5286380" y="2786058"/>
            <a:ext cx="2143140" cy="3552815"/>
          </a:xfrm>
          <a:prstGeom prst="rect">
            <a:avLst/>
          </a:prstGeom>
          <a:noFill/>
          <a:ln w="9525">
            <a:solidFill>
              <a:srgbClr val="0070C0"/>
            </a:solidFill>
            <a:miter lim="800000"/>
            <a:headEnd/>
            <a:tailEnd/>
          </a:ln>
          <a:effectLst>
            <a:innerShdw blurRad="63500" dist="50800">
              <a:prstClr val="black">
                <a:alpha val="50000"/>
              </a:prstClr>
            </a:innerShdw>
          </a:effectLst>
        </p:spPr>
      </p:pic>
      <p:pic>
        <p:nvPicPr>
          <p:cNvPr id="37" name="Picture 13" descr="C:\Users\Русик\Desktop\Голвные уборы\clothes_6_pre.jpg"/>
          <p:cNvPicPr>
            <a:picLocks noChangeAspect="1" noChangeArrowheads="1"/>
          </p:cNvPicPr>
          <p:nvPr/>
        </p:nvPicPr>
        <p:blipFill>
          <a:blip r:embed="rId8" cstate="print"/>
          <a:srcRect/>
          <a:stretch>
            <a:fillRect/>
          </a:stretch>
        </p:blipFill>
        <p:spPr bwMode="auto">
          <a:xfrm>
            <a:off x="7500958" y="4357694"/>
            <a:ext cx="1485900" cy="2377440"/>
          </a:xfrm>
          <a:prstGeom prst="rect">
            <a:avLst/>
          </a:prstGeom>
          <a:noFill/>
          <a:ln>
            <a:solidFill>
              <a:srgbClr val="0070C0"/>
            </a:solidFill>
          </a:ln>
          <a:effectLst>
            <a:innerShdw blurRad="63500" dist="50800" dir="18900000">
              <a:prstClr val="black">
                <a:alpha val="50000"/>
              </a:prstClr>
            </a:innerShdw>
          </a:effectLst>
        </p:spPr>
      </p:pic>
      <p:pic>
        <p:nvPicPr>
          <p:cNvPr id="9227" name="Picture 4" descr="C:\Users\Русик\Desktop\Голвные уборы\86px-Panev_img043.jpg"/>
          <p:cNvPicPr>
            <a:picLocks noChangeAspect="1" noChangeArrowheads="1"/>
          </p:cNvPicPr>
          <p:nvPr/>
        </p:nvPicPr>
        <p:blipFill>
          <a:blip r:embed="rId9"/>
          <a:srcRect/>
          <a:stretch>
            <a:fillRect/>
          </a:stretch>
        </p:blipFill>
        <p:spPr bwMode="auto">
          <a:xfrm>
            <a:off x="4929188" y="5357813"/>
            <a:ext cx="890587" cy="124301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Scale>
                                      <p:cBhvr>
                                        <p:cTn id="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3"/>
                                        </p:tgtEl>
                                        <p:attrNameLst>
                                          <p:attrName>ppt_x</p:attrName>
                                          <p:attrName>ppt_y</p:attrName>
                                        </p:attrNameLst>
                                      </p:cBhvr>
                                    </p:animMotion>
                                    <p:animEffect transition="in" filter="fade">
                                      <p:cBhvr>
                                        <p:cTn id="9" dur="1000"/>
                                        <p:tgtEl>
                                          <p:spTgt spid="33"/>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9224"/>
                                        </p:tgtEl>
                                        <p:attrNameLst>
                                          <p:attrName>style.visibility</p:attrName>
                                        </p:attrNameLst>
                                      </p:cBhvr>
                                      <p:to>
                                        <p:strVal val="visible"/>
                                      </p:to>
                                    </p:set>
                                    <p:animEffect transition="in" filter="wipe(down)">
                                      <p:cBhvr>
                                        <p:cTn id="13" dur="500"/>
                                        <p:tgtEl>
                                          <p:spTgt spid="9224"/>
                                        </p:tgtEl>
                                      </p:cBhvr>
                                    </p:animEffect>
                                  </p:childTnLst>
                                </p:cTn>
                              </p:par>
                            </p:childTnLst>
                          </p:cTn>
                        </p:par>
                        <p:par>
                          <p:cTn id="14" fill="hold">
                            <p:stCondLst>
                              <p:cond delay="1500"/>
                            </p:stCondLst>
                            <p:childTnLst>
                              <p:par>
                                <p:cTn id="15" presetID="50" presetClass="entr" presetSubtype="0" decel="100000"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strVal val="#ppt_w+.3"/>
                                          </p:val>
                                        </p:tav>
                                        <p:tav tm="100000">
                                          <p:val>
                                            <p:strVal val="#ppt_w"/>
                                          </p:val>
                                        </p:tav>
                                      </p:tavLst>
                                    </p:anim>
                                    <p:anim calcmode="lin" valueType="num">
                                      <p:cBhvr>
                                        <p:cTn id="18" dur="1000" fill="hold"/>
                                        <p:tgtEl>
                                          <p:spTgt spid="34"/>
                                        </p:tgtEl>
                                        <p:attrNameLst>
                                          <p:attrName>ppt_h</p:attrName>
                                        </p:attrNameLst>
                                      </p:cBhvr>
                                      <p:tavLst>
                                        <p:tav tm="0">
                                          <p:val>
                                            <p:strVal val="#ppt_h"/>
                                          </p:val>
                                        </p:tav>
                                        <p:tav tm="100000">
                                          <p:val>
                                            <p:strVal val="#ppt_h"/>
                                          </p:val>
                                        </p:tav>
                                      </p:tavLst>
                                    </p:anim>
                                    <p:animEffect transition="in" filter="fade">
                                      <p:cBhvr>
                                        <p:cTn id="19" dur="1000"/>
                                        <p:tgtEl>
                                          <p:spTgt spid="34"/>
                                        </p:tgtEl>
                                      </p:cBhvr>
                                    </p:animEffect>
                                  </p:childTnLst>
                                </p:cTn>
                              </p:par>
                            </p:childTnLst>
                          </p:cTn>
                        </p:par>
                        <p:par>
                          <p:cTn id="20" fill="hold">
                            <p:stCondLst>
                              <p:cond delay="2500"/>
                            </p:stCondLst>
                            <p:childTnLst>
                              <p:par>
                                <p:cTn id="21" presetID="18" presetClass="entr" presetSubtype="12"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strips(downLeft)">
                                      <p:cBhvr>
                                        <p:cTn id="23" dur="500"/>
                                        <p:tgtEl>
                                          <p:spTgt spid="35"/>
                                        </p:tgtEl>
                                      </p:cBhvr>
                                    </p:animEffect>
                                  </p:childTnLst>
                                </p:cTn>
                              </p:par>
                            </p:childTnLst>
                          </p:cTn>
                        </p:par>
                        <p:par>
                          <p:cTn id="24" fill="hold">
                            <p:stCondLst>
                              <p:cond delay="3000"/>
                            </p:stCondLst>
                            <p:childTnLst>
                              <p:par>
                                <p:cTn id="25" presetID="52" presetClass="entr" presetSubtype="0" fill="hold" nodeType="afterEffect">
                                  <p:stCondLst>
                                    <p:cond delay="0"/>
                                  </p:stCondLst>
                                  <p:childTnLst>
                                    <p:set>
                                      <p:cBhvr>
                                        <p:cTn id="26" dur="1" fill="hold">
                                          <p:stCondLst>
                                            <p:cond delay="0"/>
                                          </p:stCondLst>
                                        </p:cTn>
                                        <p:tgtEl>
                                          <p:spTgt spid="9230"/>
                                        </p:tgtEl>
                                        <p:attrNameLst>
                                          <p:attrName>style.visibility</p:attrName>
                                        </p:attrNameLst>
                                      </p:cBhvr>
                                      <p:to>
                                        <p:strVal val="visible"/>
                                      </p:to>
                                    </p:set>
                                    <p:animScale>
                                      <p:cBhvr>
                                        <p:cTn id="27" dur="1000" decel="50000" fill="hold">
                                          <p:stCondLst>
                                            <p:cond delay="0"/>
                                          </p:stCondLst>
                                        </p:cTn>
                                        <p:tgtEl>
                                          <p:spTgt spid="92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9230"/>
                                        </p:tgtEl>
                                        <p:attrNameLst>
                                          <p:attrName>ppt_x</p:attrName>
                                          <p:attrName>ppt_y</p:attrName>
                                        </p:attrNameLst>
                                      </p:cBhvr>
                                    </p:animMotion>
                                    <p:animEffect transition="in" filter="fade">
                                      <p:cBhvr>
                                        <p:cTn id="29" dur="1000"/>
                                        <p:tgtEl>
                                          <p:spTgt spid="9230"/>
                                        </p:tgtEl>
                                      </p:cBhvr>
                                    </p:animEffect>
                                  </p:childTnLst>
                                </p:cTn>
                              </p:par>
                            </p:childTnLst>
                          </p:cTn>
                        </p:par>
                        <p:par>
                          <p:cTn id="30" fill="hold">
                            <p:stCondLst>
                              <p:cond delay="4000"/>
                            </p:stCondLst>
                            <p:childTnLst>
                              <p:par>
                                <p:cTn id="31" presetID="47" presetClass="entr" presetSubtype="0" fill="hold" nodeType="afterEffect">
                                  <p:stCondLst>
                                    <p:cond delay="0"/>
                                  </p:stCondLst>
                                  <p:childTnLst>
                                    <p:set>
                                      <p:cBhvr>
                                        <p:cTn id="32" dur="1" fill="hold">
                                          <p:stCondLst>
                                            <p:cond delay="0"/>
                                          </p:stCondLst>
                                        </p:cTn>
                                        <p:tgtEl>
                                          <p:spTgt spid="9233"/>
                                        </p:tgtEl>
                                        <p:attrNameLst>
                                          <p:attrName>style.visibility</p:attrName>
                                        </p:attrNameLst>
                                      </p:cBhvr>
                                      <p:to>
                                        <p:strVal val="visible"/>
                                      </p:to>
                                    </p:set>
                                    <p:animEffect transition="in" filter="fade">
                                      <p:cBhvr>
                                        <p:cTn id="33" dur="1000"/>
                                        <p:tgtEl>
                                          <p:spTgt spid="9233"/>
                                        </p:tgtEl>
                                      </p:cBhvr>
                                    </p:animEffect>
                                    <p:anim calcmode="lin" valueType="num">
                                      <p:cBhvr>
                                        <p:cTn id="34" dur="1000" fill="hold"/>
                                        <p:tgtEl>
                                          <p:spTgt spid="9233"/>
                                        </p:tgtEl>
                                        <p:attrNameLst>
                                          <p:attrName>ppt_x</p:attrName>
                                        </p:attrNameLst>
                                      </p:cBhvr>
                                      <p:tavLst>
                                        <p:tav tm="0">
                                          <p:val>
                                            <p:strVal val="#ppt_x"/>
                                          </p:val>
                                        </p:tav>
                                        <p:tav tm="100000">
                                          <p:val>
                                            <p:strVal val="#ppt_x"/>
                                          </p:val>
                                        </p:tav>
                                      </p:tavLst>
                                    </p:anim>
                                    <p:anim calcmode="lin" valueType="num">
                                      <p:cBhvr>
                                        <p:cTn id="35" dur="1000" fill="hold"/>
                                        <p:tgtEl>
                                          <p:spTgt spid="9233"/>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53" presetClass="entr" presetSubtype="0"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par>
                          <p:cTn id="42" fill="hold">
                            <p:stCondLst>
                              <p:cond delay="5500"/>
                            </p:stCondLst>
                            <p:childTnLst>
                              <p:par>
                                <p:cTn id="43" presetID="53" presetClass="entr" presetSubtype="0" fill="hold" grpId="0" nodeType="afterEffect">
                                  <p:stCondLst>
                                    <p:cond delay="0"/>
                                  </p:stCondLst>
                                  <p:childTnLst>
                                    <p:set>
                                      <p:cBhvr>
                                        <p:cTn id="44" dur="1" fill="hold">
                                          <p:stCondLst>
                                            <p:cond delay="0"/>
                                          </p:stCondLst>
                                        </p:cTn>
                                        <p:tgtEl>
                                          <p:spTgt spid="32">
                                            <p:txEl>
                                              <p:pRg st="0" end="0"/>
                                            </p:txEl>
                                          </p:spTgt>
                                        </p:tgtEl>
                                        <p:attrNameLst>
                                          <p:attrName>style.visibility</p:attrName>
                                        </p:attrNameLst>
                                      </p:cBhvr>
                                      <p:to>
                                        <p:strVal val="visible"/>
                                      </p:to>
                                    </p:set>
                                    <p:anim calcmode="lin" valueType="num">
                                      <p:cBhvr>
                                        <p:cTn id="45"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46"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47" dur="500"/>
                                        <p:tgtEl>
                                          <p:spTgt spid="32">
                                            <p:txEl>
                                              <p:pRg st="0" end="0"/>
                                            </p:txEl>
                                          </p:spTgt>
                                        </p:tgtEl>
                                      </p:cBhvr>
                                    </p:animEffect>
                                  </p:childTnLst>
                                </p:cTn>
                              </p:par>
                            </p:childTnLst>
                          </p:cTn>
                        </p:par>
                        <p:par>
                          <p:cTn id="48" fill="hold">
                            <p:stCondLst>
                              <p:cond delay="6000"/>
                            </p:stCondLst>
                            <p:childTnLst>
                              <p:par>
                                <p:cTn id="49" presetID="53" presetClass="entr" presetSubtype="0" fill="hold" grpId="0" nodeType="afterEffect">
                                  <p:stCondLst>
                                    <p:cond delay="0"/>
                                  </p:stCondLst>
                                  <p:childTnLst>
                                    <p:set>
                                      <p:cBhvr>
                                        <p:cTn id="50" dur="1" fill="hold">
                                          <p:stCondLst>
                                            <p:cond delay="0"/>
                                          </p:stCondLst>
                                        </p:cTn>
                                        <p:tgtEl>
                                          <p:spTgt spid="32">
                                            <p:txEl>
                                              <p:pRg st="1" end="1"/>
                                            </p:txEl>
                                          </p:spTgt>
                                        </p:tgtEl>
                                        <p:attrNameLst>
                                          <p:attrName>style.visibility</p:attrName>
                                        </p:attrNameLst>
                                      </p:cBhvr>
                                      <p:to>
                                        <p:strVal val="visible"/>
                                      </p:to>
                                    </p:set>
                                    <p:anim calcmode="lin" valueType="num">
                                      <p:cBhvr>
                                        <p:cTn id="51" dur="500" fill="hold"/>
                                        <p:tgtEl>
                                          <p:spTgt spid="32">
                                            <p:txEl>
                                              <p:pRg st="1" end="1"/>
                                            </p:txEl>
                                          </p:spTgt>
                                        </p:tgtEl>
                                        <p:attrNameLst>
                                          <p:attrName>ppt_w</p:attrName>
                                        </p:attrNameLst>
                                      </p:cBhvr>
                                      <p:tavLst>
                                        <p:tav tm="0">
                                          <p:val>
                                            <p:fltVal val="0"/>
                                          </p:val>
                                        </p:tav>
                                        <p:tav tm="100000">
                                          <p:val>
                                            <p:strVal val="#ppt_w"/>
                                          </p:val>
                                        </p:tav>
                                      </p:tavLst>
                                    </p:anim>
                                    <p:anim calcmode="lin" valueType="num">
                                      <p:cBhvr>
                                        <p:cTn id="52" dur="500" fill="hold"/>
                                        <p:tgtEl>
                                          <p:spTgt spid="32">
                                            <p:txEl>
                                              <p:pRg st="1" end="1"/>
                                            </p:txEl>
                                          </p:spTgt>
                                        </p:tgtEl>
                                        <p:attrNameLst>
                                          <p:attrName>ppt_h</p:attrName>
                                        </p:attrNameLst>
                                      </p:cBhvr>
                                      <p:tavLst>
                                        <p:tav tm="0">
                                          <p:val>
                                            <p:fltVal val="0"/>
                                          </p:val>
                                        </p:tav>
                                        <p:tav tm="100000">
                                          <p:val>
                                            <p:strVal val="#ppt_h"/>
                                          </p:val>
                                        </p:tav>
                                      </p:tavLst>
                                    </p:anim>
                                    <p:animEffect transition="in" filter="fade">
                                      <p:cBhvr>
                                        <p:cTn id="53" dur="500"/>
                                        <p:tgtEl>
                                          <p:spTgt spid="32">
                                            <p:txEl>
                                              <p:pRg st="1" end="1"/>
                                            </p:txEl>
                                          </p:spTgt>
                                        </p:tgtEl>
                                      </p:cBhvr>
                                    </p:animEffect>
                                  </p:childTnLst>
                                </p:cTn>
                              </p:par>
                            </p:childTnLst>
                          </p:cTn>
                        </p:par>
                        <p:par>
                          <p:cTn id="54" fill="hold">
                            <p:stCondLst>
                              <p:cond delay="6500"/>
                            </p:stCondLst>
                            <p:childTnLst>
                              <p:par>
                                <p:cTn id="55" presetID="53" presetClass="entr" presetSubtype="0" fill="hold" grpId="0" nodeType="afterEffect">
                                  <p:stCondLst>
                                    <p:cond delay="0"/>
                                  </p:stCondLst>
                                  <p:childTnLst>
                                    <p:set>
                                      <p:cBhvr>
                                        <p:cTn id="56" dur="1" fill="hold">
                                          <p:stCondLst>
                                            <p:cond delay="0"/>
                                          </p:stCondLst>
                                        </p:cTn>
                                        <p:tgtEl>
                                          <p:spTgt spid="32">
                                            <p:txEl>
                                              <p:pRg st="2" end="2"/>
                                            </p:txEl>
                                          </p:spTgt>
                                        </p:tgtEl>
                                        <p:attrNameLst>
                                          <p:attrName>style.visibility</p:attrName>
                                        </p:attrNameLst>
                                      </p:cBhvr>
                                      <p:to>
                                        <p:strVal val="visible"/>
                                      </p:to>
                                    </p:set>
                                    <p:anim calcmode="lin" valueType="num">
                                      <p:cBhvr>
                                        <p:cTn id="57" dur="500" fill="hold"/>
                                        <p:tgtEl>
                                          <p:spTgt spid="32">
                                            <p:txEl>
                                              <p:pRg st="2" end="2"/>
                                            </p:txEl>
                                          </p:spTgt>
                                        </p:tgtEl>
                                        <p:attrNameLst>
                                          <p:attrName>ppt_w</p:attrName>
                                        </p:attrNameLst>
                                      </p:cBhvr>
                                      <p:tavLst>
                                        <p:tav tm="0">
                                          <p:val>
                                            <p:fltVal val="0"/>
                                          </p:val>
                                        </p:tav>
                                        <p:tav tm="100000">
                                          <p:val>
                                            <p:strVal val="#ppt_w"/>
                                          </p:val>
                                        </p:tav>
                                      </p:tavLst>
                                    </p:anim>
                                    <p:anim calcmode="lin" valueType="num">
                                      <p:cBhvr>
                                        <p:cTn id="58" dur="500" fill="hold"/>
                                        <p:tgtEl>
                                          <p:spTgt spid="32">
                                            <p:txEl>
                                              <p:pRg st="2" end="2"/>
                                            </p:txEl>
                                          </p:spTgt>
                                        </p:tgtEl>
                                        <p:attrNameLst>
                                          <p:attrName>ppt_h</p:attrName>
                                        </p:attrNameLst>
                                      </p:cBhvr>
                                      <p:tavLst>
                                        <p:tav tm="0">
                                          <p:val>
                                            <p:fltVal val="0"/>
                                          </p:val>
                                        </p:tav>
                                        <p:tav tm="100000">
                                          <p:val>
                                            <p:strVal val="#ppt_h"/>
                                          </p:val>
                                        </p:tav>
                                      </p:tavLst>
                                    </p:anim>
                                    <p:animEffect transition="in" filter="fade">
                                      <p:cBhvr>
                                        <p:cTn id="59" dur="500"/>
                                        <p:tgtEl>
                                          <p:spTgt spid="32">
                                            <p:txEl>
                                              <p:pRg st="2" end="2"/>
                                            </p:txEl>
                                          </p:spTgt>
                                        </p:tgtEl>
                                      </p:cBhvr>
                                    </p:animEffect>
                                  </p:childTnLst>
                                </p:cTn>
                              </p:par>
                            </p:childTnLst>
                          </p:cTn>
                        </p:par>
                        <p:par>
                          <p:cTn id="60" fill="hold">
                            <p:stCondLst>
                              <p:cond delay="7000"/>
                            </p:stCondLst>
                            <p:childTnLst>
                              <p:par>
                                <p:cTn id="61" presetID="53" presetClass="entr" presetSubtype="0" fill="hold" grpId="0" nodeType="afterEffect">
                                  <p:stCondLst>
                                    <p:cond delay="0"/>
                                  </p:stCondLst>
                                  <p:childTnLst>
                                    <p:set>
                                      <p:cBhvr>
                                        <p:cTn id="62" dur="1" fill="hold">
                                          <p:stCondLst>
                                            <p:cond delay="0"/>
                                          </p:stCondLst>
                                        </p:cTn>
                                        <p:tgtEl>
                                          <p:spTgt spid="32">
                                            <p:txEl>
                                              <p:pRg st="3" end="3"/>
                                            </p:txEl>
                                          </p:spTgt>
                                        </p:tgtEl>
                                        <p:attrNameLst>
                                          <p:attrName>style.visibility</p:attrName>
                                        </p:attrNameLst>
                                      </p:cBhvr>
                                      <p:to>
                                        <p:strVal val="visible"/>
                                      </p:to>
                                    </p:set>
                                    <p:anim calcmode="lin" valueType="num">
                                      <p:cBhvr>
                                        <p:cTn id="63" dur="500" fill="hold"/>
                                        <p:tgtEl>
                                          <p:spTgt spid="32">
                                            <p:txEl>
                                              <p:pRg st="3" end="3"/>
                                            </p:txEl>
                                          </p:spTgt>
                                        </p:tgtEl>
                                        <p:attrNameLst>
                                          <p:attrName>ppt_w</p:attrName>
                                        </p:attrNameLst>
                                      </p:cBhvr>
                                      <p:tavLst>
                                        <p:tav tm="0">
                                          <p:val>
                                            <p:fltVal val="0"/>
                                          </p:val>
                                        </p:tav>
                                        <p:tav tm="100000">
                                          <p:val>
                                            <p:strVal val="#ppt_w"/>
                                          </p:val>
                                        </p:tav>
                                      </p:tavLst>
                                    </p:anim>
                                    <p:anim calcmode="lin" valueType="num">
                                      <p:cBhvr>
                                        <p:cTn id="64" dur="500" fill="hold"/>
                                        <p:tgtEl>
                                          <p:spTgt spid="32">
                                            <p:txEl>
                                              <p:pRg st="3" end="3"/>
                                            </p:txEl>
                                          </p:spTgt>
                                        </p:tgtEl>
                                        <p:attrNameLst>
                                          <p:attrName>ppt_h</p:attrName>
                                        </p:attrNameLst>
                                      </p:cBhvr>
                                      <p:tavLst>
                                        <p:tav tm="0">
                                          <p:val>
                                            <p:fltVal val="0"/>
                                          </p:val>
                                        </p:tav>
                                        <p:tav tm="100000">
                                          <p:val>
                                            <p:strVal val="#ppt_h"/>
                                          </p:val>
                                        </p:tav>
                                      </p:tavLst>
                                    </p:anim>
                                    <p:animEffect transition="in" filter="fade">
                                      <p:cBhvr>
                                        <p:cTn id="65" dur="500"/>
                                        <p:tgtEl>
                                          <p:spTgt spid="32">
                                            <p:txEl>
                                              <p:pRg st="3" end="3"/>
                                            </p:txEl>
                                          </p:spTgt>
                                        </p:tgtEl>
                                      </p:cBhvr>
                                    </p:animEffect>
                                  </p:childTnLst>
                                </p:cTn>
                              </p:par>
                            </p:childTnLst>
                          </p:cTn>
                        </p:par>
                        <p:par>
                          <p:cTn id="66" fill="hold">
                            <p:stCondLst>
                              <p:cond delay="7500"/>
                            </p:stCondLst>
                            <p:childTnLst>
                              <p:par>
                                <p:cTn id="67" presetID="53" presetClass="entr" presetSubtype="0" fill="hold" grpId="0" nodeType="afterEffect">
                                  <p:stCondLst>
                                    <p:cond delay="0"/>
                                  </p:stCondLst>
                                  <p:childTnLst>
                                    <p:set>
                                      <p:cBhvr>
                                        <p:cTn id="68" dur="1" fill="hold">
                                          <p:stCondLst>
                                            <p:cond delay="0"/>
                                          </p:stCondLst>
                                        </p:cTn>
                                        <p:tgtEl>
                                          <p:spTgt spid="32">
                                            <p:txEl>
                                              <p:pRg st="4" end="4"/>
                                            </p:txEl>
                                          </p:spTgt>
                                        </p:tgtEl>
                                        <p:attrNameLst>
                                          <p:attrName>style.visibility</p:attrName>
                                        </p:attrNameLst>
                                      </p:cBhvr>
                                      <p:to>
                                        <p:strVal val="visible"/>
                                      </p:to>
                                    </p:set>
                                    <p:anim calcmode="lin" valueType="num">
                                      <p:cBhvr>
                                        <p:cTn id="69" dur="500" fill="hold"/>
                                        <p:tgtEl>
                                          <p:spTgt spid="32">
                                            <p:txEl>
                                              <p:pRg st="4" end="4"/>
                                            </p:txEl>
                                          </p:spTgt>
                                        </p:tgtEl>
                                        <p:attrNameLst>
                                          <p:attrName>ppt_w</p:attrName>
                                        </p:attrNameLst>
                                      </p:cBhvr>
                                      <p:tavLst>
                                        <p:tav tm="0">
                                          <p:val>
                                            <p:fltVal val="0"/>
                                          </p:val>
                                        </p:tav>
                                        <p:tav tm="100000">
                                          <p:val>
                                            <p:strVal val="#ppt_w"/>
                                          </p:val>
                                        </p:tav>
                                      </p:tavLst>
                                    </p:anim>
                                    <p:anim calcmode="lin" valueType="num">
                                      <p:cBhvr>
                                        <p:cTn id="70" dur="500" fill="hold"/>
                                        <p:tgtEl>
                                          <p:spTgt spid="32">
                                            <p:txEl>
                                              <p:pRg st="4" end="4"/>
                                            </p:txEl>
                                          </p:spTgt>
                                        </p:tgtEl>
                                        <p:attrNameLst>
                                          <p:attrName>ppt_h</p:attrName>
                                        </p:attrNameLst>
                                      </p:cBhvr>
                                      <p:tavLst>
                                        <p:tav tm="0">
                                          <p:val>
                                            <p:fltVal val="0"/>
                                          </p:val>
                                        </p:tav>
                                        <p:tav tm="100000">
                                          <p:val>
                                            <p:strVal val="#ppt_h"/>
                                          </p:val>
                                        </p:tav>
                                      </p:tavLst>
                                    </p:anim>
                                    <p:animEffect transition="in" filter="fade">
                                      <p:cBhvr>
                                        <p:cTn id="71" dur="500"/>
                                        <p:tgtEl>
                                          <p:spTgt spid="32">
                                            <p:txEl>
                                              <p:pRg st="4" end="4"/>
                                            </p:txEl>
                                          </p:spTgt>
                                        </p:tgtEl>
                                      </p:cBhvr>
                                    </p:animEffect>
                                  </p:childTnLst>
                                </p:cTn>
                              </p:par>
                            </p:childTnLst>
                          </p:cTn>
                        </p:par>
                        <p:par>
                          <p:cTn id="72" fill="hold">
                            <p:stCondLst>
                              <p:cond delay="8000"/>
                            </p:stCondLst>
                            <p:childTnLst>
                              <p:par>
                                <p:cTn id="73" presetID="53" presetClass="entr" presetSubtype="0" fill="hold" grpId="0" nodeType="afterEffect">
                                  <p:stCondLst>
                                    <p:cond delay="0"/>
                                  </p:stCondLst>
                                  <p:childTnLst>
                                    <p:set>
                                      <p:cBhvr>
                                        <p:cTn id="74" dur="1" fill="hold">
                                          <p:stCondLst>
                                            <p:cond delay="0"/>
                                          </p:stCondLst>
                                        </p:cTn>
                                        <p:tgtEl>
                                          <p:spTgt spid="32">
                                            <p:txEl>
                                              <p:pRg st="5" end="5"/>
                                            </p:txEl>
                                          </p:spTgt>
                                        </p:tgtEl>
                                        <p:attrNameLst>
                                          <p:attrName>style.visibility</p:attrName>
                                        </p:attrNameLst>
                                      </p:cBhvr>
                                      <p:to>
                                        <p:strVal val="visible"/>
                                      </p:to>
                                    </p:set>
                                    <p:anim calcmode="lin" valueType="num">
                                      <p:cBhvr>
                                        <p:cTn id="75" dur="500" fill="hold"/>
                                        <p:tgtEl>
                                          <p:spTgt spid="32">
                                            <p:txEl>
                                              <p:pRg st="5" end="5"/>
                                            </p:txEl>
                                          </p:spTgt>
                                        </p:tgtEl>
                                        <p:attrNameLst>
                                          <p:attrName>ppt_w</p:attrName>
                                        </p:attrNameLst>
                                      </p:cBhvr>
                                      <p:tavLst>
                                        <p:tav tm="0">
                                          <p:val>
                                            <p:fltVal val="0"/>
                                          </p:val>
                                        </p:tav>
                                        <p:tav tm="100000">
                                          <p:val>
                                            <p:strVal val="#ppt_w"/>
                                          </p:val>
                                        </p:tav>
                                      </p:tavLst>
                                    </p:anim>
                                    <p:anim calcmode="lin" valueType="num">
                                      <p:cBhvr>
                                        <p:cTn id="76" dur="500" fill="hold"/>
                                        <p:tgtEl>
                                          <p:spTgt spid="32">
                                            <p:txEl>
                                              <p:pRg st="5" end="5"/>
                                            </p:txEl>
                                          </p:spTgt>
                                        </p:tgtEl>
                                        <p:attrNameLst>
                                          <p:attrName>ppt_h</p:attrName>
                                        </p:attrNameLst>
                                      </p:cBhvr>
                                      <p:tavLst>
                                        <p:tav tm="0">
                                          <p:val>
                                            <p:fltVal val="0"/>
                                          </p:val>
                                        </p:tav>
                                        <p:tav tm="100000">
                                          <p:val>
                                            <p:strVal val="#ppt_h"/>
                                          </p:val>
                                        </p:tav>
                                      </p:tavLst>
                                    </p:anim>
                                    <p:animEffect transition="in" filter="fade">
                                      <p:cBhvr>
                                        <p:cTn id="77" dur="500"/>
                                        <p:tgtEl>
                                          <p:spTgt spid="32">
                                            <p:txEl>
                                              <p:pRg st="5" end="5"/>
                                            </p:txEl>
                                          </p:spTgt>
                                        </p:tgtEl>
                                      </p:cBhvr>
                                    </p:animEffect>
                                  </p:childTnLst>
                                </p:cTn>
                              </p:par>
                            </p:childTnLst>
                          </p:cTn>
                        </p:par>
                        <p:par>
                          <p:cTn id="78" fill="hold">
                            <p:stCondLst>
                              <p:cond delay="8500"/>
                            </p:stCondLst>
                            <p:childTnLst>
                              <p:par>
                                <p:cTn id="79" presetID="52" presetClass="entr" presetSubtype="0" fill="hold" nodeType="afterEffect">
                                  <p:stCondLst>
                                    <p:cond delay="0"/>
                                  </p:stCondLst>
                                  <p:childTnLst>
                                    <p:set>
                                      <p:cBhvr>
                                        <p:cTn id="80" dur="1" fill="hold">
                                          <p:stCondLst>
                                            <p:cond delay="0"/>
                                          </p:stCondLst>
                                        </p:cTn>
                                        <p:tgtEl>
                                          <p:spTgt spid="37"/>
                                        </p:tgtEl>
                                        <p:attrNameLst>
                                          <p:attrName>style.visibility</p:attrName>
                                        </p:attrNameLst>
                                      </p:cBhvr>
                                      <p:to>
                                        <p:strVal val="visible"/>
                                      </p:to>
                                    </p:set>
                                    <p:animScale>
                                      <p:cBhvr>
                                        <p:cTn id="81"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37"/>
                                        </p:tgtEl>
                                        <p:attrNameLst>
                                          <p:attrName>ppt_x</p:attrName>
                                          <p:attrName>ppt_y</p:attrName>
                                        </p:attrNameLst>
                                      </p:cBhvr>
                                    </p:animMotion>
                                    <p:animEffect transition="in" filter="fade">
                                      <p:cBhvr>
                                        <p:cTn id="83" dur="1000"/>
                                        <p:tgtEl>
                                          <p:spTgt spid="37"/>
                                        </p:tgtEl>
                                      </p:cBhvr>
                                    </p:animEffect>
                                  </p:childTnLst>
                                </p:cTn>
                              </p:par>
                              <p:par>
                                <p:cTn id="84" presetID="2" presetClass="entr" presetSubtype="4" fill="hold" nodeType="withEffect">
                                  <p:stCondLst>
                                    <p:cond delay="0"/>
                                  </p:stCondLst>
                                  <p:childTnLst>
                                    <p:set>
                                      <p:cBhvr>
                                        <p:cTn id="85" dur="1" fill="hold">
                                          <p:stCondLst>
                                            <p:cond delay="0"/>
                                          </p:stCondLst>
                                        </p:cTn>
                                        <p:tgtEl>
                                          <p:spTgt spid="9227"/>
                                        </p:tgtEl>
                                        <p:attrNameLst>
                                          <p:attrName>style.visibility</p:attrName>
                                        </p:attrNameLst>
                                      </p:cBhvr>
                                      <p:to>
                                        <p:strVal val="visible"/>
                                      </p:to>
                                    </p:set>
                                    <p:anim calcmode="lin" valueType="num">
                                      <p:cBhvr additive="base">
                                        <p:cTn id="86" dur="500" fill="hold"/>
                                        <p:tgtEl>
                                          <p:spTgt spid="9227"/>
                                        </p:tgtEl>
                                        <p:attrNameLst>
                                          <p:attrName>ppt_x</p:attrName>
                                        </p:attrNameLst>
                                      </p:cBhvr>
                                      <p:tavLst>
                                        <p:tav tm="0">
                                          <p:val>
                                            <p:strVal val="#ppt_x"/>
                                          </p:val>
                                        </p:tav>
                                        <p:tav tm="100000">
                                          <p:val>
                                            <p:strVal val="#ppt_x"/>
                                          </p:val>
                                        </p:tav>
                                      </p:tavLst>
                                    </p:anim>
                                    <p:anim calcmode="lin" valueType="num">
                                      <p:cBhvr additive="base">
                                        <p:cTn id="87" dur="500" fill="hold"/>
                                        <p:tgtEl>
                                          <p:spTgt spid="92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4" name="Заголовок 13"/>
          <p:cNvSpPr>
            <a:spLocks noGrp="1"/>
          </p:cNvSpPr>
          <p:nvPr>
            <p:ph type="title"/>
          </p:nvPr>
        </p:nvSpPr>
        <p:spPr>
          <a:xfrm>
            <a:off x="457200" y="273050"/>
            <a:ext cx="3008313" cy="584182"/>
          </a:xfrm>
        </p:spPr>
        <p:txBody>
          <a:bodyPr/>
          <a:lstStyle/>
          <a:p>
            <a:pPr eaLnBrk="1" fontAlgn="auto" hangingPunct="1">
              <a:spcAft>
                <a:spcPts val="0"/>
              </a:spcAft>
              <a:defRPr/>
            </a:pPr>
            <a:r>
              <a:rPr lang="ru-RU" sz="3200" dirty="0" smtClean="0">
                <a:solidFill>
                  <a:srgbClr val="C00000"/>
                </a:solidFill>
              </a:rPr>
              <a:t>Головной убор</a:t>
            </a:r>
            <a:endParaRPr lang="ru-RU" sz="3200" dirty="0">
              <a:solidFill>
                <a:srgbClr val="C00000"/>
              </a:solidFill>
            </a:endParaRPr>
          </a:p>
        </p:txBody>
      </p:sp>
      <p:sp>
        <p:nvSpPr>
          <p:cNvPr id="16" name="Текст 15"/>
          <p:cNvSpPr>
            <a:spLocks noGrp="1"/>
          </p:cNvSpPr>
          <p:nvPr>
            <p:ph type="body" idx="2"/>
          </p:nvPr>
        </p:nvSpPr>
        <p:spPr>
          <a:xfrm>
            <a:off x="457200" y="1071563"/>
            <a:ext cx="3257550" cy="5054600"/>
          </a:xfrm>
        </p:spPr>
        <p:txBody>
          <a:bodyPr>
            <a:normAutofit lnSpcReduction="10000"/>
          </a:bodyPr>
          <a:lstStyle/>
          <a:p>
            <a:pPr algn="just"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Завершал наряд девушки и женщины </a:t>
            </a:r>
            <a:r>
              <a:rPr lang="ru-RU" sz="1600" b="1" dirty="0" smtClean="0">
                <a:solidFill>
                  <a:schemeClr val="bg1">
                    <a:lumMod val="95000"/>
                    <a:lumOff val="5000"/>
                  </a:schemeClr>
                </a:solidFill>
              </a:rPr>
              <a:t>головной убор</a:t>
            </a:r>
            <a:r>
              <a:rPr lang="ru-RU" sz="1600" dirty="0" smtClean="0">
                <a:solidFill>
                  <a:schemeClr val="bg1">
                    <a:lumMod val="95000"/>
                    <a:lumOff val="5000"/>
                  </a:schemeClr>
                </a:solidFill>
              </a:rPr>
              <a:t>. По нему можно было определить возраст его владелицы. В состав сложного головного убора входило до 12 предметов, общим весом до 5 килограммов.</a:t>
            </a:r>
          </a:p>
          <a:p>
            <a:pPr algn="just" eaLnBrk="1" fontAlgn="auto" hangingPunct="1">
              <a:spcAft>
                <a:spcPts val="0"/>
              </a:spcAft>
              <a:buClr>
                <a:schemeClr val="tx1">
                  <a:shade val="95000"/>
                </a:schemeClr>
              </a:buClr>
              <a:buFont typeface="Wingdings 2"/>
              <a:buNone/>
              <a:defRPr/>
            </a:pPr>
            <a:r>
              <a:rPr lang="ru-RU" sz="1600" b="1" dirty="0" smtClean="0">
                <a:solidFill>
                  <a:schemeClr val="bg1">
                    <a:lumMod val="95000"/>
                    <a:lumOff val="5000"/>
                  </a:schemeClr>
                </a:solidFill>
              </a:rPr>
              <a:t>Девушки </a:t>
            </a:r>
            <a:r>
              <a:rPr lang="ru-RU" sz="1600" dirty="0" smtClean="0">
                <a:solidFill>
                  <a:schemeClr val="bg1">
                    <a:lumMod val="95000"/>
                    <a:lumOff val="5000"/>
                  </a:schemeClr>
                </a:solidFill>
              </a:rPr>
              <a:t>по обычаю заплетали волосы в одну косу, макушку оставляли открытой. Поэтому их головной убор - это всевозможные венцы, обручи, «</a:t>
            </a:r>
            <a:r>
              <a:rPr lang="ru-RU" sz="1600" dirty="0" err="1" smtClean="0">
                <a:solidFill>
                  <a:schemeClr val="bg1">
                    <a:lumMod val="95000"/>
                    <a:lumOff val="5000"/>
                  </a:schemeClr>
                </a:solidFill>
              </a:rPr>
              <a:t>коруны</a:t>
            </a:r>
            <a:r>
              <a:rPr lang="ru-RU" sz="1600" dirty="0" smtClean="0">
                <a:solidFill>
                  <a:schemeClr val="bg1">
                    <a:lumMod val="95000"/>
                    <a:lumOff val="5000"/>
                  </a:schemeClr>
                </a:solidFill>
              </a:rPr>
              <a:t>», повязки, «</a:t>
            </a:r>
            <a:r>
              <a:rPr lang="ru-RU" sz="1600" dirty="0" err="1" smtClean="0">
                <a:solidFill>
                  <a:schemeClr val="bg1">
                    <a:lumMod val="95000"/>
                    <a:lumOff val="5000"/>
                  </a:schemeClr>
                </a:solidFill>
              </a:rPr>
              <a:t>почёлки</a:t>
            </a:r>
            <a:r>
              <a:rPr lang="ru-RU" sz="1600" dirty="0" smtClean="0">
                <a:solidFill>
                  <a:schemeClr val="bg1">
                    <a:lumMod val="95000"/>
                    <a:lumOff val="5000"/>
                  </a:schemeClr>
                </a:solidFill>
              </a:rPr>
              <a:t>» охватывали голову обручем, и  украшались речным жемчугом, бисером. </a:t>
            </a:r>
          </a:p>
          <a:p>
            <a:pPr algn="just" eaLnBrk="1" fontAlgn="auto" hangingPunct="1">
              <a:spcAft>
                <a:spcPts val="0"/>
              </a:spcAft>
              <a:buClr>
                <a:schemeClr val="tx1">
                  <a:shade val="95000"/>
                </a:schemeClr>
              </a:buClr>
              <a:buFont typeface="Wingdings 2"/>
              <a:buNone/>
              <a:defRPr/>
            </a:pPr>
            <a:r>
              <a:rPr lang="ru-RU" sz="1600" dirty="0" smtClean="0">
                <a:solidFill>
                  <a:schemeClr val="bg1">
                    <a:lumMod val="95000"/>
                    <a:lumOff val="5000"/>
                  </a:schemeClr>
                </a:solidFill>
              </a:rPr>
              <a:t>Девушки ходили с распущенными волосами, не покрывая целиком, оставляя возможность жениху оценить цвет, присмотреться к блеску волос встреченной им незнакомки.</a:t>
            </a:r>
          </a:p>
          <a:p>
            <a:pPr eaLnBrk="1" fontAlgn="auto" hangingPunct="1">
              <a:spcAft>
                <a:spcPts val="0"/>
              </a:spcAft>
              <a:buClr>
                <a:schemeClr val="tx1">
                  <a:shade val="95000"/>
                </a:schemeClr>
              </a:buClr>
              <a:buFont typeface="Wingdings 2"/>
              <a:buNone/>
              <a:defRPr/>
            </a:pPr>
            <a:endParaRPr lang="ru-RU" dirty="0">
              <a:solidFill>
                <a:schemeClr val="bg1">
                  <a:lumMod val="95000"/>
                  <a:lumOff val="5000"/>
                </a:schemeClr>
              </a:solidFill>
            </a:endParaRPr>
          </a:p>
        </p:txBody>
      </p:sp>
      <p:pic>
        <p:nvPicPr>
          <p:cNvPr id="8194" name="Picture 2" descr="C:\Users\Русик\Desktop\Голвные уборы\0_3c0da_c37a456f_S.jpeg"/>
          <p:cNvPicPr>
            <a:picLocks noChangeAspect="1" noChangeArrowheads="1"/>
          </p:cNvPicPr>
          <p:nvPr/>
        </p:nvPicPr>
        <p:blipFill>
          <a:blip r:embed="rId2"/>
          <a:srcRect/>
          <a:stretch>
            <a:fillRect/>
          </a:stretch>
        </p:blipFill>
        <p:spPr bwMode="auto">
          <a:xfrm>
            <a:off x="5214938" y="4643438"/>
            <a:ext cx="1270000" cy="1905000"/>
          </a:xfrm>
          <a:prstGeom prst="rect">
            <a:avLst/>
          </a:prstGeom>
          <a:ln>
            <a:noFill/>
          </a:ln>
          <a:effectLst>
            <a:outerShdw blurRad="292100" dist="139700" dir="2700000" algn="tl" rotWithShape="0">
              <a:srgbClr val="333333">
                <a:alpha val="65000"/>
              </a:srgbClr>
            </a:outerShdw>
          </a:effectLst>
        </p:spPr>
      </p:pic>
      <p:pic>
        <p:nvPicPr>
          <p:cNvPr id="8195" name="Picture 3" descr="C:\Users\Русик\Desktop\Голвные уборы\0_3c0db_ba5ec096_S.jpeg"/>
          <p:cNvPicPr>
            <a:picLocks noChangeAspect="1" noChangeArrowheads="1"/>
          </p:cNvPicPr>
          <p:nvPr/>
        </p:nvPicPr>
        <p:blipFill>
          <a:blip r:embed="rId3"/>
          <a:srcRect/>
          <a:stretch>
            <a:fillRect/>
          </a:stretch>
        </p:blipFill>
        <p:spPr bwMode="auto">
          <a:xfrm>
            <a:off x="3857625" y="4643438"/>
            <a:ext cx="1257300" cy="1905000"/>
          </a:xfrm>
          <a:prstGeom prst="rect">
            <a:avLst/>
          </a:prstGeom>
          <a:ln>
            <a:noFill/>
          </a:ln>
          <a:effectLst>
            <a:outerShdw blurRad="292100" dist="139700" dir="2700000" algn="tl" rotWithShape="0">
              <a:srgbClr val="333333">
                <a:alpha val="65000"/>
              </a:srgbClr>
            </a:outerShdw>
          </a:effectLst>
        </p:spPr>
      </p:pic>
      <p:pic>
        <p:nvPicPr>
          <p:cNvPr id="8196" name="Picture 4" descr="C:\Users\Русик\Desktop\Голвные уборы\0_3c0dc_274a7807_S.jpeg"/>
          <p:cNvPicPr>
            <a:picLocks noChangeAspect="1" noChangeArrowheads="1"/>
          </p:cNvPicPr>
          <p:nvPr/>
        </p:nvPicPr>
        <p:blipFill>
          <a:blip r:embed="rId4"/>
          <a:srcRect/>
          <a:stretch>
            <a:fillRect/>
          </a:stretch>
        </p:blipFill>
        <p:spPr bwMode="auto">
          <a:xfrm>
            <a:off x="5857875" y="2500313"/>
            <a:ext cx="1257300" cy="1905000"/>
          </a:xfrm>
          <a:prstGeom prst="rect">
            <a:avLst/>
          </a:prstGeom>
          <a:ln>
            <a:noFill/>
          </a:ln>
          <a:effectLst>
            <a:outerShdw blurRad="292100" dist="139700" dir="2700000" algn="tl" rotWithShape="0">
              <a:srgbClr val="333333">
                <a:alpha val="65000"/>
              </a:srgbClr>
            </a:outerShdw>
          </a:effectLst>
        </p:spPr>
      </p:pic>
      <p:pic>
        <p:nvPicPr>
          <p:cNvPr id="8197" name="Picture 5" descr="C:\Users\Русик\Desktop\Голвные уборы\0_3c0dd_a30e8654_S.jpeg"/>
          <p:cNvPicPr>
            <a:picLocks noChangeAspect="1" noChangeArrowheads="1"/>
          </p:cNvPicPr>
          <p:nvPr/>
        </p:nvPicPr>
        <p:blipFill>
          <a:blip r:embed="rId5"/>
          <a:srcRect/>
          <a:stretch>
            <a:fillRect/>
          </a:stretch>
        </p:blipFill>
        <p:spPr bwMode="auto">
          <a:xfrm>
            <a:off x="7500938" y="2500313"/>
            <a:ext cx="1257300" cy="1905000"/>
          </a:xfrm>
          <a:prstGeom prst="rect">
            <a:avLst/>
          </a:prstGeom>
          <a:ln>
            <a:noFill/>
          </a:ln>
          <a:effectLst>
            <a:outerShdw blurRad="292100" dist="139700" dir="2700000" algn="tl" rotWithShape="0">
              <a:srgbClr val="333333">
                <a:alpha val="65000"/>
              </a:srgbClr>
            </a:outerShdw>
          </a:effectLst>
        </p:spPr>
      </p:pic>
      <p:pic>
        <p:nvPicPr>
          <p:cNvPr id="8198" name="Picture 6" descr="C:\Users\Русик\Desktop\Голвные уборы\0_32985_964313d7_S.jpeg"/>
          <p:cNvPicPr>
            <a:picLocks noChangeAspect="1" noChangeArrowheads="1"/>
          </p:cNvPicPr>
          <p:nvPr/>
        </p:nvPicPr>
        <p:blipFill>
          <a:blip r:embed="rId6"/>
          <a:srcRect/>
          <a:stretch>
            <a:fillRect/>
          </a:stretch>
        </p:blipFill>
        <p:spPr bwMode="auto">
          <a:xfrm>
            <a:off x="6000750" y="357188"/>
            <a:ext cx="1270000" cy="1905000"/>
          </a:xfrm>
          <a:prstGeom prst="rect">
            <a:avLst/>
          </a:prstGeom>
          <a:ln>
            <a:noFill/>
          </a:ln>
          <a:effectLst>
            <a:outerShdw blurRad="292100" dist="139700" dir="2700000" algn="tl" rotWithShape="0">
              <a:srgbClr val="333333">
                <a:alpha val="65000"/>
              </a:srgbClr>
            </a:outerShdw>
          </a:effectLst>
        </p:spPr>
      </p:pic>
      <p:pic>
        <p:nvPicPr>
          <p:cNvPr id="18" name="Picture 20" descr="C:\Users\Русик\Desktop\Голвные уборы\cc3e55bd438at.jpg"/>
          <p:cNvPicPr>
            <a:picLocks noChangeAspect="1" noChangeArrowheads="1"/>
          </p:cNvPicPr>
          <p:nvPr/>
        </p:nvPicPr>
        <p:blipFill>
          <a:blip r:embed="rId7" cstate="email"/>
          <a:srcRect/>
          <a:stretch>
            <a:fillRect/>
          </a:stretch>
        </p:blipFill>
        <p:spPr bwMode="auto">
          <a:xfrm>
            <a:off x="7643813" y="357188"/>
            <a:ext cx="1152525" cy="1670050"/>
          </a:xfrm>
          <a:prstGeom prst="rect">
            <a:avLst/>
          </a:prstGeom>
          <a:ln>
            <a:noFill/>
          </a:ln>
          <a:effectLst>
            <a:outerShdw blurRad="292100" dist="139700" dir="2700000" algn="tl" rotWithShape="0">
              <a:srgbClr val="333333">
                <a:alpha val="65000"/>
              </a:srgbClr>
            </a:outerShdw>
          </a:effectLst>
        </p:spPr>
      </p:pic>
      <p:pic>
        <p:nvPicPr>
          <p:cNvPr id="19" name="Picture 17" descr="C:\Users\Русик\Desktop\Голвные уборы\52441850_1260821676_34888746_A.jpg"/>
          <p:cNvPicPr>
            <a:picLocks noChangeAspect="1" noChangeArrowheads="1"/>
          </p:cNvPicPr>
          <p:nvPr/>
        </p:nvPicPr>
        <p:blipFill>
          <a:blip r:embed="rId8" cstate="email"/>
          <a:srcRect/>
          <a:stretch>
            <a:fillRect/>
          </a:stretch>
        </p:blipFill>
        <p:spPr bwMode="auto">
          <a:xfrm>
            <a:off x="6572250" y="4643438"/>
            <a:ext cx="2270125" cy="1873250"/>
          </a:xfrm>
          <a:prstGeom prst="rect">
            <a:avLst/>
          </a:prstGeom>
          <a:ln>
            <a:noFill/>
          </a:ln>
          <a:effectLst>
            <a:outerShdw blurRad="292100" dist="139700" dir="2700000" algn="tl" rotWithShape="0">
              <a:srgbClr val="333333">
                <a:alpha val="65000"/>
              </a:srgbClr>
            </a:outerShdw>
          </a:effectLst>
        </p:spPr>
      </p:pic>
      <p:pic>
        <p:nvPicPr>
          <p:cNvPr id="21" name="Picture 4" descr="C:\Users\Русик\Desktop\Голвные уборы\0_3c0e3_7d6b5667_S.jpeg"/>
          <p:cNvPicPr>
            <a:picLocks noGrp="1" noChangeAspect="1" noChangeArrowheads="1"/>
          </p:cNvPicPr>
          <p:nvPr>
            <p:ph sz="half" idx="1"/>
          </p:nvPr>
        </p:nvPicPr>
        <p:blipFill>
          <a:blip r:embed="rId9"/>
          <a:srcRect/>
          <a:stretch>
            <a:fillRect/>
          </a:stretch>
        </p:blipFill>
        <p:spPr>
          <a:xfrm>
            <a:off x="4143375" y="2500313"/>
            <a:ext cx="1257300" cy="1905000"/>
          </a:xfrm>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8198"/>
                                        </p:tgtEl>
                                        <p:attrNameLst>
                                          <p:attrName>style.visibility</p:attrName>
                                        </p:attrNameLst>
                                      </p:cBhvr>
                                      <p:to>
                                        <p:strVal val="visible"/>
                                      </p:to>
                                    </p:set>
                                    <p:anim calcmode="lin" valueType="num">
                                      <p:cBhvr>
                                        <p:cTn id="11" dur="500" fill="hold"/>
                                        <p:tgtEl>
                                          <p:spTgt spid="8198"/>
                                        </p:tgtEl>
                                        <p:attrNameLst>
                                          <p:attrName>ppt_w</p:attrName>
                                        </p:attrNameLst>
                                      </p:cBhvr>
                                      <p:tavLst>
                                        <p:tav tm="0">
                                          <p:val>
                                            <p:fltVal val="0"/>
                                          </p:val>
                                        </p:tav>
                                        <p:tav tm="100000">
                                          <p:val>
                                            <p:strVal val="#ppt_w"/>
                                          </p:val>
                                        </p:tav>
                                      </p:tavLst>
                                    </p:anim>
                                    <p:anim calcmode="lin" valueType="num">
                                      <p:cBhvr>
                                        <p:cTn id="12" dur="500" fill="hold"/>
                                        <p:tgtEl>
                                          <p:spTgt spid="8198"/>
                                        </p:tgtEl>
                                        <p:attrNameLst>
                                          <p:attrName>ppt_h</p:attrName>
                                        </p:attrNameLst>
                                      </p:cBhvr>
                                      <p:tavLst>
                                        <p:tav tm="0">
                                          <p:val>
                                            <p:fltVal val="0"/>
                                          </p:val>
                                        </p:tav>
                                        <p:tav tm="100000">
                                          <p:val>
                                            <p:strVal val="#ppt_h"/>
                                          </p:val>
                                        </p:tav>
                                      </p:tavLst>
                                    </p:anim>
                                    <p:animEffect transition="in" filter="fade">
                                      <p:cBhvr>
                                        <p:cTn id="13" dur="500"/>
                                        <p:tgtEl>
                                          <p:spTgt spid="8198"/>
                                        </p:tgtEl>
                                      </p:cBhvr>
                                    </p:animEffect>
                                  </p:childTnLst>
                                </p:cTn>
                              </p:par>
                            </p:childTnLst>
                          </p:cTn>
                        </p:par>
                        <p:par>
                          <p:cTn id="14" fill="hold">
                            <p:stCondLst>
                              <p:cond delay="1000"/>
                            </p:stCondLst>
                            <p:childTnLst>
                              <p:par>
                                <p:cTn id="15" presetID="55" presetClass="entr" presetSubtype="0" fill="hold" nodeType="afterEffect">
                                  <p:stCondLst>
                                    <p:cond delay="0"/>
                                  </p:stCondLst>
                                  <p:childTnLst>
                                    <p:set>
                                      <p:cBhvr>
                                        <p:cTn id="16" dur="1" fill="hold">
                                          <p:stCondLst>
                                            <p:cond delay="0"/>
                                          </p:stCondLst>
                                        </p:cTn>
                                        <p:tgtEl>
                                          <p:spTgt spid="16">
                                            <p:txEl>
                                              <p:pRg st="0" end="0"/>
                                            </p:txEl>
                                          </p:spTgt>
                                        </p:tgtEl>
                                        <p:attrNameLst>
                                          <p:attrName>style.visibility</p:attrName>
                                        </p:attrNameLst>
                                      </p:cBhvr>
                                      <p:to>
                                        <p:strVal val="visible"/>
                                      </p:to>
                                    </p:set>
                                    <p:anim calcmode="lin" valueType="num">
                                      <p:cBhvr>
                                        <p:cTn id="17" dur="1000" fill="hold"/>
                                        <p:tgtEl>
                                          <p:spTgt spid="16">
                                            <p:txEl>
                                              <p:pRg st="0" end="0"/>
                                            </p:txEl>
                                          </p:spTgt>
                                        </p:tgtEl>
                                        <p:attrNameLst>
                                          <p:attrName>ppt_w</p:attrName>
                                        </p:attrNameLst>
                                      </p:cBhvr>
                                      <p:tavLst>
                                        <p:tav tm="0">
                                          <p:val>
                                            <p:strVal val="#ppt_w*0.70"/>
                                          </p:val>
                                        </p:tav>
                                        <p:tav tm="100000">
                                          <p:val>
                                            <p:strVal val="#ppt_w"/>
                                          </p:val>
                                        </p:tav>
                                      </p:tavLst>
                                    </p:anim>
                                    <p:anim calcmode="lin" valueType="num">
                                      <p:cBhvr>
                                        <p:cTn id="18" dur="1000" fill="hold"/>
                                        <p:tgtEl>
                                          <p:spTgt spid="16">
                                            <p:txEl>
                                              <p:pRg st="0" end="0"/>
                                            </p:txEl>
                                          </p:spTgt>
                                        </p:tgtEl>
                                        <p:attrNameLst>
                                          <p:attrName>ppt_h</p:attrName>
                                        </p:attrNameLst>
                                      </p:cBhvr>
                                      <p:tavLst>
                                        <p:tav tm="0">
                                          <p:val>
                                            <p:strVal val="#ppt_h"/>
                                          </p:val>
                                        </p:tav>
                                        <p:tav tm="100000">
                                          <p:val>
                                            <p:strVal val="#ppt_h"/>
                                          </p:val>
                                        </p:tav>
                                      </p:tavLst>
                                    </p:anim>
                                    <p:animEffect transition="in" filter="fade">
                                      <p:cBhvr>
                                        <p:cTn id="19" dur="1000"/>
                                        <p:tgtEl>
                                          <p:spTgt spid="16">
                                            <p:txEl>
                                              <p:pRg st="0" end="0"/>
                                            </p:txEl>
                                          </p:spTgt>
                                        </p:tgtEl>
                                      </p:cBhvr>
                                    </p:animEffect>
                                  </p:childTnLst>
                                </p:cTn>
                              </p:par>
                            </p:childTnLst>
                          </p:cTn>
                        </p:par>
                        <p:par>
                          <p:cTn id="20" fill="hold">
                            <p:stCondLst>
                              <p:cond delay="2000"/>
                            </p:stCondLst>
                            <p:childTnLst>
                              <p:par>
                                <p:cTn id="21" presetID="18" presetClass="entr" presetSubtype="12"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strips(downLeft)">
                                      <p:cBhvr>
                                        <p:cTn id="23" dur="500"/>
                                        <p:tgtEl>
                                          <p:spTgt spid="18"/>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4" presetClass="entr" presetSubtype="0" fill="hold" nodeType="afterEffect">
                                  <p:stCondLst>
                                    <p:cond delay="0"/>
                                  </p:stCondLst>
                                  <p:childTnLst>
                                    <p:set>
                                      <p:cBhvr>
                                        <p:cTn id="32" dur="1" fill="hold">
                                          <p:stCondLst>
                                            <p:cond delay="0"/>
                                          </p:stCondLst>
                                        </p:cTn>
                                        <p:tgtEl>
                                          <p:spTgt spid="8196"/>
                                        </p:tgtEl>
                                        <p:attrNameLst>
                                          <p:attrName>style.visibility</p:attrName>
                                        </p:attrNameLst>
                                      </p:cBhvr>
                                      <p:to>
                                        <p:strVal val="visible"/>
                                      </p:to>
                                    </p:set>
                                    <p:anim to="" calcmode="lin" valueType="num">
                                      <p:cBhvr>
                                        <p:cTn id="33" dur="1" fill="hold"/>
                                        <p:tgtEl>
                                          <p:spTgt spid="8196"/>
                                        </p:tgtEl>
                                        <p:attrNameLst>
                                          <p:attrName/>
                                        </p:attrNameLst>
                                      </p:cBhvr>
                                    </p:anim>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16">
                                            <p:txEl>
                                              <p:pRg st="1" end="1"/>
                                            </p:txEl>
                                          </p:spTgt>
                                        </p:tgtEl>
                                        <p:attrNameLst>
                                          <p:attrName>style.visibility</p:attrName>
                                        </p:attrNameLst>
                                      </p:cBhvr>
                                      <p:to>
                                        <p:strVal val="visible"/>
                                      </p:to>
                                    </p:set>
                                    <p:animEffect transition="in" filter="fade">
                                      <p:cBhvr>
                                        <p:cTn id="37" dur="1000"/>
                                        <p:tgtEl>
                                          <p:spTgt spid="16">
                                            <p:txEl>
                                              <p:pRg st="1" end="1"/>
                                            </p:txEl>
                                          </p:spTgt>
                                        </p:tgtEl>
                                      </p:cBhvr>
                                    </p:animEffect>
                                    <p:anim calcmode="lin" valueType="num">
                                      <p:cBhvr>
                                        <p:cTn id="38" dur="1000" fill="hold"/>
                                        <p:tgtEl>
                                          <p:spTgt spid="16">
                                            <p:txEl>
                                              <p:pRg st="1" end="1"/>
                                            </p:txEl>
                                          </p:spTgt>
                                        </p:tgtEl>
                                        <p:attrNameLst>
                                          <p:attrName>ppt_x</p:attrName>
                                        </p:attrNameLst>
                                      </p:cBhvr>
                                      <p:tavLst>
                                        <p:tav tm="0">
                                          <p:val>
                                            <p:strVal val="#ppt_x"/>
                                          </p:val>
                                        </p:tav>
                                        <p:tav tm="100000">
                                          <p:val>
                                            <p:strVal val="#ppt_x"/>
                                          </p:val>
                                        </p:tav>
                                      </p:tavLst>
                                    </p:anim>
                                    <p:anim calcmode="lin" valueType="num">
                                      <p:cBhvr>
                                        <p:cTn id="39" dur="1000" fill="hold"/>
                                        <p:tgtEl>
                                          <p:spTgt spid="16">
                                            <p:txEl>
                                              <p:pRg st="1" end="1"/>
                                            </p:txEl>
                                          </p:spTgt>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16">
                                            <p:txEl>
                                              <p:pRg st="2" end="2"/>
                                            </p:txEl>
                                          </p:spTgt>
                                        </p:tgtEl>
                                        <p:attrNameLst>
                                          <p:attrName>style.visibility</p:attrName>
                                        </p:attrNameLst>
                                      </p:cBhvr>
                                      <p:to>
                                        <p:strVal val="visible"/>
                                      </p:to>
                                    </p:set>
                                    <p:animEffect transition="in" filter="fade">
                                      <p:cBhvr>
                                        <p:cTn id="43" dur="1000"/>
                                        <p:tgtEl>
                                          <p:spTgt spid="16">
                                            <p:txEl>
                                              <p:pRg st="2" end="2"/>
                                            </p:txEl>
                                          </p:spTgt>
                                        </p:tgtEl>
                                      </p:cBhvr>
                                    </p:animEffect>
                                    <p:anim calcmode="lin" valueType="num">
                                      <p:cBhvr>
                                        <p:cTn id="44" dur="1000" fill="hold"/>
                                        <p:tgtEl>
                                          <p:spTgt spid="16">
                                            <p:txEl>
                                              <p:pRg st="2" end="2"/>
                                            </p:txEl>
                                          </p:spTgt>
                                        </p:tgtEl>
                                        <p:attrNameLst>
                                          <p:attrName>ppt_x</p:attrName>
                                        </p:attrNameLst>
                                      </p:cBhvr>
                                      <p:tavLst>
                                        <p:tav tm="0">
                                          <p:val>
                                            <p:strVal val="#ppt_x"/>
                                          </p:val>
                                        </p:tav>
                                        <p:tav tm="100000">
                                          <p:val>
                                            <p:strVal val="#ppt_x"/>
                                          </p:val>
                                        </p:tav>
                                      </p:tavLst>
                                    </p:anim>
                                    <p:anim calcmode="lin" valueType="num">
                                      <p:cBhvr>
                                        <p:cTn id="45" dur="1000" fill="hold"/>
                                        <p:tgtEl>
                                          <p:spTgt spid="16">
                                            <p:txEl>
                                              <p:pRg st="2" end="2"/>
                                            </p:txEl>
                                          </p:spTgt>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5" presetClass="entr" presetSubtype="10" fill="hold" nodeType="afterEffect">
                                  <p:stCondLst>
                                    <p:cond delay="0"/>
                                  </p:stCondLst>
                                  <p:childTnLst>
                                    <p:set>
                                      <p:cBhvr>
                                        <p:cTn id="48" dur="1" fill="hold">
                                          <p:stCondLst>
                                            <p:cond delay="0"/>
                                          </p:stCondLst>
                                        </p:cTn>
                                        <p:tgtEl>
                                          <p:spTgt spid="8197"/>
                                        </p:tgtEl>
                                        <p:attrNameLst>
                                          <p:attrName>style.visibility</p:attrName>
                                        </p:attrNameLst>
                                      </p:cBhvr>
                                      <p:to>
                                        <p:strVal val="visible"/>
                                      </p:to>
                                    </p:set>
                                    <p:animEffect transition="in" filter="checkerboard(across)">
                                      <p:cBhvr>
                                        <p:cTn id="49" dur="500"/>
                                        <p:tgtEl>
                                          <p:spTgt spid="8197"/>
                                        </p:tgtEl>
                                      </p:cBhvr>
                                    </p:animEffect>
                                  </p:childTnLst>
                                </p:cTn>
                              </p:par>
                            </p:childTnLst>
                          </p:cTn>
                        </p:par>
                        <p:par>
                          <p:cTn id="50" fill="hold">
                            <p:stCondLst>
                              <p:cond delay="6000"/>
                            </p:stCondLst>
                            <p:childTnLst>
                              <p:par>
                                <p:cTn id="51" presetID="9" presetClass="entr" presetSubtype="0" fill="hold" nodeType="afterEffect">
                                  <p:stCondLst>
                                    <p:cond delay="0"/>
                                  </p:stCondLst>
                                  <p:childTnLst>
                                    <p:set>
                                      <p:cBhvr>
                                        <p:cTn id="52" dur="1" fill="hold">
                                          <p:stCondLst>
                                            <p:cond delay="0"/>
                                          </p:stCondLst>
                                        </p:cTn>
                                        <p:tgtEl>
                                          <p:spTgt spid="8195"/>
                                        </p:tgtEl>
                                        <p:attrNameLst>
                                          <p:attrName>style.visibility</p:attrName>
                                        </p:attrNameLst>
                                      </p:cBhvr>
                                      <p:to>
                                        <p:strVal val="visible"/>
                                      </p:to>
                                    </p:set>
                                    <p:animEffect transition="in" filter="dissolve">
                                      <p:cBhvr>
                                        <p:cTn id="53" dur="500"/>
                                        <p:tgtEl>
                                          <p:spTgt spid="8195"/>
                                        </p:tgtEl>
                                      </p:cBhvr>
                                    </p:animEffect>
                                  </p:childTnLst>
                                </p:cTn>
                              </p:par>
                            </p:childTnLst>
                          </p:cTn>
                        </p:par>
                        <p:par>
                          <p:cTn id="54" fill="hold">
                            <p:stCondLst>
                              <p:cond delay="6500"/>
                            </p:stCondLst>
                            <p:childTnLst>
                              <p:par>
                                <p:cTn id="55" presetID="55" presetClass="entr" presetSubtype="0" fill="hold" nodeType="afterEffect">
                                  <p:stCondLst>
                                    <p:cond delay="0"/>
                                  </p:stCondLst>
                                  <p:childTnLst>
                                    <p:set>
                                      <p:cBhvr>
                                        <p:cTn id="56" dur="1" fill="hold">
                                          <p:stCondLst>
                                            <p:cond delay="0"/>
                                          </p:stCondLst>
                                        </p:cTn>
                                        <p:tgtEl>
                                          <p:spTgt spid="8194"/>
                                        </p:tgtEl>
                                        <p:attrNameLst>
                                          <p:attrName>style.visibility</p:attrName>
                                        </p:attrNameLst>
                                      </p:cBhvr>
                                      <p:to>
                                        <p:strVal val="visible"/>
                                      </p:to>
                                    </p:set>
                                    <p:anim calcmode="lin" valueType="num">
                                      <p:cBhvr>
                                        <p:cTn id="57" dur="1000" fill="hold"/>
                                        <p:tgtEl>
                                          <p:spTgt spid="8194"/>
                                        </p:tgtEl>
                                        <p:attrNameLst>
                                          <p:attrName>ppt_w</p:attrName>
                                        </p:attrNameLst>
                                      </p:cBhvr>
                                      <p:tavLst>
                                        <p:tav tm="0">
                                          <p:val>
                                            <p:strVal val="#ppt_w*0.70"/>
                                          </p:val>
                                        </p:tav>
                                        <p:tav tm="100000">
                                          <p:val>
                                            <p:strVal val="#ppt_w"/>
                                          </p:val>
                                        </p:tav>
                                      </p:tavLst>
                                    </p:anim>
                                    <p:anim calcmode="lin" valueType="num">
                                      <p:cBhvr>
                                        <p:cTn id="58" dur="1000" fill="hold"/>
                                        <p:tgtEl>
                                          <p:spTgt spid="8194"/>
                                        </p:tgtEl>
                                        <p:attrNameLst>
                                          <p:attrName>ppt_h</p:attrName>
                                        </p:attrNameLst>
                                      </p:cBhvr>
                                      <p:tavLst>
                                        <p:tav tm="0">
                                          <p:val>
                                            <p:strVal val="#ppt_h"/>
                                          </p:val>
                                        </p:tav>
                                        <p:tav tm="100000">
                                          <p:val>
                                            <p:strVal val="#ppt_h"/>
                                          </p:val>
                                        </p:tav>
                                      </p:tavLst>
                                    </p:anim>
                                    <p:animEffect transition="in" filter="fade">
                                      <p:cBhvr>
                                        <p:cTn id="59" dur="1000"/>
                                        <p:tgtEl>
                                          <p:spTgt spid="8194"/>
                                        </p:tgtEl>
                                      </p:cBhvr>
                                    </p:animEffect>
                                  </p:childTnLst>
                                </p:cTn>
                              </p:par>
                            </p:childTnLst>
                          </p:cTn>
                        </p:par>
                        <p:par>
                          <p:cTn id="60" fill="hold">
                            <p:stCondLst>
                              <p:cond delay="7500"/>
                            </p:stCondLst>
                            <p:childTnLst>
                              <p:par>
                                <p:cTn id="61" presetID="43" presetClass="entr" presetSubtype="0"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
                                        <p:tgtEl>
                                          <p:spTgt spid="19"/>
                                        </p:tgtEl>
                                      </p:cBhvr>
                                    </p:animEffect>
                                    <p:anim calcmode="lin" valueType="num">
                                      <p:cBhvr>
                                        <p:cTn id="64" dur="400" fill="hold"/>
                                        <p:tgtEl>
                                          <p:spTgt spid="19"/>
                                        </p:tgtEl>
                                        <p:attrNameLst>
                                          <p:attrName>ppt_x</p:attrName>
                                        </p:attrNameLst>
                                      </p:cBhvr>
                                      <p:tavLst>
                                        <p:tav tm="0">
                                          <p:val>
                                            <p:strVal val="#ppt_x"/>
                                          </p:val>
                                        </p:tav>
                                        <p:tav tm="100000">
                                          <p:val>
                                            <p:strVal val="#ppt_x"/>
                                          </p:val>
                                        </p:tav>
                                      </p:tavLst>
                                    </p:anim>
                                    <p:anim calcmode="lin" valueType="num">
                                      <p:cBhvr>
                                        <p:cTn id="65" dur="400" fill="hold"/>
                                        <p:tgtEl>
                                          <p:spTgt spid="19"/>
                                        </p:tgtEl>
                                        <p:attrNameLst>
                                          <p:attrName>ppt_y</p:attrName>
                                        </p:attrNameLst>
                                      </p:cBhvr>
                                      <p:tavLst>
                                        <p:tav tm="0">
                                          <p:val>
                                            <p:strVal val="#ppt_y+0.31"/>
                                          </p:val>
                                        </p:tav>
                                        <p:tav tm="100000">
                                          <p:val>
                                            <p:strVal val="#ppt_y+0.31"/>
                                          </p:val>
                                        </p:tav>
                                      </p:tavLst>
                                    </p:anim>
                                    <p:anim calcmode="lin" valueType="num">
                                      <p:cBhvr>
                                        <p:cTn id="66" dur="600" decel="50000" fill="hold">
                                          <p:stCondLst>
                                            <p:cond delay="400"/>
                                          </p:stCondLst>
                                        </p:cTn>
                                        <p:tgtEl>
                                          <p:spTgt spid="1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7" dur="600" decel="50000" fill="hold">
                                          <p:stCondLst>
                                            <p:cond delay="400"/>
                                          </p:stCondLst>
                                        </p:cTn>
                                        <p:tgtEl>
                                          <p:spTgt spid="1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6" name="Заголовок 25"/>
          <p:cNvSpPr>
            <a:spLocks noGrp="1"/>
          </p:cNvSpPr>
          <p:nvPr>
            <p:ph type="title"/>
          </p:nvPr>
        </p:nvSpPr>
        <p:spPr>
          <a:xfrm>
            <a:off x="457200" y="273050"/>
            <a:ext cx="3008313" cy="584182"/>
          </a:xfrm>
        </p:spPr>
        <p:txBody>
          <a:bodyPr/>
          <a:lstStyle/>
          <a:p>
            <a:pPr eaLnBrk="1" fontAlgn="auto" hangingPunct="1">
              <a:spcAft>
                <a:spcPts val="0"/>
              </a:spcAft>
              <a:defRPr/>
            </a:pPr>
            <a:r>
              <a:rPr lang="ru-RU" sz="2400" dirty="0" smtClean="0">
                <a:solidFill>
                  <a:srgbClr val="C00000"/>
                </a:solidFill>
              </a:rPr>
              <a:t>Русский сарафан</a:t>
            </a:r>
            <a:endParaRPr lang="ru-RU" sz="2400" dirty="0">
              <a:solidFill>
                <a:srgbClr val="C00000"/>
              </a:solidFill>
            </a:endParaRPr>
          </a:p>
        </p:txBody>
      </p:sp>
      <p:sp>
        <p:nvSpPr>
          <p:cNvPr id="28" name="Текст 27"/>
          <p:cNvSpPr>
            <a:spLocks noGrp="1"/>
          </p:cNvSpPr>
          <p:nvPr>
            <p:ph type="body" idx="2"/>
          </p:nvPr>
        </p:nvSpPr>
        <p:spPr>
          <a:xfrm>
            <a:off x="285750" y="857250"/>
            <a:ext cx="3179763" cy="5268913"/>
          </a:xfrm>
        </p:spPr>
        <p:txBody>
          <a:bodyPr>
            <a:noAutofit/>
          </a:bodyPr>
          <a:lstStyle/>
          <a:p>
            <a:pPr eaLnBrk="1" fontAlgn="auto" hangingPunct="1">
              <a:spcAft>
                <a:spcPts val="0"/>
              </a:spcAft>
              <a:buClr>
                <a:schemeClr val="tx1">
                  <a:shade val="95000"/>
                </a:schemeClr>
              </a:buClr>
              <a:buFont typeface="Wingdings 2"/>
              <a:buNone/>
              <a:defRPr/>
            </a:pPr>
            <a:r>
              <a:rPr lang="ru-RU" sz="1600" dirty="0" smtClean="0">
                <a:solidFill>
                  <a:schemeClr val="bg1"/>
                </a:solidFill>
              </a:rPr>
              <a:t>В северных и центральных губерниях поверх рубахи девушки и женщины носили </a:t>
            </a:r>
            <a:r>
              <a:rPr lang="ru-RU" sz="1600" b="1" dirty="0" smtClean="0">
                <a:solidFill>
                  <a:schemeClr val="bg1"/>
                </a:solidFill>
              </a:rPr>
              <a:t>САРАФАНЫ</a:t>
            </a:r>
            <a:r>
              <a:rPr lang="ru-RU" sz="1600" dirty="0" smtClean="0">
                <a:solidFill>
                  <a:schemeClr val="bg1"/>
                </a:solidFill>
              </a:rPr>
              <a:t>. Само слово восточного происхождения, означало </a:t>
            </a:r>
            <a:r>
              <a:rPr lang="ru-RU" sz="1600" b="1" dirty="0" smtClean="0">
                <a:solidFill>
                  <a:schemeClr val="bg1"/>
                </a:solidFill>
              </a:rPr>
              <a:t>«одетый с головы до ног».</a:t>
            </a:r>
            <a:r>
              <a:rPr lang="ru-RU" sz="1600" dirty="0" smtClean="0">
                <a:solidFill>
                  <a:schemeClr val="bg1"/>
                </a:solidFill>
              </a:rPr>
              <a:t> </a:t>
            </a:r>
          </a:p>
          <a:p>
            <a:pPr eaLnBrk="1" fontAlgn="auto" hangingPunct="1">
              <a:spcAft>
                <a:spcPts val="0"/>
              </a:spcAft>
              <a:buClr>
                <a:schemeClr val="tx1">
                  <a:shade val="95000"/>
                </a:schemeClr>
              </a:buClr>
              <a:buFont typeface="Wingdings 2"/>
              <a:buNone/>
              <a:defRPr/>
            </a:pPr>
            <a:r>
              <a:rPr lang="ru-RU" sz="1600" dirty="0" smtClean="0">
                <a:solidFill>
                  <a:schemeClr val="bg1"/>
                </a:solidFill>
              </a:rPr>
              <a:t>По своему покрою сарафаны были разнообразны. Самым древним является </a:t>
            </a:r>
            <a:r>
              <a:rPr lang="ru-RU" sz="1600" b="1" i="1" dirty="0" err="1" smtClean="0">
                <a:solidFill>
                  <a:schemeClr val="bg1"/>
                </a:solidFill>
              </a:rPr>
              <a:t>косоклинный</a:t>
            </a:r>
            <a:r>
              <a:rPr lang="ru-RU" sz="1600" b="1" dirty="0" smtClean="0">
                <a:solidFill>
                  <a:schemeClr val="bg1"/>
                </a:solidFill>
              </a:rPr>
              <a:t>.</a:t>
            </a:r>
            <a:r>
              <a:rPr lang="ru-RU" sz="1600" dirty="0" smtClean="0">
                <a:solidFill>
                  <a:schemeClr val="bg1"/>
                </a:solidFill>
              </a:rPr>
              <a:t>  Второй тип сарафана- </a:t>
            </a:r>
            <a:r>
              <a:rPr lang="ru-RU" sz="1600" b="1" i="1" dirty="0" err="1" smtClean="0">
                <a:solidFill>
                  <a:schemeClr val="bg1"/>
                </a:solidFill>
              </a:rPr>
              <a:t>косоклинный</a:t>
            </a:r>
            <a:r>
              <a:rPr lang="ru-RU" sz="1600" i="1" dirty="0" smtClean="0">
                <a:solidFill>
                  <a:schemeClr val="bg1"/>
                </a:solidFill>
              </a:rPr>
              <a:t> распашной</a:t>
            </a:r>
            <a:r>
              <a:rPr lang="ru-RU" sz="1600" dirty="0" smtClean="0">
                <a:solidFill>
                  <a:schemeClr val="bg1"/>
                </a:solidFill>
              </a:rPr>
              <a:t>. </a:t>
            </a:r>
          </a:p>
          <a:p>
            <a:pPr eaLnBrk="1" fontAlgn="auto" hangingPunct="1">
              <a:spcAft>
                <a:spcPts val="0"/>
              </a:spcAft>
              <a:buClr>
                <a:schemeClr val="tx1">
                  <a:shade val="95000"/>
                </a:schemeClr>
              </a:buClr>
              <a:buFont typeface="Wingdings 2"/>
              <a:buNone/>
              <a:defRPr/>
            </a:pPr>
            <a:r>
              <a:rPr lang="ru-RU" sz="1600" dirty="0" smtClean="0">
                <a:solidFill>
                  <a:schemeClr val="bg1"/>
                </a:solidFill>
              </a:rPr>
              <a:t>И называли их по разному, связанные с покроем или материалом- </a:t>
            </a:r>
            <a:r>
              <a:rPr lang="ru-RU" sz="1600" dirty="0" err="1" smtClean="0">
                <a:solidFill>
                  <a:schemeClr val="bg1"/>
                </a:solidFill>
              </a:rPr>
              <a:t>космыч</a:t>
            </a:r>
            <a:r>
              <a:rPr lang="ru-RU" sz="1600" dirty="0" smtClean="0">
                <a:solidFill>
                  <a:schemeClr val="bg1"/>
                </a:solidFill>
              </a:rPr>
              <a:t>, </a:t>
            </a:r>
            <a:r>
              <a:rPr lang="ru-RU" sz="1600" dirty="0" err="1" smtClean="0">
                <a:solidFill>
                  <a:schemeClr val="bg1"/>
                </a:solidFill>
              </a:rPr>
              <a:t>сукмач</a:t>
            </a:r>
            <a:r>
              <a:rPr lang="ru-RU" sz="1600" dirty="0" smtClean="0">
                <a:solidFill>
                  <a:schemeClr val="bg1"/>
                </a:solidFill>
              </a:rPr>
              <a:t>, </a:t>
            </a:r>
            <a:r>
              <a:rPr lang="ru-RU" sz="1600" dirty="0" err="1" smtClean="0">
                <a:solidFill>
                  <a:schemeClr val="bg1"/>
                </a:solidFill>
              </a:rPr>
              <a:t>косталан</a:t>
            </a:r>
            <a:r>
              <a:rPr lang="ru-RU" sz="1600" dirty="0" smtClean="0">
                <a:solidFill>
                  <a:schemeClr val="bg1"/>
                </a:solidFill>
              </a:rPr>
              <a:t>, дольник, клиник, </a:t>
            </a:r>
            <a:r>
              <a:rPr lang="ru-RU" sz="1600" dirty="0" err="1" smtClean="0">
                <a:solidFill>
                  <a:schemeClr val="bg1"/>
                </a:solidFill>
              </a:rPr>
              <a:t>штофник</a:t>
            </a:r>
            <a:r>
              <a:rPr lang="ru-RU" sz="1600" dirty="0" smtClean="0">
                <a:solidFill>
                  <a:schemeClr val="bg1"/>
                </a:solidFill>
              </a:rPr>
              <a:t>, </a:t>
            </a:r>
            <a:r>
              <a:rPr lang="ru-RU" sz="1600" dirty="0" err="1" smtClean="0">
                <a:solidFill>
                  <a:schemeClr val="bg1"/>
                </a:solidFill>
              </a:rPr>
              <a:t>кумачник</a:t>
            </a:r>
            <a:r>
              <a:rPr lang="ru-RU" sz="1600" dirty="0" smtClean="0">
                <a:solidFill>
                  <a:schemeClr val="bg1"/>
                </a:solidFill>
              </a:rPr>
              <a:t>. </a:t>
            </a:r>
          </a:p>
          <a:p>
            <a:pPr eaLnBrk="1" fontAlgn="auto" hangingPunct="1">
              <a:spcAft>
                <a:spcPts val="0"/>
              </a:spcAft>
              <a:buClr>
                <a:schemeClr val="tx1">
                  <a:shade val="95000"/>
                </a:schemeClr>
              </a:buClr>
              <a:buFont typeface="Wingdings 2"/>
              <a:buNone/>
              <a:defRPr/>
            </a:pPr>
            <a:r>
              <a:rPr lang="ru-RU" sz="1600" dirty="0" smtClean="0">
                <a:solidFill>
                  <a:schemeClr val="bg1"/>
                </a:solidFill>
              </a:rPr>
              <a:t>Шили простые сарафаны из льняной холстины с набивными узорами, из клетчатой пестряди. Праздничные же- из многоцветного красочного ситца, узорного атласа, а побогаче люди шили из парчи с золотым узором.</a:t>
            </a:r>
            <a:endParaRPr lang="ru-RU" sz="1600" dirty="0">
              <a:solidFill>
                <a:schemeClr val="bg1"/>
              </a:solidFill>
            </a:endParaRPr>
          </a:p>
        </p:txBody>
      </p:sp>
      <p:pic>
        <p:nvPicPr>
          <p:cNvPr id="29" name="Picture 5" descr="C:\Users\Русик\Desktop\Голвные уборы\86px-Saraf_img034.jpg"/>
          <p:cNvPicPr>
            <a:picLocks noGrp="1" noChangeAspect="1" noChangeArrowheads="1"/>
          </p:cNvPicPr>
          <p:nvPr>
            <p:ph sz="half" idx="1"/>
          </p:nvPr>
        </p:nvPicPr>
        <p:blipFill>
          <a:blip r:embed="rId2" cstate="email"/>
          <a:srcRect/>
          <a:stretch>
            <a:fillRect/>
          </a:stretch>
        </p:blipFill>
        <p:spPr>
          <a:xfrm>
            <a:off x="4000500" y="214313"/>
            <a:ext cx="819150" cy="1143000"/>
          </a:xfrm>
        </p:spPr>
      </p:pic>
      <p:pic>
        <p:nvPicPr>
          <p:cNvPr id="6146" name="Picture 2" descr="C:\Users\Русик\Desktop\Голвные уборы\0_2ffe5_7e1c3fce_L.jpeg"/>
          <p:cNvPicPr>
            <a:picLocks noChangeAspect="1" noChangeArrowheads="1"/>
          </p:cNvPicPr>
          <p:nvPr/>
        </p:nvPicPr>
        <p:blipFill>
          <a:blip r:embed="rId3" cstate="email"/>
          <a:srcRect/>
          <a:stretch>
            <a:fillRect/>
          </a:stretch>
        </p:blipFill>
        <p:spPr bwMode="auto">
          <a:xfrm>
            <a:off x="4143375" y="1500188"/>
            <a:ext cx="1446213" cy="1746250"/>
          </a:xfrm>
          <a:prstGeom prst="rect">
            <a:avLst/>
          </a:prstGeom>
          <a:noFill/>
          <a:ln w="9525">
            <a:noFill/>
            <a:miter lim="800000"/>
            <a:headEnd/>
            <a:tailEnd/>
          </a:ln>
        </p:spPr>
      </p:pic>
      <p:pic>
        <p:nvPicPr>
          <p:cNvPr id="6147" name="Picture 3" descr="C:\Users\Русик\Desktop\Голвные уборы\0_2ffe6_bc1bae5b_L.jpeg"/>
          <p:cNvPicPr>
            <a:picLocks noChangeAspect="1" noChangeArrowheads="1"/>
          </p:cNvPicPr>
          <p:nvPr/>
        </p:nvPicPr>
        <p:blipFill>
          <a:blip r:embed="rId4" cstate="email"/>
          <a:srcRect/>
          <a:stretch>
            <a:fillRect/>
          </a:stretch>
        </p:blipFill>
        <p:spPr bwMode="auto">
          <a:xfrm>
            <a:off x="5286375" y="2928938"/>
            <a:ext cx="3357563" cy="3705225"/>
          </a:xfrm>
          <a:prstGeom prst="rect">
            <a:avLst/>
          </a:prstGeom>
          <a:noFill/>
          <a:ln w="9525">
            <a:noFill/>
            <a:miter lim="800000"/>
            <a:headEnd/>
            <a:tailEnd/>
          </a:ln>
        </p:spPr>
      </p:pic>
      <p:pic>
        <p:nvPicPr>
          <p:cNvPr id="6154" name="Picture 10" descr="C:\Users\Русик\Desktop\Голвные уборы\962e06597616.jpg"/>
          <p:cNvPicPr>
            <a:picLocks noChangeAspect="1" noChangeArrowheads="1"/>
          </p:cNvPicPr>
          <p:nvPr/>
        </p:nvPicPr>
        <p:blipFill>
          <a:blip r:embed="rId5" cstate="email"/>
          <a:srcRect/>
          <a:stretch>
            <a:fillRect/>
          </a:stretch>
        </p:blipFill>
        <p:spPr bwMode="auto">
          <a:xfrm>
            <a:off x="3429000" y="3071813"/>
            <a:ext cx="1428750" cy="3249612"/>
          </a:xfrm>
          <a:prstGeom prst="rect">
            <a:avLst/>
          </a:prstGeom>
          <a:noFill/>
          <a:ln w="9525">
            <a:noFill/>
            <a:miter lim="800000"/>
            <a:headEnd/>
            <a:tailEnd/>
          </a:ln>
        </p:spPr>
      </p:pic>
      <p:pic>
        <p:nvPicPr>
          <p:cNvPr id="6159" name="Picture 15" descr="C:\Users\Русик\Desktop\Голвные уборы\d63a5faaaac6.jpg"/>
          <p:cNvPicPr>
            <a:picLocks noChangeAspect="1" noChangeArrowheads="1"/>
          </p:cNvPicPr>
          <p:nvPr/>
        </p:nvPicPr>
        <p:blipFill>
          <a:blip r:embed="rId6" cstate="email"/>
          <a:srcRect/>
          <a:stretch>
            <a:fillRect/>
          </a:stretch>
        </p:blipFill>
        <p:spPr bwMode="auto">
          <a:xfrm>
            <a:off x="7429500" y="285750"/>
            <a:ext cx="1217613" cy="2238375"/>
          </a:xfrm>
          <a:prstGeom prst="rect">
            <a:avLst/>
          </a:prstGeom>
          <a:noFill/>
          <a:ln w="9525">
            <a:noFill/>
            <a:miter lim="800000"/>
            <a:headEnd/>
            <a:tailEnd/>
          </a:ln>
        </p:spPr>
      </p:pic>
      <p:pic>
        <p:nvPicPr>
          <p:cNvPr id="25" name="Picture 15"/>
          <p:cNvPicPr>
            <a:picLocks noChangeAspect="1" noChangeArrowheads="1"/>
          </p:cNvPicPr>
          <p:nvPr/>
        </p:nvPicPr>
        <p:blipFill>
          <a:blip r:embed="rId7" cstate="email"/>
          <a:srcRect/>
          <a:stretch>
            <a:fillRect/>
          </a:stretch>
        </p:blipFill>
        <p:spPr bwMode="auto">
          <a:xfrm>
            <a:off x="6286500" y="1000125"/>
            <a:ext cx="914400" cy="1527175"/>
          </a:xfrm>
          <a:prstGeom prst="rect">
            <a:avLst/>
          </a:prstGeom>
          <a:noFill/>
          <a:ln w="9525">
            <a:noFill/>
            <a:miter lim="800000"/>
            <a:headEnd/>
            <a:tailEnd/>
          </a:ln>
        </p:spPr>
      </p:pic>
      <p:pic>
        <p:nvPicPr>
          <p:cNvPr id="30" name="Picture 2" descr="C:\Users\Русик\Desktop\Голвные уборы\78px-Sar_img035.jpg"/>
          <p:cNvPicPr>
            <a:picLocks noChangeAspect="1" noChangeArrowheads="1"/>
          </p:cNvPicPr>
          <p:nvPr/>
        </p:nvPicPr>
        <p:blipFill>
          <a:blip r:embed="rId8" cstate="email"/>
          <a:srcRect/>
          <a:stretch>
            <a:fillRect/>
          </a:stretch>
        </p:blipFill>
        <p:spPr bwMode="auto">
          <a:xfrm>
            <a:off x="5286375" y="214313"/>
            <a:ext cx="742950" cy="1143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6154"/>
                                        </p:tgtEl>
                                        <p:attrNameLst>
                                          <p:attrName>style.visibility</p:attrName>
                                        </p:attrNameLst>
                                      </p:cBhvr>
                                      <p:to>
                                        <p:strVal val="visible"/>
                                      </p:to>
                                    </p:set>
                                    <p:anim calcmode="lin" valueType="num">
                                      <p:cBhvr>
                                        <p:cTn id="13" dur="500" fill="hold"/>
                                        <p:tgtEl>
                                          <p:spTgt spid="6154"/>
                                        </p:tgtEl>
                                        <p:attrNameLst>
                                          <p:attrName>ppt_w</p:attrName>
                                        </p:attrNameLst>
                                      </p:cBhvr>
                                      <p:tavLst>
                                        <p:tav tm="0">
                                          <p:val>
                                            <p:fltVal val="0"/>
                                          </p:val>
                                        </p:tav>
                                        <p:tav tm="100000">
                                          <p:val>
                                            <p:strVal val="#ppt_w"/>
                                          </p:val>
                                        </p:tav>
                                      </p:tavLst>
                                    </p:anim>
                                    <p:anim calcmode="lin" valueType="num">
                                      <p:cBhvr>
                                        <p:cTn id="14" dur="500" fill="hold"/>
                                        <p:tgtEl>
                                          <p:spTgt spid="6154"/>
                                        </p:tgtEl>
                                        <p:attrNameLst>
                                          <p:attrName>ppt_h</p:attrName>
                                        </p:attrNameLst>
                                      </p:cBhvr>
                                      <p:tavLst>
                                        <p:tav tm="0">
                                          <p:val>
                                            <p:fltVal val="0"/>
                                          </p:val>
                                        </p:tav>
                                        <p:tav tm="100000">
                                          <p:val>
                                            <p:strVal val="#ppt_h"/>
                                          </p:val>
                                        </p:tav>
                                      </p:tavLst>
                                    </p:anim>
                                    <p:animEffect transition="in" filter="fade">
                                      <p:cBhvr>
                                        <p:cTn id="15" dur="500"/>
                                        <p:tgtEl>
                                          <p:spTgt spid="6154"/>
                                        </p:tgtEl>
                                      </p:cBhvr>
                                    </p:animEffect>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8">
                                            <p:txEl>
                                              <p:pRg st="0" end="0"/>
                                            </p:txEl>
                                          </p:spTgt>
                                        </p:tgtEl>
                                        <p:attrNameLst>
                                          <p:attrName>style.visibility</p:attrName>
                                        </p:attrNameLst>
                                      </p:cBhvr>
                                      <p:to>
                                        <p:strVal val="visible"/>
                                      </p:to>
                                    </p:set>
                                    <p:animEffect transition="in" filter="fade">
                                      <p:cBhvr>
                                        <p:cTn id="19" dur="1000"/>
                                        <p:tgtEl>
                                          <p:spTgt spid="28">
                                            <p:txEl>
                                              <p:pRg st="0" end="0"/>
                                            </p:txEl>
                                          </p:spTgt>
                                        </p:tgtEl>
                                      </p:cBhvr>
                                    </p:animEffect>
                                    <p:anim calcmode="lin" valueType="num">
                                      <p:cBhvr>
                                        <p:cTn id="20" dur="10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down)">
                                      <p:cBhvr>
                                        <p:cTn id="25" dur="500"/>
                                        <p:tgtEl>
                                          <p:spTgt spid="29"/>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down)">
                                      <p:cBhvr>
                                        <p:cTn id="29" dur="500"/>
                                        <p:tgtEl>
                                          <p:spTgt spid="30"/>
                                        </p:tgtEl>
                                      </p:cBhvr>
                                    </p:animEffect>
                                  </p:childTnLst>
                                </p:cTn>
                              </p:par>
                            </p:childTnLst>
                          </p:cTn>
                        </p:par>
                        <p:par>
                          <p:cTn id="30" fill="hold">
                            <p:stCondLst>
                              <p:cond delay="3000"/>
                            </p:stCondLst>
                            <p:childTnLst>
                              <p:par>
                                <p:cTn id="31" presetID="3" presetClass="entr" presetSubtype="10" fill="hold" grpId="0" nodeType="afterEffect">
                                  <p:stCondLst>
                                    <p:cond delay="0"/>
                                  </p:stCondLst>
                                  <p:childTnLst>
                                    <p:set>
                                      <p:cBhvr>
                                        <p:cTn id="32" dur="1" fill="hold">
                                          <p:stCondLst>
                                            <p:cond delay="0"/>
                                          </p:stCondLst>
                                        </p:cTn>
                                        <p:tgtEl>
                                          <p:spTgt spid="28">
                                            <p:txEl>
                                              <p:pRg st="0" end="0"/>
                                            </p:txEl>
                                          </p:spTgt>
                                        </p:tgtEl>
                                        <p:attrNameLst>
                                          <p:attrName>style.visibility</p:attrName>
                                        </p:attrNameLst>
                                      </p:cBhvr>
                                      <p:to>
                                        <p:strVal val="visible"/>
                                      </p:to>
                                    </p:set>
                                    <p:animEffect transition="in" filter="blinds(horizontal)">
                                      <p:cBhvr>
                                        <p:cTn id="33" dur="500"/>
                                        <p:tgtEl>
                                          <p:spTgt spid="28">
                                            <p:txEl>
                                              <p:pRg st="0" end="0"/>
                                            </p:txEl>
                                          </p:spTgt>
                                        </p:tgtEl>
                                      </p:cBhvr>
                                    </p:animEffect>
                                  </p:childTnLst>
                                </p:cTn>
                              </p:par>
                            </p:childTnLst>
                          </p:cTn>
                        </p:par>
                        <p:par>
                          <p:cTn id="34" fill="hold">
                            <p:stCondLst>
                              <p:cond delay="3500"/>
                            </p:stCondLst>
                            <p:childTnLst>
                              <p:par>
                                <p:cTn id="35" presetID="3" presetClass="entr" presetSubtype="10" fill="hold" grpId="0" nodeType="afterEffect">
                                  <p:stCondLst>
                                    <p:cond delay="0"/>
                                  </p:stCondLst>
                                  <p:childTnLst>
                                    <p:set>
                                      <p:cBhvr>
                                        <p:cTn id="36" dur="1" fill="hold">
                                          <p:stCondLst>
                                            <p:cond delay="0"/>
                                          </p:stCondLst>
                                        </p:cTn>
                                        <p:tgtEl>
                                          <p:spTgt spid="28">
                                            <p:txEl>
                                              <p:pRg st="1" end="1"/>
                                            </p:txEl>
                                          </p:spTgt>
                                        </p:tgtEl>
                                        <p:attrNameLst>
                                          <p:attrName>style.visibility</p:attrName>
                                        </p:attrNameLst>
                                      </p:cBhvr>
                                      <p:to>
                                        <p:strVal val="visible"/>
                                      </p:to>
                                    </p:set>
                                    <p:animEffect transition="in" filter="blinds(horizontal)">
                                      <p:cBhvr>
                                        <p:cTn id="37" dur="500"/>
                                        <p:tgtEl>
                                          <p:spTgt spid="28">
                                            <p:txEl>
                                              <p:pRg st="1" end="1"/>
                                            </p:txEl>
                                          </p:spTgt>
                                        </p:tgtEl>
                                      </p:cBhvr>
                                    </p:animEffect>
                                  </p:childTnLst>
                                </p:cTn>
                              </p:par>
                            </p:childTnLst>
                          </p:cTn>
                        </p:par>
                        <p:par>
                          <p:cTn id="38" fill="hold">
                            <p:stCondLst>
                              <p:cond delay="4000"/>
                            </p:stCondLst>
                            <p:childTnLst>
                              <p:par>
                                <p:cTn id="39" presetID="3" presetClass="entr" presetSubtype="10" fill="hold" grpId="0" nodeType="afterEffect">
                                  <p:stCondLst>
                                    <p:cond delay="0"/>
                                  </p:stCondLst>
                                  <p:childTnLst>
                                    <p:set>
                                      <p:cBhvr>
                                        <p:cTn id="40" dur="1" fill="hold">
                                          <p:stCondLst>
                                            <p:cond delay="0"/>
                                          </p:stCondLst>
                                        </p:cTn>
                                        <p:tgtEl>
                                          <p:spTgt spid="28">
                                            <p:txEl>
                                              <p:pRg st="2" end="2"/>
                                            </p:txEl>
                                          </p:spTgt>
                                        </p:tgtEl>
                                        <p:attrNameLst>
                                          <p:attrName>style.visibility</p:attrName>
                                        </p:attrNameLst>
                                      </p:cBhvr>
                                      <p:to>
                                        <p:strVal val="visible"/>
                                      </p:to>
                                    </p:set>
                                    <p:animEffect transition="in" filter="blinds(horizontal)">
                                      <p:cBhvr>
                                        <p:cTn id="41" dur="500"/>
                                        <p:tgtEl>
                                          <p:spTgt spid="28">
                                            <p:txEl>
                                              <p:pRg st="2" end="2"/>
                                            </p:txEl>
                                          </p:spTgt>
                                        </p:tgtEl>
                                      </p:cBhvr>
                                    </p:animEffect>
                                  </p:childTnLst>
                                </p:cTn>
                              </p:par>
                            </p:childTnLst>
                          </p:cTn>
                        </p:par>
                        <p:par>
                          <p:cTn id="42" fill="hold">
                            <p:stCondLst>
                              <p:cond delay="4500"/>
                            </p:stCondLst>
                            <p:childTnLst>
                              <p:par>
                                <p:cTn id="43" presetID="3" presetClass="entr" presetSubtype="10" fill="hold" grpId="0" nodeType="afterEffect">
                                  <p:stCondLst>
                                    <p:cond delay="0"/>
                                  </p:stCondLst>
                                  <p:childTnLst>
                                    <p:set>
                                      <p:cBhvr>
                                        <p:cTn id="44" dur="1" fill="hold">
                                          <p:stCondLst>
                                            <p:cond delay="0"/>
                                          </p:stCondLst>
                                        </p:cTn>
                                        <p:tgtEl>
                                          <p:spTgt spid="28">
                                            <p:txEl>
                                              <p:pRg st="3" end="3"/>
                                            </p:txEl>
                                          </p:spTgt>
                                        </p:tgtEl>
                                        <p:attrNameLst>
                                          <p:attrName>style.visibility</p:attrName>
                                        </p:attrNameLst>
                                      </p:cBhvr>
                                      <p:to>
                                        <p:strVal val="visible"/>
                                      </p:to>
                                    </p:set>
                                    <p:animEffect transition="in" filter="blinds(horizontal)">
                                      <p:cBhvr>
                                        <p:cTn id="45" dur="500"/>
                                        <p:tgtEl>
                                          <p:spTgt spid="28">
                                            <p:txEl>
                                              <p:pRg st="3" end="3"/>
                                            </p:txEl>
                                          </p:spTgt>
                                        </p:tgtEl>
                                      </p:cBhvr>
                                    </p:animEffect>
                                  </p:childTnLst>
                                </p:cTn>
                              </p:par>
                            </p:childTnLst>
                          </p:cTn>
                        </p:par>
                        <p:par>
                          <p:cTn id="46" fill="hold">
                            <p:stCondLst>
                              <p:cond delay="5000"/>
                            </p:stCondLst>
                            <p:childTnLst>
                              <p:par>
                                <p:cTn id="47" presetID="9" presetClass="entr" presetSubtype="0" fill="hold" nodeType="afterEffect">
                                  <p:stCondLst>
                                    <p:cond delay="0"/>
                                  </p:stCondLst>
                                  <p:childTnLst>
                                    <p:set>
                                      <p:cBhvr>
                                        <p:cTn id="48" dur="1" fill="hold">
                                          <p:stCondLst>
                                            <p:cond delay="0"/>
                                          </p:stCondLst>
                                        </p:cTn>
                                        <p:tgtEl>
                                          <p:spTgt spid="6147"/>
                                        </p:tgtEl>
                                        <p:attrNameLst>
                                          <p:attrName>style.visibility</p:attrName>
                                        </p:attrNameLst>
                                      </p:cBhvr>
                                      <p:to>
                                        <p:strVal val="visible"/>
                                      </p:to>
                                    </p:set>
                                    <p:animEffect transition="in" filter="dissolve">
                                      <p:cBhvr>
                                        <p:cTn id="49" dur="500"/>
                                        <p:tgtEl>
                                          <p:spTgt spid="6147"/>
                                        </p:tgtEl>
                                      </p:cBhvr>
                                    </p:animEffect>
                                  </p:childTnLst>
                                </p:cTn>
                              </p:par>
                            </p:childTnLst>
                          </p:cTn>
                        </p:par>
                        <p:par>
                          <p:cTn id="50" fill="hold">
                            <p:stCondLst>
                              <p:cond delay="5500"/>
                            </p:stCondLst>
                            <p:childTnLst>
                              <p:par>
                                <p:cTn id="51" presetID="22" presetClass="entr" presetSubtype="4" fill="hold" nodeType="afterEffect">
                                  <p:stCondLst>
                                    <p:cond delay="0"/>
                                  </p:stCondLst>
                                  <p:childTnLst>
                                    <p:set>
                                      <p:cBhvr>
                                        <p:cTn id="52" dur="1" fill="hold">
                                          <p:stCondLst>
                                            <p:cond delay="0"/>
                                          </p:stCondLst>
                                        </p:cTn>
                                        <p:tgtEl>
                                          <p:spTgt spid="6159"/>
                                        </p:tgtEl>
                                        <p:attrNameLst>
                                          <p:attrName>style.visibility</p:attrName>
                                        </p:attrNameLst>
                                      </p:cBhvr>
                                      <p:to>
                                        <p:strVal val="visible"/>
                                      </p:to>
                                    </p:set>
                                    <p:animEffect transition="in" filter="wipe(down)">
                                      <p:cBhvr>
                                        <p:cTn id="53" dur="500"/>
                                        <p:tgtEl>
                                          <p:spTgt spid="6159"/>
                                        </p:tgtEl>
                                      </p:cBhvr>
                                    </p:animEffect>
                                  </p:childTnLst>
                                </p:cTn>
                              </p:par>
                            </p:childTnLst>
                          </p:cTn>
                        </p:par>
                        <p:par>
                          <p:cTn id="54" fill="hold">
                            <p:stCondLst>
                              <p:cond delay="6000"/>
                            </p:stCondLst>
                            <p:childTnLst>
                              <p:par>
                                <p:cTn id="55" presetID="18" presetClass="entr" presetSubtype="12" fill="hold"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strips(downLeft)">
                                      <p:cBhvr>
                                        <p:cTn id="57" dur="500"/>
                                        <p:tgtEl>
                                          <p:spTgt spid="25"/>
                                        </p:tgtEl>
                                      </p:cBhvr>
                                    </p:animEffect>
                                  </p:childTnLst>
                                </p:cTn>
                              </p:par>
                            </p:childTnLst>
                          </p:cTn>
                        </p:par>
                        <p:par>
                          <p:cTn id="58" fill="hold">
                            <p:stCondLst>
                              <p:cond delay="6500"/>
                            </p:stCondLst>
                            <p:childTnLst>
                              <p:par>
                                <p:cTn id="59" presetID="24" presetClass="entr" presetSubtype="0" fill="hold" nodeType="afterEffect">
                                  <p:stCondLst>
                                    <p:cond delay="0"/>
                                  </p:stCondLst>
                                  <p:childTnLst>
                                    <p:set>
                                      <p:cBhvr>
                                        <p:cTn id="60" dur="1" fill="hold">
                                          <p:stCondLst>
                                            <p:cond delay="0"/>
                                          </p:stCondLst>
                                        </p:cTn>
                                        <p:tgtEl>
                                          <p:spTgt spid="6146"/>
                                        </p:tgtEl>
                                        <p:attrNameLst>
                                          <p:attrName>style.visibility</p:attrName>
                                        </p:attrNameLst>
                                      </p:cBhvr>
                                      <p:to>
                                        <p:strVal val="visible"/>
                                      </p:to>
                                    </p:set>
                                    <p:anim to="" calcmode="lin" valueType="num">
                                      <p:cBhvr>
                                        <p:cTn id="61" dur="1" fill="hold"/>
                                        <p:tgtEl>
                                          <p:spTgt spid="614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673</TotalTime>
  <Words>1285</Words>
  <Application>Microsoft Office PowerPoint</Application>
  <PresentationFormat>Экран (4:3)</PresentationFormat>
  <Paragraphs>61</Paragraphs>
  <Slides>21</Slides>
  <Notes>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21</vt:i4>
      </vt:variant>
    </vt:vector>
  </HeadingPairs>
  <TitlesOfParts>
    <vt:vector size="28" baseType="lpstr">
      <vt:lpstr>Arial</vt:lpstr>
      <vt:lpstr>Times New Roman</vt:lpstr>
      <vt:lpstr>Wingdings 2</vt:lpstr>
      <vt:lpstr>Wingdings</vt:lpstr>
      <vt:lpstr>Wingdings 3</vt:lpstr>
      <vt:lpstr>Calibri</vt:lpstr>
      <vt:lpstr>Апекс</vt:lpstr>
      <vt:lpstr>Русский народный костюм</vt:lpstr>
      <vt:lpstr>Слайд 2</vt:lpstr>
      <vt:lpstr>Слайд 3</vt:lpstr>
      <vt:lpstr>        Рубаха</vt:lpstr>
      <vt:lpstr>Слайд 5</vt:lpstr>
      <vt:lpstr>Орнамент</vt:lpstr>
      <vt:lpstr>Одежда Южных губерний </vt:lpstr>
      <vt:lpstr>Головной убор</vt:lpstr>
      <vt:lpstr>Русский сарафан</vt:lpstr>
      <vt:lpstr>Слайд 10</vt:lpstr>
      <vt:lpstr>Слайд 11</vt:lpstr>
      <vt:lpstr>Слайд 12</vt:lpstr>
      <vt:lpstr>кокошник</vt:lpstr>
      <vt:lpstr>  Косник (накосник)</vt:lpstr>
      <vt:lpstr>       Платок  </vt:lpstr>
      <vt:lpstr>    Украшения </vt:lpstr>
      <vt:lpstr>Мужская одежда</vt:lpstr>
      <vt:lpstr>Слайд 18</vt:lpstr>
      <vt:lpstr>Верхняя одежда</vt:lpstr>
      <vt:lpstr>Обувь </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Русский народный костюм</dc:title>
  <dc:creator>Русик</dc:creator>
  <cp:lastModifiedBy>Samsung</cp:lastModifiedBy>
  <cp:revision>71</cp:revision>
  <dcterms:created xsi:type="dcterms:W3CDTF">2011-01-18T09:58:33Z</dcterms:created>
  <dcterms:modified xsi:type="dcterms:W3CDTF">2017-09-16T15:03:25Z</dcterms:modified>
</cp:coreProperties>
</file>