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13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AE0C64-505B-4D04-A36D-DFC53A8B036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97315F9E-24D6-4756-A6F3-FD514E607F41}">
      <dgm:prSet custT="1"/>
      <dgm:spPr>
        <a:solidFill>
          <a:schemeClr val="accent1">
            <a:lumMod val="20000"/>
            <a:lumOff val="80000"/>
          </a:schemeClr>
        </a:solidFill>
      </dgm:spPr>
      <dgm:t>
        <a:bodyPr/>
        <a:lstStyle/>
        <a:p>
          <a:pPr rtl="0"/>
          <a:r>
            <a:rPr lang="ru-RU" sz="2000" b="1" dirty="0" smtClean="0">
              <a:solidFill>
                <a:schemeClr val="tx1"/>
              </a:solidFill>
            </a:rPr>
            <a:t>Актуальность</a:t>
          </a:r>
          <a:r>
            <a:rPr lang="ru-RU" sz="2000" dirty="0" smtClean="0">
              <a:solidFill>
                <a:schemeClr val="tx1"/>
              </a:solidFill>
            </a:rPr>
            <a:t>:</a:t>
          </a:r>
          <a:endParaRPr lang="ru-RU" sz="2000" dirty="0">
            <a:solidFill>
              <a:schemeClr val="tx1"/>
            </a:solidFill>
          </a:endParaRPr>
        </a:p>
      </dgm:t>
    </dgm:pt>
    <dgm:pt modelId="{5A4BC78D-1D68-4A6C-A15D-264085BE832D}" type="parTrans" cxnId="{4D417800-2E3B-4CFE-A6C9-40892D8563C4}">
      <dgm:prSet/>
      <dgm:spPr/>
      <dgm:t>
        <a:bodyPr/>
        <a:lstStyle/>
        <a:p>
          <a:endParaRPr lang="ru-RU"/>
        </a:p>
      </dgm:t>
    </dgm:pt>
    <dgm:pt modelId="{B8331746-633F-4D64-AE8B-5B96CBC840F8}" type="sibTrans" cxnId="{4D417800-2E3B-4CFE-A6C9-40892D8563C4}">
      <dgm:prSet/>
      <dgm:spPr/>
      <dgm:t>
        <a:bodyPr/>
        <a:lstStyle/>
        <a:p>
          <a:endParaRPr lang="ru-RU"/>
        </a:p>
      </dgm:t>
    </dgm:pt>
    <dgm:pt modelId="{FBF6AB47-FE69-4D60-83C0-0B60047CC42E}">
      <dgm:prSet/>
      <dgm:spPr>
        <a:solidFill>
          <a:schemeClr val="accent1">
            <a:lumMod val="20000"/>
            <a:lumOff val="80000"/>
          </a:schemeClr>
        </a:solidFill>
      </dgm:spPr>
      <dgm:t>
        <a:bodyPr/>
        <a:lstStyle/>
        <a:p>
          <a:pPr rtl="0"/>
          <a:r>
            <a:rPr lang="ru-RU" dirty="0" smtClean="0">
              <a:solidFill>
                <a:schemeClr val="tx1"/>
              </a:solidFill>
            </a:rPr>
            <a:t>--</a:t>
          </a:r>
          <a:r>
            <a:rPr lang="ru-RU" dirty="0" smtClean="0"/>
            <a:t> </a:t>
          </a:r>
          <a:r>
            <a:rPr lang="ru-RU" dirty="0" smtClean="0">
              <a:solidFill>
                <a:schemeClr val="tx1"/>
              </a:solidFill>
            </a:rPr>
            <a:t>прозвища широко распространены среди школьников, однако их происхождение, особенности мало изучены и недостаточно представлены в каких- либо изданиях</a:t>
          </a:r>
          <a:endParaRPr lang="ru-RU" dirty="0">
            <a:solidFill>
              <a:schemeClr val="tx1"/>
            </a:solidFill>
          </a:endParaRPr>
        </a:p>
      </dgm:t>
    </dgm:pt>
    <dgm:pt modelId="{DCCAF147-069E-4863-8BB4-871BB163BA01}" type="parTrans" cxnId="{9FD7571A-4067-4501-8D72-25D238548C58}">
      <dgm:prSet/>
      <dgm:spPr/>
      <dgm:t>
        <a:bodyPr/>
        <a:lstStyle/>
        <a:p>
          <a:endParaRPr lang="ru-RU"/>
        </a:p>
      </dgm:t>
    </dgm:pt>
    <dgm:pt modelId="{754ECDC0-A8F7-4594-902F-7F2BB25024CB}" type="sibTrans" cxnId="{9FD7571A-4067-4501-8D72-25D238548C58}">
      <dgm:prSet/>
      <dgm:spPr/>
      <dgm:t>
        <a:bodyPr/>
        <a:lstStyle/>
        <a:p>
          <a:endParaRPr lang="ru-RU"/>
        </a:p>
      </dgm:t>
    </dgm:pt>
    <dgm:pt modelId="{E2AB7A24-1571-49E6-AF4D-6A2A215A1E88}">
      <dgm:prSet/>
      <dgm:spPr>
        <a:solidFill>
          <a:schemeClr val="accent1">
            <a:lumMod val="20000"/>
            <a:lumOff val="80000"/>
          </a:schemeClr>
        </a:solidFill>
      </dgm:spPr>
      <dgm:t>
        <a:bodyPr/>
        <a:lstStyle/>
        <a:p>
          <a:pPr rtl="0"/>
          <a:r>
            <a:rPr lang="ru-RU" dirty="0" smtClean="0">
              <a:solidFill>
                <a:schemeClr val="tx1"/>
              </a:solidFill>
            </a:rPr>
            <a:t>- возникновение прозвищ – это явление, которое присутствует повсюду, и знакомство с этим явлением поможет расширить знания о лексическом составе языка и углубить знания по русскому языку в целом.</a:t>
          </a:r>
          <a:endParaRPr lang="ru-RU" dirty="0">
            <a:solidFill>
              <a:schemeClr val="tx1"/>
            </a:solidFill>
          </a:endParaRPr>
        </a:p>
      </dgm:t>
    </dgm:pt>
    <dgm:pt modelId="{A82DC593-543D-48E3-87BA-D10FAFEF93DD}" type="parTrans" cxnId="{2FBA1915-8651-4B25-AFD5-0D8CB25ECF10}">
      <dgm:prSet/>
      <dgm:spPr/>
      <dgm:t>
        <a:bodyPr/>
        <a:lstStyle/>
        <a:p>
          <a:endParaRPr lang="ru-RU"/>
        </a:p>
      </dgm:t>
    </dgm:pt>
    <dgm:pt modelId="{3DA0DFD1-70A2-489E-8E42-5DECBBC03D8C}" type="sibTrans" cxnId="{2FBA1915-8651-4B25-AFD5-0D8CB25ECF10}">
      <dgm:prSet/>
      <dgm:spPr/>
      <dgm:t>
        <a:bodyPr/>
        <a:lstStyle/>
        <a:p>
          <a:endParaRPr lang="ru-RU"/>
        </a:p>
      </dgm:t>
    </dgm:pt>
    <dgm:pt modelId="{AF5976A3-A312-4147-A8CD-8CC82D86886F}">
      <dgm:prSet/>
      <dgm:spPr>
        <a:solidFill>
          <a:schemeClr val="accent1">
            <a:lumMod val="20000"/>
            <a:lumOff val="80000"/>
          </a:schemeClr>
        </a:solidFill>
      </dgm:spPr>
      <dgm:t>
        <a:bodyPr/>
        <a:lstStyle/>
        <a:p>
          <a:pPr rtl="0"/>
          <a:r>
            <a:rPr lang="ru-RU" dirty="0" smtClean="0">
              <a:solidFill>
                <a:schemeClr val="tx1"/>
              </a:solidFill>
            </a:rPr>
            <a:t>- исследование прозвищ школьников позволяет связать лингвистические знания с жизнью, повышает наблюдательность и учит находить интересное и неисследованное рядом с собой.</a:t>
          </a:r>
          <a:endParaRPr lang="ru-RU" dirty="0">
            <a:solidFill>
              <a:schemeClr val="tx1"/>
            </a:solidFill>
          </a:endParaRPr>
        </a:p>
      </dgm:t>
    </dgm:pt>
    <dgm:pt modelId="{494BF602-55C5-4F24-9209-DF5F240C59BE}" type="parTrans" cxnId="{A16E7D4B-5F0C-4B8E-A263-90359C226F48}">
      <dgm:prSet/>
      <dgm:spPr/>
      <dgm:t>
        <a:bodyPr/>
        <a:lstStyle/>
        <a:p>
          <a:endParaRPr lang="ru-RU"/>
        </a:p>
      </dgm:t>
    </dgm:pt>
    <dgm:pt modelId="{C5B96FD1-6EF2-4253-9E06-71DC10BEE7E6}" type="sibTrans" cxnId="{A16E7D4B-5F0C-4B8E-A263-90359C226F48}">
      <dgm:prSet/>
      <dgm:spPr/>
      <dgm:t>
        <a:bodyPr/>
        <a:lstStyle/>
        <a:p>
          <a:endParaRPr lang="ru-RU"/>
        </a:p>
      </dgm:t>
    </dgm:pt>
    <dgm:pt modelId="{61EA2C76-08A1-4026-B36F-8EF19839F877}">
      <dgm:prSet/>
      <dgm:spPr>
        <a:solidFill>
          <a:schemeClr val="accent1">
            <a:lumMod val="20000"/>
            <a:lumOff val="80000"/>
          </a:schemeClr>
        </a:solidFill>
      </dgm:spPr>
      <dgm:t>
        <a:bodyPr/>
        <a:lstStyle/>
        <a:p>
          <a:pPr rtl="0"/>
          <a:r>
            <a:rPr lang="ru-RU" dirty="0" smtClean="0">
              <a:solidFill>
                <a:schemeClr val="tx1"/>
              </a:solidFill>
            </a:rPr>
            <a:t>- работа по теме позволяет выяснить отношение школьников к прозвищам, и, следовательно, выявить проблемы, возникающие в процессе общения детей при употреблении прозвищ.</a:t>
          </a:r>
          <a:endParaRPr lang="ru-RU" dirty="0">
            <a:solidFill>
              <a:schemeClr val="tx1"/>
            </a:solidFill>
          </a:endParaRPr>
        </a:p>
      </dgm:t>
    </dgm:pt>
    <dgm:pt modelId="{4AA19DEB-A007-4D38-8C47-97BDF6113963}" type="parTrans" cxnId="{680A6D75-616E-4C70-A041-56B14C85AA56}">
      <dgm:prSet/>
      <dgm:spPr/>
      <dgm:t>
        <a:bodyPr/>
        <a:lstStyle/>
        <a:p>
          <a:endParaRPr lang="ru-RU"/>
        </a:p>
      </dgm:t>
    </dgm:pt>
    <dgm:pt modelId="{B74482CD-0AAD-457E-859E-D9355BCB1BF5}" type="sibTrans" cxnId="{680A6D75-616E-4C70-A041-56B14C85AA56}">
      <dgm:prSet/>
      <dgm:spPr/>
      <dgm:t>
        <a:bodyPr/>
        <a:lstStyle/>
        <a:p>
          <a:endParaRPr lang="ru-RU"/>
        </a:p>
      </dgm:t>
    </dgm:pt>
    <dgm:pt modelId="{44D667D2-5A6C-4E83-8AC8-B06B68CF7852}" type="pres">
      <dgm:prSet presAssocID="{04AE0C64-505B-4D04-A36D-DFC53A8B0365}" presName="linear" presStyleCnt="0">
        <dgm:presLayoutVars>
          <dgm:animLvl val="lvl"/>
          <dgm:resizeHandles val="exact"/>
        </dgm:presLayoutVars>
      </dgm:prSet>
      <dgm:spPr/>
      <dgm:t>
        <a:bodyPr/>
        <a:lstStyle/>
        <a:p>
          <a:endParaRPr lang="ru-RU"/>
        </a:p>
      </dgm:t>
    </dgm:pt>
    <dgm:pt modelId="{BCB8AB48-431F-49C8-91FB-A2A9A7D15952}" type="pres">
      <dgm:prSet presAssocID="{97315F9E-24D6-4756-A6F3-FD514E607F41}" presName="parentText" presStyleLbl="node1" presStyleIdx="0" presStyleCnt="5" custScaleX="60715" custLinFactNeighborX="-31569" custLinFactNeighborY="-81380">
        <dgm:presLayoutVars>
          <dgm:chMax val="0"/>
          <dgm:bulletEnabled val="1"/>
        </dgm:presLayoutVars>
      </dgm:prSet>
      <dgm:spPr/>
      <dgm:t>
        <a:bodyPr/>
        <a:lstStyle/>
        <a:p>
          <a:endParaRPr lang="ru-RU"/>
        </a:p>
      </dgm:t>
    </dgm:pt>
    <dgm:pt modelId="{FD26FB8A-F7D7-4983-802E-7C8327F20021}" type="pres">
      <dgm:prSet presAssocID="{B8331746-633F-4D64-AE8B-5B96CBC840F8}" presName="spacer" presStyleCnt="0"/>
      <dgm:spPr/>
    </dgm:pt>
    <dgm:pt modelId="{343F140E-C1E3-4A62-8154-E1AD44152936}" type="pres">
      <dgm:prSet presAssocID="{FBF6AB47-FE69-4D60-83C0-0B60047CC42E}" presName="parentText" presStyleLbl="node1" presStyleIdx="1" presStyleCnt="5" custLinFactY="2285" custLinFactNeighborX="-1340" custLinFactNeighborY="100000">
        <dgm:presLayoutVars>
          <dgm:chMax val="0"/>
          <dgm:bulletEnabled val="1"/>
        </dgm:presLayoutVars>
      </dgm:prSet>
      <dgm:spPr/>
      <dgm:t>
        <a:bodyPr/>
        <a:lstStyle/>
        <a:p>
          <a:endParaRPr lang="ru-RU"/>
        </a:p>
      </dgm:t>
    </dgm:pt>
    <dgm:pt modelId="{E55523DA-8E81-49AE-A2B7-979B3B469F80}" type="pres">
      <dgm:prSet presAssocID="{754ECDC0-A8F7-4594-902F-7F2BB25024CB}" presName="spacer" presStyleCnt="0"/>
      <dgm:spPr/>
    </dgm:pt>
    <dgm:pt modelId="{EEAF3057-5A19-4E92-A51F-3605C351E4FB}" type="pres">
      <dgm:prSet presAssocID="{E2AB7A24-1571-49E6-AF4D-6A2A215A1E88}" presName="parentText" presStyleLbl="node1" presStyleIdx="2" presStyleCnt="5">
        <dgm:presLayoutVars>
          <dgm:chMax val="0"/>
          <dgm:bulletEnabled val="1"/>
        </dgm:presLayoutVars>
      </dgm:prSet>
      <dgm:spPr/>
      <dgm:t>
        <a:bodyPr/>
        <a:lstStyle/>
        <a:p>
          <a:endParaRPr lang="ru-RU"/>
        </a:p>
      </dgm:t>
    </dgm:pt>
    <dgm:pt modelId="{E78B70AE-6102-4968-A864-7C6243E9BB83}" type="pres">
      <dgm:prSet presAssocID="{3DA0DFD1-70A2-489E-8E42-5DECBBC03D8C}" presName="spacer" presStyleCnt="0"/>
      <dgm:spPr/>
    </dgm:pt>
    <dgm:pt modelId="{EC760E66-3547-4297-BB24-438A6BE4606B}" type="pres">
      <dgm:prSet presAssocID="{AF5976A3-A312-4147-A8CD-8CC82D86886F}" presName="parentText" presStyleLbl="node1" presStyleIdx="3" presStyleCnt="5">
        <dgm:presLayoutVars>
          <dgm:chMax val="0"/>
          <dgm:bulletEnabled val="1"/>
        </dgm:presLayoutVars>
      </dgm:prSet>
      <dgm:spPr/>
      <dgm:t>
        <a:bodyPr/>
        <a:lstStyle/>
        <a:p>
          <a:endParaRPr lang="ru-RU"/>
        </a:p>
      </dgm:t>
    </dgm:pt>
    <dgm:pt modelId="{D7709601-FB20-48C2-8A5A-82F612437313}" type="pres">
      <dgm:prSet presAssocID="{C5B96FD1-6EF2-4253-9E06-71DC10BEE7E6}" presName="spacer" presStyleCnt="0"/>
      <dgm:spPr/>
    </dgm:pt>
    <dgm:pt modelId="{6C13D261-D7CC-467A-BD32-E70DAF1F39AC}" type="pres">
      <dgm:prSet presAssocID="{61EA2C76-08A1-4026-B36F-8EF19839F877}" presName="parentText" presStyleLbl="node1" presStyleIdx="4" presStyleCnt="5">
        <dgm:presLayoutVars>
          <dgm:chMax val="0"/>
          <dgm:bulletEnabled val="1"/>
        </dgm:presLayoutVars>
      </dgm:prSet>
      <dgm:spPr/>
      <dgm:t>
        <a:bodyPr/>
        <a:lstStyle/>
        <a:p>
          <a:endParaRPr lang="ru-RU"/>
        </a:p>
      </dgm:t>
    </dgm:pt>
  </dgm:ptLst>
  <dgm:cxnLst>
    <dgm:cxn modelId="{2FBA1915-8651-4B25-AFD5-0D8CB25ECF10}" srcId="{04AE0C64-505B-4D04-A36D-DFC53A8B0365}" destId="{E2AB7A24-1571-49E6-AF4D-6A2A215A1E88}" srcOrd="2" destOrd="0" parTransId="{A82DC593-543D-48E3-87BA-D10FAFEF93DD}" sibTransId="{3DA0DFD1-70A2-489E-8E42-5DECBBC03D8C}"/>
    <dgm:cxn modelId="{9FD7571A-4067-4501-8D72-25D238548C58}" srcId="{04AE0C64-505B-4D04-A36D-DFC53A8B0365}" destId="{FBF6AB47-FE69-4D60-83C0-0B60047CC42E}" srcOrd="1" destOrd="0" parTransId="{DCCAF147-069E-4863-8BB4-871BB163BA01}" sibTransId="{754ECDC0-A8F7-4594-902F-7F2BB25024CB}"/>
    <dgm:cxn modelId="{5DDD7188-9923-47BF-AC2A-037F2FB2D798}" type="presOf" srcId="{97315F9E-24D6-4756-A6F3-FD514E607F41}" destId="{BCB8AB48-431F-49C8-91FB-A2A9A7D15952}" srcOrd="0" destOrd="0" presId="urn:microsoft.com/office/officeart/2005/8/layout/vList2"/>
    <dgm:cxn modelId="{A8417D92-5888-4528-AEBE-DDAE9610F589}" type="presOf" srcId="{FBF6AB47-FE69-4D60-83C0-0B60047CC42E}" destId="{343F140E-C1E3-4A62-8154-E1AD44152936}" srcOrd="0" destOrd="0" presId="urn:microsoft.com/office/officeart/2005/8/layout/vList2"/>
    <dgm:cxn modelId="{680A6D75-616E-4C70-A041-56B14C85AA56}" srcId="{04AE0C64-505B-4D04-A36D-DFC53A8B0365}" destId="{61EA2C76-08A1-4026-B36F-8EF19839F877}" srcOrd="4" destOrd="0" parTransId="{4AA19DEB-A007-4D38-8C47-97BDF6113963}" sibTransId="{B74482CD-0AAD-457E-859E-D9355BCB1BF5}"/>
    <dgm:cxn modelId="{8ABD5FE8-E620-46B6-99DD-F88B0E546035}" type="presOf" srcId="{04AE0C64-505B-4D04-A36D-DFC53A8B0365}" destId="{44D667D2-5A6C-4E83-8AC8-B06B68CF7852}" srcOrd="0" destOrd="0" presId="urn:microsoft.com/office/officeart/2005/8/layout/vList2"/>
    <dgm:cxn modelId="{4D417800-2E3B-4CFE-A6C9-40892D8563C4}" srcId="{04AE0C64-505B-4D04-A36D-DFC53A8B0365}" destId="{97315F9E-24D6-4756-A6F3-FD514E607F41}" srcOrd="0" destOrd="0" parTransId="{5A4BC78D-1D68-4A6C-A15D-264085BE832D}" sibTransId="{B8331746-633F-4D64-AE8B-5B96CBC840F8}"/>
    <dgm:cxn modelId="{9E8FFF9D-B391-49BF-83B1-DE08E44C4504}" type="presOf" srcId="{61EA2C76-08A1-4026-B36F-8EF19839F877}" destId="{6C13D261-D7CC-467A-BD32-E70DAF1F39AC}" srcOrd="0" destOrd="0" presId="urn:microsoft.com/office/officeart/2005/8/layout/vList2"/>
    <dgm:cxn modelId="{A16E7D4B-5F0C-4B8E-A263-90359C226F48}" srcId="{04AE0C64-505B-4D04-A36D-DFC53A8B0365}" destId="{AF5976A3-A312-4147-A8CD-8CC82D86886F}" srcOrd="3" destOrd="0" parTransId="{494BF602-55C5-4F24-9209-DF5F240C59BE}" sibTransId="{C5B96FD1-6EF2-4253-9E06-71DC10BEE7E6}"/>
    <dgm:cxn modelId="{B3EDED01-9BF3-48C0-88CE-66F877A5E923}" type="presOf" srcId="{E2AB7A24-1571-49E6-AF4D-6A2A215A1E88}" destId="{EEAF3057-5A19-4E92-A51F-3605C351E4FB}" srcOrd="0" destOrd="0" presId="urn:microsoft.com/office/officeart/2005/8/layout/vList2"/>
    <dgm:cxn modelId="{53FE7B73-FB8A-41B6-8702-15CBC2F7B66A}" type="presOf" srcId="{AF5976A3-A312-4147-A8CD-8CC82D86886F}" destId="{EC760E66-3547-4297-BB24-438A6BE4606B}" srcOrd="0" destOrd="0" presId="urn:microsoft.com/office/officeart/2005/8/layout/vList2"/>
    <dgm:cxn modelId="{DE9387CB-8959-4E16-9BE4-2FEACCD17259}" type="presParOf" srcId="{44D667D2-5A6C-4E83-8AC8-B06B68CF7852}" destId="{BCB8AB48-431F-49C8-91FB-A2A9A7D15952}" srcOrd="0" destOrd="0" presId="urn:microsoft.com/office/officeart/2005/8/layout/vList2"/>
    <dgm:cxn modelId="{3AFAAC93-E538-49CE-BF03-206A0020E529}" type="presParOf" srcId="{44D667D2-5A6C-4E83-8AC8-B06B68CF7852}" destId="{FD26FB8A-F7D7-4983-802E-7C8327F20021}" srcOrd="1" destOrd="0" presId="urn:microsoft.com/office/officeart/2005/8/layout/vList2"/>
    <dgm:cxn modelId="{13A5071C-7137-4BA9-A1F5-86223778A603}" type="presParOf" srcId="{44D667D2-5A6C-4E83-8AC8-B06B68CF7852}" destId="{343F140E-C1E3-4A62-8154-E1AD44152936}" srcOrd="2" destOrd="0" presId="urn:microsoft.com/office/officeart/2005/8/layout/vList2"/>
    <dgm:cxn modelId="{01468BF4-364E-4D21-8313-470B47EF2943}" type="presParOf" srcId="{44D667D2-5A6C-4E83-8AC8-B06B68CF7852}" destId="{E55523DA-8E81-49AE-A2B7-979B3B469F80}" srcOrd="3" destOrd="0" presId="urn:microsoft.com/office/officeart/2005/8/layout/vList2"/>
    <dgm:cxn modelId="{B41188F4-D34A-4BCB-942D-534A4657A72A}" type="presParOf" srcId="{44D667D2-5A6C-4E83-8AC8-B06B68CF7852}" destId="{EEAF3057-5A19-4E92-A51F-3605C351E4FB}" srcOrd="4" destOrd="0" presId="urn:microsoft.com/office/officeart/2005/8/layout/vList2"/>
    <dgm:cxn modelId="{ECCD270A-4957-4D52-BC68-249BE186F148}" type="presParOf" srcId="{44D667D2-5A6C-4E83-8AC8-B06B68CF7852}" destId="{E78B70AE-6102-4968-A864-7C6243E9BB83}" srcOrd="5" destOrd="0" presId="urn:microsoft.com/office/officeart/2005/8/layout/vList2"/>
    <dgm:cxn modelId="{28214EEB-7DF4-4917-B0C0-06C0DD0B8450}" type="presParOf" srcId="{44D667D2-5A6C-4E83-8AC8-B06B68CF7852}" destId="{EC760E66-3547-4297-BB24-438A6BE4606B}" srcOrd="6" destOrd="0" presId="urn:microsoft.com/office/officeart/2005/8/layout/vList2"/>
    <dgm:cxn modelId="{89448F92-CE98-45D8-829D-5C31E0101F3B}" type="presParOf" srcId="{44D667D2-5A6C-4E83-8AC8-B06B68CF7852}" destId="{D7709601-FB20-48C2-8A5A-82F612437313}" srcOrd="7" destOrd="0" presId="urn:microsoft.com/office/officeart/2005/8/layout/vList2"/>
    <dgm:cxn modelId="{4A1C6096-E26C-49F2-86E3-9251975BDC69}" type="presParOf" srcId="{44D667D2-5A6C-4E83-8AC8-B06B68CF7852}" destId="{6C13D261-D7CC-467A-BD32-E70DAF1F39AC}" srcOrd="8"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011D9C34-BC62-4769-8D34-8BC95EF3F7DB}" type="doc">
      <dgm:prSet loTypeId="urn:microsoft.com/office/officeart/2005/8/layout/vList2" loCatId="list" qsTypeId="urn:microsoft.com/office/officeart/2005/8/quickstyle/3d7" qsCatId="3D" csTypeId="urn:microsoft.com/office/officeart/2005/8/colors/accent1_2" csCatId="accent1"/>
      <dgm:spPr/>
      <dgm:t>
        <a:bodyPr/>
        <a:lstStyle/>
        <a:p>
          <a:endParaRPr lang="ru-RU"/>
        </a:p>
      </dgm:t>
    </dgm:pt>
    <dgm:pt modelId="{08C97D87-3C77-4E6F-81E2-B3AB9474B246}">
      <dgm:prSet/>
      <dgm:spPr/>
      <dgm:t>
        <a:bodyPr/>
        <a:lstStyle/>
        <a:p>
          <a:pPr rtl="0"/>
          <a:r>
            <a:rPr lang="ru-RU" dirty="0" smtClean="0"/>
            <a:t>В отличие от имени, прозвище отражает не желательные, а реальные свойства и качества носителя и фиксирует, таким образом, особый смысл, который имели эти свойства и качества для окружающих. Людям прозвища могут даваться в разные периоды их жизни, и во многих случаях известны ограниченному кругу людей. </a:t>
          </a:r>
          <a:endParaRPr lang="ru-RU" dirty="0"/>
        </a:p>
      </dgm:t>
    </dgm:pt>
    <dgm:pt modelId="{C6CE025C-30A7-4186-B9AA-248204C5D883}" type="parTrans" cxnId="{524020D3-8AB0-4ACE-9F0C-9D7E442BE3C5}">
      <dgm:prSet/>
      <dgm:spPr/>
      <dgm:t>
        <a:bodyPr/>
        <a:lstStyle/>
        <a:p>
          <a:endParaRPr lang="ru-RU"/>
        </a:p>
      </dgm:t>
    </dgm:pt>
    <dgm:pt modelId="{2BDDE220-02A2-4416-A653-FBA50C6D0AB4}" type="sibTrans" cxnId="{524020D3-8AB0-4ACE-9F0C-9D7E442BE3C5}">
      <dgm:prSet/>
      <dgm:spPr/>
      <dgm:t>
        <a:bodyPr/>
        <a:lstStyle/>
        <a:p>
          <a:endParaRPr lang="ru-RU"/>
        </a:p>
      </dgm:t>
    </dgm:pt>
    <dgm:pt modelId="{69D8878A-5787-48DC-95BE-D0EA5DF1A7EF}">
      <dgm:prSet/>
      <dgm:spPr/>
      <dgm:t>
        <a:bodyPr/>
        <a:lstStyle/>
        <a:p>
          <a:pPr rtl="0"/>
          <a:r>
            <a:rPr lang="ru-RU" dirty="0" smtClean="0"/>
            <a:t>Кроме того, люди с разными внешними признаками и разными внутренними качествами могут носить одинаковое имя. Связь имени и человека-носителя этого имени весьма неопределенна и приблизительна. Говорящим не известно, почему данный человек назван именно так, а не иначе. </a:t>
          </a:r>
          <a:endParaRPr lang="ru-RU" dirty="0"/>
        </a:p>
      </dgm:t>
    </dgm:pt>
    <dgm:pt modelId="{9C7E6EF4-0B23-421B-B76A-4C20EABB3B59}" type="parTrans" cxnId="{DD2E9C50-FC02-4B72-ADC8-512E423A004A}">
      <dgm:prSet/>
      <dgm:spPr/>
      <dgm:t>
        <a:bodyPr/>
        <a:lstStyle/>
        <a:p>
          <a:endParaRPr lang="ru-RU"/>
        </a:p>
      </dgm:t>
    </dgm:pt>
    <dgm:pt modelId="{F21DCA2D-76CA-47C6-ADB0-D34B8EECA7EE}" type="sibTrans" cxnId="{DD2E9C50-FC02-4B72-ADC8-512E423A004A}">
      <dgm:prSet/>
      <dgm:spPr/>
      <dgm:t>
        <a:bodyPr/>
        <a:lstStyle/>
        <a:p>
          <a:endParaRPr lang="ru-RU"/>
        </a:p>
      </dgm:t>
    </dgm:pt>
    <dgm:pt modelId="{F546DEA5-F8DA-49AC-954D-EEBD66BFE830}" type="pres">
      <dgm:prSet presAssocID="{011D9C34-BC62-4769-8D34-8BC95EF3F7DB}" presName="linear" presStyleCnt="0">
        <dgm:presLayoutVars>
          <dgm:animLvl val="lvl"/>
          <dgm:resizeHandles val="exact"/>
        </dgm:presLayoutVars>
      </dgm:prSet>
      <dgm:spPr/>
      <dgm:t>
        <a:bodyPr/>
        <a:lstStyle/>
        <a:p>
          <a:endParaRPr lang="ru-RU"/>
        </a:p>
      </dgm:t>
    </dgm:pt>
    <dgm:pt modelId="{4342DD34-435E-4820-9982-CF779D652F4D}" type="pres">
      <dgm:prSet presAssocID="{08C97D87-3C77-4E6F-81E2-B3AB9474B246}" presName="parentText" presStyleLbl="node1" presStyleIdx="0" presStyleCnt="2">
        <dgm:presLayoutVars>
          <dgm:chMax val="0"/>
          <dgm:bulletEnabled val="1"/>
        </dgm:presLayoutVars>
      </dgm:prSet>
      <dgm:spPr/>
      <dgm:t>
        <a:bodyPr/>
        <a:lstStyle/>
        <a:p>
          <a:endParaRPr lang="ru-RU"/>
        </a:p>
      </dgm:t>
    </dgm:pt>
    <dgm:pt modelId="{619E96D1-47F9-4D90-9134-E247E86D81A9}" type="pres">
      <dgm:prSet presAssocID="{2BDDE220-02A2-4416-A653-FBA50C6D0AB4}" presName="spacer" presStyleCnt="0"/>
      <dgm:spPr/>
    </dgm:pt>
    <dgm:pt modelId="{49C8A551-95CF-42EC-AC4B-399C28D5ADA3}" type="pres">
      <dgm:prSet presAssocID="{69D8878A-5787-48DC-95BE-D0EA5DF1A7EF}" presName="parentText" presStyleLbl="node1" presStyleIdx="1" presStyleCnt="2">
        <dgm:presLayoutVars>
          <dgm:chMax val="0"/>
          <dgm:bulletEnabled val="1"/>
        </dgm:presLayoutVars>
      </dgm:prSet>
      <dgm:spPr/>
      <dgm:t>
        <a:bodyPr/>
        <a:lstStyle/>
        <a:p>
          <a:endParaRPr lang="ru-RU"/>
        </a:p>
      </dgm:t>
    </dgm:pt>
  </dgm:ptLst>
  <dgm:cxnLst>
    <dgm:cxn modelId="{205D7E6A-3F81-4D92-9261-2DC9F38771BE}" type="presOf" srcId="{011D9C34-BC62-4769-8D34-8BC95EF3F7DB}" destId="{F546DEA5-F8DA-49AC-954D-EEBD66BFE830}" srcOrd="0" destOrd="0" presId="urn:microsoft.com/office/officeart/2005/8/layout/vList2"/>
    <dgm:cxn modelId="{DD2E9C50-FC02-4B72-ADC8-512E423A004A}" srcId="{011D9C34-BC62-4769-8D34-8BC95EF3F7DB}" destId="{69D8878A-5787-48DC-95BE-D0EA5DF1A7EF}" srcOrd="1" destOrd="0" parTransId="{9C7E6EF4-0B23-421B-B76A-4C20EABB3B59}" sibTransId="{F21DCA2D-76CA-47C6-ADB0-D34B8EECA7EE}"/>
    <dgm:cxn modelId="{0BCAC949-9623-468F-B0DE-A13D90BC594E}" type="presOf" srcId="{69D8878A-5787-48DC-95BE-D0EA5DF1A7EF}" destId="{49C8A551-95CF-42EC-AC4B-399C28D5ADA3}" srcOrd="0" destOrd="0" presId="urn:microsoft.com/office/officeart/2005/8/layout/vList2"/>
    <dgm:cxn modelId="{524020D3-8AB0-4ACE-9F0C-9D7E442BE3C5}" srcId="{011D9C34-BC62-4769-8D34-8BC95EF3F7DB}" destId="{08C97D87-3C77-4E6F-81E2-B3AB9474B246}" srcOrd="0" destOrd="0" parTransId="{C6CE025C-30A7-4186-B9AA-248204C5D883}" sibTransId="{2BDDE220-02A2-4416-A653-FBA50C6D0AB4}"/>
    <dgm:cxn modelId="{53F2EEC6-09B6-457A-84A1-C6C4E62147E8}" type="presOf" srcId="{08C97D87-3C77-4E6F-81E2-B3AB9474B246}" destId="{4342DD34-435E-4820-9982-CF779D652F4D}" srcOrd="0" destOrd="0" presId="urn:microsoft.com/office/officeart/2005/8/layout/vList2"/>
    <dgm:cxn modelId="{3034B812-7580-4E34-BB2B-8D8F49268BFE}" type="presParOf" srcId="{F546DEA5-F8DA-49AC-954D-EEBD66BFE830}" destId="{4342DD34-435E-4820-9982-CF779D652F4D}" srcOrd="0" destOrd="0" presId="urn:microsoft.com/office/officeart/2005/8/layout/vList2"/>
    <dgm:cxn modelId="{CCBF8BE1-6FC3-4EE7-9592-0FDD5016C9DE}" type="presParOf" srcId="{F546DEA5-F8DA-49AC-954D-EEBD66BFE830}" destId="{619E96D1-47F9-4D90-9134-E247E86D81A9}" srcOrd="1" destOrd="0" presId="urn:microsoft.com/office/officeart/2005/8/layout/vList2"/>
    <dgm:cxn modelId="{6095F5D6-5739-46BD-BB2C-5DCC24F9E564}" type="presParOf" srcId="{F546DEA5-F8DA-49AC-954D-EEBD66BFE830}" destId="{49C8A551-95CF-42EC-AC4B-399C28D5ADA3}" srcOrd="2"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61F5687C-D34D-41B9-B1BD-4CCE4463B6F2}"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ru-RU"/>
        </a:p>
      </dgm:t>
    </dgm:pt>
    <dgm:pt modelId="{7B2C77CC-BB01-497E-86AC-C68D0DEB6602}">
      <dgm:prSet custT="1"/>
      <dgm:spPr>
        <a:solidFill>
          <a:schemeClr val="accent2"/>
        </a:solidFill>
      </dgm:spPr>
      <dgm:t>
        <a:bodyPr/>
        <a:lstStyle/>
        <a:p>
          <a:pPr rtl="0"/>
          <a:r>
            <a:rPr lang="ru-RU" sz="2000" dirty="0" smtClean="0"/>
            <a:t>Как прозвища влияют на детей? </a:t>
          </a:r>
          <a:endParaRPr lang="ru-RU" sz="2000" dirty="0"/>
        </a:p>
      </dgm:t>
    </dgm:pt>
    <dgm:pt modelId="{A26B2A48-40D7-48C6-BB7B-B88DD9689CE1}" type="parTrans" cxnId="{2AAE7354-FDB9-46E7-9DE9-B43E6123C916}">
      <dgm:prSet/>
      <dgm:spPr/>
      <dgm:t>
        <a:bodyPr/>
        <a:lstStyle/>
        <a:p>
          <a:endParaRPr lang="ru-RU"/>
        </a:p>
      </dgm:t>
    </dgm:pt>
    <dgm:pt modelId="{F6F64DBD-5F0C-4773-8EA5-387AC790C2EB}" type="sibTrans" cxnId="{2AAE7354-FDB9-46E7-9DE9-B43E6123C916}">
      <dgm:prSet/>
      <dgm:spPr/>
      <dgm:t>
        <a:bodyPr/>
        <a:lstStyle/>
        <a:p>
          <a:endParaRPr lang="ru-RU"/>
        </a:p>
      </dgm:t>
    </dgm:pt>
    <dgm:pt modelId="{9BD2530B-D0FD-4D95-8B4F-622056F01D45}">
      <dgm:prSet custT="1"/>
      <dgm:spPr/>
      <dgm:t>
        <a:bodyPr/>
        <a:lstStyle/>
        <a:p>
          <a:pPr rtl="0"/>
          <a:r>
            <a:rPr lang="ru-RU" sz="1400" dirty="0" smtClean="0"/>
            <a:t>С этим вопросом мы обратились к школьному психологу. По мнению психолога, самый яркий пример действия прозвищ – Фильм «Чучело», о котором мы уже говорили. Прозвище может быть как приятным для человека, так может и нанести ему ужасную психологическую травму. Но все же главное – это реакция самого человека на прозвище.. </a:t>
          </a:r>
          <a:endParaRPr lang="ru-RU" sz="1400" dirty="0"/>
        </a:p>
      </dgm:t>
    </dgm:pt>
    <dgm:pt modelId="{0A12EB6A-8893-45E0-B517-5F8236087AB9}" type="parTrans" cxnId="{61D91A1A-48E3-4A23-B270-72FD376A74AC}">
      <dgm:prSet/>
      <dgm:spPr/>
      <dgm:t>
        <a:bodyPr/>
        <a:lstStyle/>
        <a:p>
          <a:endParaRPr lang="ru-RU"/>
        </a:p>
      </dgm:t>
    </dgm:pt>
    <dgm:pt modelId="{9B0E68EF-0255-421B-A151-ABFC7DFED590}" type="sibTrans" cxnId="{61D91A1A-48E3-4A23-B270-72FD376A74AC}">
      <dgm:prSet/>
      <dgm:spPr/>
      <dgm:t>
        <a:bodyPr/>
        <a:lstStyle/>
        <a:p>
          <a:endParaRPr lang="ru-RU"/>
        </a:p>
      </dgm:t>
    </dgm:pt>
    <dgm:pt modelId="{1413AAC8-DAF4-4D12-A54D-5BB3383CEEF3}">
      <dgm:prSet custT="1"/>
      <dgm:spPr/>
      <dgm:t>
        <a:bodyPr/>
        <a:lstStyle/>
        <a:p>
          <a:pPr rtl="0"/>
          <a:r>
            <a:rPr lang="ru-RU" sz="1200" dirty="0" smtClean="0"/>
            <a:t>Зависит она от темперамента человека – меланхолик, к примеру, будет плакать, а холерик полезет в драку, а также от отношения с человеком, давшем прозвище. В основном прозвища появляются в переходном возрасте, с 12 лет, когда человеку очень важно общение с другими, ведь прозвище несет на себе очень важную коммуникативную функцию, и </a:t>
          </a:r>
          <a:r>
            <a:rPr lang="ru-RU" sz="1200" dirty="0" err="1" smtClean="0"/>
            <a:t>прозвищный</a:t>
          </a:r>
          <a:r>
            <a:rPr lang="ru-RU" sz="1200" dirty="0" smtClean="0"/>
            <a:t> обмен становится своеобразной игрой.  Но иногда прозвища так прикрепляются к человеку, что даже учителя не зовут его по имени, и имя, само по себе содержащее эмоциональную окраску, отходит на второй план. Психолог считает, что прозвище – это всегда плохо, ведь у человека есть свое имя</a:t>
          </a:r>
          <a:endParaRPr lang="ru-RU" sz="1200" dirty="0"/>
        </a:p>
      </dgm:t>
    </dgm:pt>
    <dgm:pt modelId="{A44CBD85-AB2D-4441-9039-2781E1D30840}" type="parTrans" cxnId="{4C15B436-BB91-40FD-988C-CB1A817BF99F}">
      <dgm:prSet/>
      <dgm:spPr/>
      <dgm:t>
        <a:bodyPr/>
        <a:lstStyle/>
        <a:p>
          <a:endParaRPr lang="ru-RU"/>
        </a:p>
      </dgm:t>
    </dgm:pt>
    <dgm:pt modelId="{0297FB4A-60DB-43C1-A782-10C91793BFFA}" type="sibTrans" cxnId="{4C15B436-BB91-40FD-988C-CB1A817BF99F}">
      <dgm:prSet/>
      <dgm:spPr/>
      <dgm:t>
        <a:bodyPr/>
        <a:lstStyle/>
        <a:p>
          <a:endParaRPr lang="ru-RU"/>
        </a:p>
      </dgm:t>
    </dgm:pt>
    <dgm:pt modelId="{E39B893A-8ADC-4202-85D9-B15BDEE208DA}" type="pres">
      <dgm:prSet presAssocID="{61F5687C-D34D-41B9-B1BD-4CCE4463B6F2}" presName="Name0" presStyleCnt="0">
        <dgm:presLayoutVars>
          <dgm:dir/>
          <dgm:animLvl val="lvl"/>
          <dgm:resizeHandles val="exact"/>
        </dgm:presLayoutVars>
      </dgm:prSet>
      <dgm:spPr/>
      <dgm:t>
        <a:bodyPr/>
        <a:lstStyle/>
        <a:p>
          <a:endParaRPr lang="ru-RU"/>
        </a:p>
      </dgm:t>
    </dgm:pt>
    <dgm:pt modelId="{7520C335-C7C9-474A-B985-40D19880EF94}" type="pres">
      <dgm:prSet presAssocID="{1413AAC8-DAF4-4D12-A54D-5BB3383CEEF3}" presName="boxAndChildren" presStyleCnt="0"/>
      <dgm:spPr/>
    </dgm:pt>
    <dgm:pt modelId="{D588AF9E-7F9F-43CC-AE69-8D02AF977759}" type="pres">
      <dgm:prSet presAssocID="{1413AAC8-DAF4-4D12-A54D-5BB3383CEEF3}" presName="parentTextBox" presStyleLbl="node1" presStyleIdx="0" presStyleCnt="3"/>
      <dgm:spPr/>
      <dgm:t>
        <a:bodyPr/>
        <a:lstStyle/>
        <a:p>
          <a:endParaRPr lang="ru-RU"/>
        </a:p>
      </dgm:t>
    </dgm:pt>
    <dgm:pt modelId="{38151123-0C29-46B9-81EF-9C98CF121AD8}" type="pres">
      <dgm:prSet presAssocID="{9B0E68EF-0255-421B-A151-ABFC7DFED590}" presName="sp" presStyleCnt="0"/>
      <dgm:spPr/>
    </dgm:pt>
    <dgm:pt modelId="{34DB2184-512B-4D34-A844-40BD42527BC1}" type="pres">
      <dgm:prSet presAssocID="{9BD2530B-D0FD-4D95-8B4F-622056F01D45}" presName="arrowAndChildren" presStyleCnt="0"/>
      <dgm:spPr/>
    </dgm:pt>
    <dgm:pt modelId="{697B3AF1-6AE2-4825-A6C4-54AF27BFE90E}" type="pres">
      <dgm:prSet presAssocID="{9BD2530B-D0FD-4D95-8B4F-622056F01D45}" presName="parentTextArrow" presStyleLbl="node1" presStyleIdx="1" presStyleCnt="3"/>
      <dgm:spPr/>
      <dgm:t>
        <a:bodyPr/>
        <a:lstStyle/>
        <a:p>
          <a:endParaRPr lang="ru-RU"/>
        </a:p>
      </dgm:t>
    </dgm:pt>
    <dgm:pt modelId="{F5BA2100-56EB-4A72-855E-E9966909A6DC}" type="pres">
      <dgm:prSet presAssocID="{F6F64DBD-5F0C-4773-8EA5-387AC790C2EB}" presName="sp" presStyleCnt="0"/>
      <dgm:spPr/>
    </dgm:pt>
    <dgm:pt modelId="{161763FA-5718-472C-9292-D8C5A25009CD}" type="pres">
      <dgm:prSet presAssocID="{7B2C77CC-BB01-497E-86AC-C68D0DEB6602}" presName="arrowAndChildren" presStyleCnt="0"/>
      <dgm:spPr/>
    </dgm:pt>
    <dgm:pt modelId="{08C50834-0218-4EBE-91F5-9E792EECFE62}" type="pres">
      <dgm:prSet presAssocID="{7B2C77CC-BB01-497E-86AC-C68D0DEB6602}" presName="parentTextArrow" presStyleLbl="node1" presStyleIdx="2" presStyleCnt="3" custLinFactNeighborX="-383" custLinFactNeighborY="-1590"/>
      <dgm:spPr/>
      <dgm:t>
        <a:bodyPr/>
        <a:lstStyle/>
        <a:p>
          <a:endParaRPr lang="ru-RU"/>
        </a:p>
      </dgm:t>
    </dgm:pt>
  </dgm:ptLst>
  <dgm:cxnLst>
    <dgm:cxn modelId="{2AAE7354-FDB9-46E7-9DE9-B43E6123C916}" srcId="{61F5687C-D34D-41B9-B1BD-4CCE4463B6F2}" destId="{7B2C77CC-BB01-497E-86AC-C68D0DEB6602}" srcOrd="0" destOrd="0" parTransId="{A26B2A48-40D7-48C6-BB7B-B88DD9689CE1}" sibTransId="{F6F64DBD-5F0C-4773-8EA5-387AC790C2EB}"/>
    <dgm:cxn modelId="{4C15B436-BB91-40FD-988C-CB1A817BF99F}" srcId="{61F5687C-D34D-41B9-B1BD-4CCE4463B6F2}" destId="{1413AAC8-DAF4-4D12-A54D-5BB3383CEEF3}" srcOrd="2" destOrd="0" parTransId="{A44CBD85-AB2D-4441-9039-2781E1D30840}" sibTransId="{0297FB4A-60DB-43C1-A782-10C91793BFFA}"/>
    <dgm:cxn modelId="{61D91A1A-48E3-4A23-B270-72FD376A74AC}" srcId="{61F5687C-D34D-41B9-B1BD-4CCE4463B6F2}" destId="{9BD2530B-D0FD-4D95-8B4F-622056F01D45}" srcOrd="1" destOrd="0" parTransId="{0A12EB6A-8893-45E0-B517-5F8236087AB9}" sibTransId="{9B0E68EF-0255-421B-A151-ABFC7DFED590}"/>
    <dgm:cxn modelId="{F3AB6952-D834-4D1B-9A4C-EEAF7B887060}" type="presOf" srcId="{7B2C77CC-BB01-497E-86AC-C68D0DEB6602}" destId="{08C50834-0218-4EBE-91F5-9E792EECFE62}" srcOrd="0" destOrd="0" presId="urn:microsoft.com/office/officeart/2005/8/layout/process4"/>
    <dgm:cxn modelId="{35AD6568-1CC1-4E13-9718-4FDB7F715316}" type="presOf" srcId="{61F5687C-D34D-41B9-B1BD-4CCE4463B6F2}" destId="{E39B893A-8ADC-4202-85D9-B15BDEE208DA}" srcOrd="0" destOrd="0" presId="urn:microsoft.com/office/officeart/2005/8/layout/process4"/>
    <dgm:cxn modelId="{F9A4C22D-DE02-42A9-920D-06FBE7446E5F}" type="presOf" srcId="{9BD2530B-D0FD-4D95-8B4F-622056F01D45}" destId="{697B3AF1-6AE2-4825-A6C4-54AF27BFE90E}" srcOrd="0" destOrd="0" presId="urn:microsoft.com/office/officeart/2005/8/layout/process4"/>
    <dgm:cxn modelId="{590A0136-0921-49DE-9240-67B0B41E9E3F}" type="presOf" srcId="{1413AAC8-DAF4-4D12-A54D-5BB3383CEEF3}" destId="{D588AF9E-7F9F-43CC-AE69-8D02AF977759}" srcOrd="0" destOrd="0" presId="urn:microsoft.com/office/officeart/2005/8/layout/process4"/>
    <dgm:cxn modelId="{6D62BBB9-751E-4820-A354-4908D34BAEA6}" type="presParOf" srcId="{E39B893A-8ADC-4202-85D9-B15BDEE208DA}" destId="{7520C335-C7C9-474A-B985-40D19880EF94}" srcOrd="0" destOrd="0" presId="urn:microsoft.com/office/officeart/2005/8/layout/process4"/>
    <dgm:cxn modelId="{5459DD3C-1376-43EC-BE7C-E1909E5BA487}" type="presParOf" srcId="{7520C335-C7C9-474A-B985-40D19880EF94}" destId="{D588AF9E-7F9F-43CC-AE69-8D02AF977759}" srcOrd="0" destOrd="0" presId="urn:microsoft.com/office/officeart/2005/8/layout/process4"/>
    <dgm:cxn modelId="{C07DDC40-4E82-474C-980F-9379D7A6C7C0}" type="presParOf" srcId="{E39B893A-8ADC-4202-85D9-B15BDEE208DA}" destId="{38151123-0C29-46B9-81EF-9C98CF121AD8}" srcOrd="1" destOrd="0" presId="urn:microsoft.com/office/officeart/2005/8/layout/process4"/>
    <dgm:cxn modelId="{84739A70-A397-4713-826E-5B1FEF6E5AFA}" type="presParOf" srcId="{E39B893A-8ADC-4202-85D9-B15BDEE208DA}" destId="{34DB2184-512B-4D34-A844-40BD42527BC1}" srcOrd="2" destOrd="0" presId="urn:microsoft.com/office/officeart/2005/8/layout/process4"/>
    <dgm:cxn modelId="{1E8AF48C-DA99-4522-8539-97B86FEDD382}" type="presParOf" srcId="{34DB2184-512B-4D34-A844-40BD42527BC1}" destId="{697B3AF1-6AE2-4825-A6C4-54AF27BFE90E}" srcOrd="0" destOrd="0" presId="urn:microsoft.com/office/officeart/2005/8/layout/process4"/>
    <dgm:cxn modelId="{F22D1DF2-7978-43B6-A86E-84F314A5C896}" type="presParOf" srcId="{E39B893A-8ADC-4202-85D9-B15BDEE208DA}" destId="{F5BA2100-56EB-4A72-855E-E9966909A6DC}" srcOrd="3" destOrd="0" presId="urn:microsoft.com/office/officeart/2005/8/layout/process4"/>
    <dgm:cxn modelId="{9F7F98FA-10F8-491A-B6B0-C4F103D35167}" type="presParOf" srcId="{E39B893A-8ADC-4202-85D9-B15BDEE208DA}" destId="{161763FA-5718-472C-9292-D8C5A25009CD}" srcOrd="4" destOrd="0" presId="urn:microsoft.com/office/officeart/2005/8/layout/process4"/>
    <dgm:cxn modelId="{8C3E4513-9FA4-4CF2-9F2A-C0FA7577DC5D}" type="presParOf" srcId="{161763FA-5718-472C-9292-D8C5A25009CD}" destId="{08C50834-0218-4EBE-91F5-9E792EECFE62}" srcOrd="0" destOrd="0" presId="urn:microsoft.com/office/officeart/2005/8/layout/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AA355F51-71EF-4E64-AC87-2BDEE14A264F}" type="datetimeFigureOut">
              <a:rPr lang="ru-RU" smtClean="0"/>
              <a:pPr/>
              <a:t>16.09.2017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92EDBD4-C2F2-4C27-8DAA-A3FBDD88F38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A355F51-71EF-4E64-AC87-2BDEE14A264F}" type="datetimeFigureOut">
              <a:rPr lang="ru-RU" smtClean="0"/>
              <a:pPr/>
              <a:t>16.09.2017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2EDBD4-C2F2-4C27-8DAA-A3FBDD88F38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A355F51-71EF-4E64-AC87-2BDEE14A264F}" type="datetimeFigureOut">
              <a:rPr lang="ru-RU" smtClean="0"/>
              <a:pPr/>
              <a:t>16.09.2017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2EDBD4-C2F2-4C27-8DAA-A3FBDD88F38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AA355F51-71EF-4E64-AC87-2BDEE14A264F}" type="datetimeFigureOut">
              <a:rPr lang="ru-RU" smtClean="0"/>
              <a:pPr/>
              <a:t>16.09.2017</a:t>
            </a:fld>
            <a:endParaRPr lang="ru-RU"/>
          </a:p>
        </p:txBody>
      </p:sp>
      <p:sp>
        <p:nvSpPr>
          <p:cNvPr id="9" name="Номер слайда 8"/>
          <p:cNvSpPr>
            <a:spLocks noGrp="1"/>
          </p:cNvSpPr>
          <p:nvPr>
            <p:ph type="sldNum" sz="quarter" idx="15"/>
          </p:nvPr>
        </p:nvSpPr>
        <p:spPr/>
        <p:txBody>
          <a:bodyPr rtlCol="0"/>
          <a:lstStyle/>
          <a:p>
            <a:fld id="{392EDBD4-C2F2-4C27-8DAA-A3FBDD88F38C}"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AA355F51-71EF-4E64-AC87-2BDEE14A264F}" type="datetimeFigureOut">
              <a:rPr lang="ru-RU" smtClean="0"/>
              <a:pPr/>
              <a:t>16.09.2017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392EDBD4-C2F2-4C27-8DAA-A3FBDD88F38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AA355F51-71EF-4E64-AC87-2BDEE14A264F}" type="datetimeFigureOut">
              <a:rPr lang="ru-RU" smtClean="0"/>
              <a:pPr/>
              <a:t>16.09.2017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2EDBD4-C2F2-4C27-8DAA-A3FBDD88F38C}"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AA355F51-71EF-4E64-AC87-2BDEE14A264F}" type="datetimeFigureOut">
              <a:rPr lang="ru-RU" smtClean="0"/>
              <a:pPr/>
              <a:t>16.09.2017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92EDBD4-C2F2-4C27-8DAA-A3FBDD88F38C}"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AA355F51-71EF-4E64-AC87-2BDEE14A264F}" type="datetimeFigureOut">
              <a:rPr lang="ru-RU" smtClean="0"/>
              <a:pPr/>
              <a:t>16.09.2017</a:t>
            </a:fld>
            <a:endParaRPr lang="ru-RU"/>
          </a:p>
        </p:txBody>
      </p:sp>
      <p:sp>
        <p:nvSpPr>
          <p:cNvPr id="7" name="Номер слайда 6"/>
          <p:cNvSpPr>
            <a:spLocks noGrp="1"/>
          </p:cNvSpPr>
          <p:nvPr>
            <p:ph type="sldNum" sz="quarter" idx="11"/>
          </p:nvPr>
        </p:nvSpPr>
        <p:spPr/>
        <p:txBody>
          <a:bodyPr rtlCol="0"/>
          <a:lstStyle/>
          <a:p>
            <a:fld id="{392EDBD4-C2F2-4C27-8DAA-A3FBDD88F38C}"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A355F51-71EF-4E64-AC87-2BDEE14A264F}" type="datetimeFigureOut">
              <a:rPr lang="ru-RU" smtClean="0"/>
              <a:pPr/>
              <a:t>16.09.2017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92EDBD4-C2F2-4C27-8DAA-A3FBDD88F38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AA355F51-71EF-4E64-AC87-2BDEE14A264F}" type="datetimeFigureOut">
              <a:rPr lang="ru-RU" smtClean="0"/>
              <a:pPr/>
              <a:t>16.09.2017</a:t>
            </a:fld>
            <a:endParaRPr lang="ru-RU"/>
          </a:p>
        </p:txBody>
      </p:sp>
      <p:sp>
        <p:nvSpPr>
          <p:cNvPr id="22" name="Номер слайда 21"/>
          <p:cNvSpPr>
            <a:spLocks noGrp="1"/>
          </p:cNvSpPr>
          <p:nvPr>
            <p:ph type="sldNum" sz="quarter" idx="15"/>
          </p:nvPr>
        </p:nvSpPr>
        <p:spPr/>
        <p:txBody>
          <a:bodyPr rtlCol="0"/>
          <a:lstStyle/>
          <a:p>
            <a:fld id="{392EDBD4-C2F2-4C27-8DAA-A3FBDD88F38C}"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AA355F51-71EF-4E64-AC87-2BDEE14A264F}" type="datetimeFigureOut">
              <a:rPr lang="ru-RU" smtClean="0"/>
              <a:pPr/>
              <a:t>16.09.2017</a:t>
            </a:fld>
            <a:endParaRPr lang="ru-RU"/>
          </a:p>
        </p:txBody>
      </p:sp>
      <p:sp>
        <p:nvSpPr>
          <p:cNvPr id="18" name="Номер слайда 17"/>
          <p:cNvSpPr>
            <a:spLocks noGrp="1"/>
          </p:cNvSpPr>
          <p:nvPr>
            <p:ph type="sldNum" sz="quarter" idx="11"/>
          </p:nvPr>
        </p:nvSpPr>
        <p:spPr/>
        <p:txBody>
          <a:bodyPr rtlCol="0"/>
          <a:lstStyle/>
          <a:p>
            <a:fld id="{392EDBD4-C2F2-4C27-8DAA-A3FBDD88F38C}"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A355F51-71EF-4E64-AC87-2BDEE14A264F}" type="datetimeFigureOut">
              <a:rPr lang="ru-RU" smtClean="0"/>
              <a:pPr/>
              <a:t>16.09.2017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92EDBD4-C2F2-4C27-8DAA-A3FBDD88F38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2285984" y="357166"/>
            <a:ext cx="6172200" cy="1214446"/>
          </a:xfrm>
        </p:spPr>
        <p:txBody>
          <a:bodyPr>
            <a:normAutofit/>
          </a:bodyPr>
          <a:lstStyle/>
          <a:p>
            <a:r>
              <a:rPr lang="ru-RU" cap="all" dirty="0" smtClean="0"/>
              <a:t>Школьные прозвища</a:t>
            </a:r>
            <a:r>
              <a:rPr lang="ru-RU" dirty="0" smtClean="0"/>
              <a:t/>
            </a:r>
            <a:br>
              <a:rPr lang="ru-RU" dirty="0" smtClean="0"/>
            </a:br>
            <a:endParaRPr lang="ru-RU" dirty="0"/>
          </a:p>
        </p:txBody>
      </p:sp>
      <p:sp>
        <p:nvSpPr>
          <p:cNvPr id="7" name="Подзаголовок 6"/>
          <p:cNvSpPr>
            <a:spLocks noGrp="1"/>
          </p:cNvSpPr>
          <p:nvPr>
            <p:ph type="subTitle" idx="1"/>
          </p:nvPr>
        </p:nvSpPr>
        <p:spPr>
          <a:xfrm>
            <a:off x="4000496" y="4286256"/>
            <a:ext cx="2571752" cy="2231542"/>
          </a:xfrm>
        </p:spPr>
        <p:txBody>
          <a:bodyPr>
            <a:normAutofit/>
          </a:bodyPr>
          <a:lstStyle/>
          <a:p>
            <a:r>
              <a:rPr lang="ru-RU" dirty="0" smtClean="0"/>
              <a:t> </a:t>
            </a:r>
          </a:p>
          <a:p>
            <a:endParaRPr lang="ru-RU" dirty="0" smtClean="0"/>
          </a:p>
          <a:p>
            <a:endParaRPr lang="ru-RU" dirty="0" smtClean="0"/>
          </a:p>
          <a:p>
            <a:endParaRPr lang="ru-RU" dirty="0" smtClean="0"/>
          </a:p>
          <a:p>
            <a:endParaRPr lang="ru-RU" dirty="0" smtClean="0"/>
          </a:p>
          <a:p>
            <a:r>
              <a:rPr lang="ru-RU" dirty="0" err="1" smtClean="0"/>
              <a:t>г.Когалым</a:t>
            </a:r>
            <a:r>
              <a:rPr lang="ru-RU" smtClean="0"/>
              <a:t>, </a:t>
            </a:r>
            <a:r>
              <a:rPr lang="ru-RU" smtClean="0"/>
              <a:t>2013</a:t>
            </a:r>
            <a:endParaRPr lang="ru-RU" dirty="0"/>
          </a:p>
        </p:txBody>
      </p:sp>
      <p:pic>
        <p:nvPicPr>
          <p:cNvPr id="1026" name="Picture 2" descr="D:\Мои документы\ванюшкина\очкарик.jpg"/>
          <p:cNvPicPr>
            <a:picLocks noChangeAspect="1" noChangeArrowheads="1"/>
          </p:cNvPicPr>
          <p:nvPr/>
        </p:nvPicPr>
        <p:blipFill>
          <a:blip r:embed="rId2"/>
          <a:srcRect/>
          <a:stretch>
            <a:fillRect/>
          </a:stretch>
        </p:blipFill>
        <p:spPr bwMode="auto">
          <a:xfrm>
            <a:off x="3500430" y="2357430"/>
            <a:ext cx="3214710" cy="3205418"/>
          </a:xfrm>
          <a:prstGeom prst="rect">
            <a:avLst/>
          </a:prstGeom>
          <a:noFill/>
        </p:spPr>
      </p:pic>
      <p:sp>
        <p:nvSpPr>
          <p:cNvPr id="5" name="TextBox 4"/>
          <p:cNvSpPr txBox="1"/>
          <p:nvPr/>
        </p:nvSpPr>
        <p:spPr>
          <a:xfrm>
            <a:off x="6357950" y="5500702"/>
            <a:ext cx="2500330" cy="1200329"/>
          </a:xfrm>
          <a:prstGeom prst="rect">
            <a:avLst/>
          </a:prstGeom>
          <a:solidFill>
            <a:schemeClr val="accent1">
              <a:lumMod val="20000"/>
              <a:lumOff val="80000"/>
            </a:schemeClr>
          </a:solidFill>
        </p:spPr>
        <p:txBody>
          <a:bodyPr wrap="square" rtlCol="0">
            <a:spAutoFit/>
          </a:bodyPr>
          <a:lstStyle/>
          <a:p>
            <a:r>
              <a:rPr lang="ru-RU" i="1" dirty="0" smtClean="0">
                <a:solidFill>
                  <a:schemeClr val="accent3"/>
                </a:solidFill>
              </a:rPr>
              <a:t>Ванюшкина Надежда</a:t>
            </a:r>
          </a:p>
          <a:p>
            <a:r>
              <a:rPr lang="ru-RU" i="1" dirty="0" smtClean="0">
                <a:solidFill>
                  <a:schemeClr val="accent3"/>
                </a:solidFill>
              </a:rPr>
              <a:t>Ученица 8-М класса</a:t>
            </a:r>
          </a:p>
          <a:p>
            <a:r>
              <a:rPr lang="ru-RU" i="1" dirty="0" smtClean="0">
                <a:solidFill>
                  <a:schemeClr val="accent3"/>
                </a:solidFill>
              </a:rPr>
              <a:t>МОУ СОШ №8</a:t>
            </a:r>
            <a:endParaRPr lang="ru-RU" i="1" dirty="0">
              <a:solidFill>
                <a:schemeClr val="accent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Мои документы\ванюшкина\над1.jpg"/>
          <p:cNvPicPr>
            <a:picLocks noChangeAspect="1" noChangeArrowheads="1"/>
          </p:cNvPicPr>
          <p:nvPr/>
        </p:nvPicPr>
        <p:blipFill>
          <a:blip r:embed="rId2"/>
          <a:srcRect/>
          <a:stretch>
            <a:fillRect/>
          </a:stretch>
        </p:blipFill>
        <p:spPr bwMode="auto">
          <a:xfrm>
            <a:off x="2500298" y="1071546"/>
            <a:ext cx="6077624" cy="4572031"/>
          </a:xfrm>
          <a:prstGeom prst="rect">
            <a:avLst/>
          </a:prstGeom>
          <a:noFill/>
        </p:spPr>
      </p:pic>
      <p:sp>
        <p:nvSpPr>
          <p:cNvPr id="2" name="Заголовок 1"/>
          <p:cNvSpPr>
            <a:spLocks noGrp="1"/>
          </p:cNvSpPr>
          <p:nvPr>
            <p:ph type="title"/>
          </p:nvPr>
        </p:nvSpPr>
        <p:spPr/>
        <p:txBody>
          <a:bodyPr>
            <a:normAutofit fontScale="90000"/>
          </a:bodyPr>
          <a:lstStyle/>
          <a:p>
            <a:r>
              <a:rPr lang="en-US" b="1" dirty="0" smtClean="0">
                <a:solidFill>
                  <a:schemeClr val="accent1">
                    <a:lumMod val="50000"/>
                  </a:schemeClr>
                </a:solidFill>
              </a:rPr>
              <a:t>III</a:t>
            </a:r>
            <a:r>
              <a:rPr lang="ru-RU" b="1" dirty="0" smtClean="0">
                <a:solidFill>
                  <a:schemeClr val="accent1">
                    <a:lumMod val="50000"/>
                  </a:schemeClr>
                </a:solidFill>
              </a:rPr>
              <a:t>.2. Результаты анкетирования школьников.</a:t>
            </a:r>
            <a:r>
              <a:rPr lang="ru-RU" dirty="0" smtClean="0"/>
              <a:t/>
            </a:r>
            <a:br>
              <a:rPr lang="ru-RU" dirty="0" smtClean="0"/>
            </a:br>
            <a:endParaRPr lang="ru-RU" dirty="0"/>
          </a:p>
        </p:txBody>
      </p:sp>
      <p:sp>
        <p:nvSpPr>
          <p:cNvPr id="3" name="Содержимое 2"/>
          <p:cNvSpPr>
            <a:spLocks noGrp="1"/>
          </p:cNvSpPr>
          <p:nvPr>
            <p:ph sz="quarter" idx="1"/>
          </p:nvPr>
        </p:nvSpPr>
        <p:spPr>
          <a:xfrm>
            <a:off x="457200" y="1600200"/>
            <a:ext cx="7467600" cy="5043510"/>
          </a:xfrm>
          <a:noFill/>
        </p:spPr>
        <p:txBody>
          <a:bodyPr>
            <a:normAutofit lnSpcReduction="10000"/>
          </a:bodyPr>
          <a:lstStyle/>
          <a:p>
            <a:pPr>
              <a:buNone/>
            </a:pPr>
            <a:r>
              <a:rPr lang="ru-RU" dirty="0" smtClean="0">
                <a:solidFill>
                  <a:schemeClr val="accent1">
                    <a:lumMod val="75000"/>
                  </a:schemeClr>
                </a:solidFill>
              </a:rPr>
              <a:t>     </a:t>
            </a:r>
            <a:r>
              <a:rPr lang="ru-RU" dirty="0" smtClean="0">
                <a:solidFill>
                  <a:srgbClr val="C00000"/>
                </a:solidFill>
              </a:rPr>
              <a:t>Как часто в школе и на улице вместо имени мы слышим клички. Кто-то  из ребят страшно обижается, кого-то это приводит в ярость, есть и такие, кому всё равно. Выяснить это мы попытались проведением анкетирования 62 школьников 5, 8 и 11 классов нашей школы. </a:t>
            </a:r>
          </a:p>
          <a:p>
            <a:pPr>
              <a:buNone/>
            </a:pPr>
            <a:r>
              <a:rPr lang="ru-RU" dirty="0" smtClean="0">
                <a:solidFill>
                  <a:srgbClr val="C00000"/>
                </a:solidFill>
              </a:rPr>
              <a:t>   1. Нужны ли прозвища? </a:t>
            </a:r>
          </a:p>
          <a:p>
            <a:pPr>
              <a:buNone/>
            </a:pPr>
            <a:r>
              <a:rPr lang="ru-RU" dirty="0" smtClean="0">
                <a:solidFill>
                  <a:srgbClr val="C00000"/>
                </a:solidFill>
              </a:rPr>
              <a:t>   На этот вопрос большинство  учащихся ответили «ДА» (55%): </a:t>
            </a:r>
          </a:p>
          <a:p>
            <a:pPr>
              <a:buNone/>
            </a:pPr>
            <a:r>
              <a:rPr lang="ru-RU" dirty="0" smtClean="0">
                <a:solidFill>
                  <a:srgbClr val="C00000"/>
                </a:solidFill>
              </a:rPr>
              <a:t>      Прозвища не нужны - ответили 35 % опрашиваемых, в основном как раз носители обидных прозвищ. </a:t>
            </a:r>
          </a:p>
          <a:p>
            <a:pPr>
              <a:buNone/>
            </a:pPr>
            <a:r>
              <a:rPr lang="ru-RU" dirty="0" smtClean="0">
                <a:solidFill>
                  <a:srgbClr val="C00000"/>
                </a:solidFill>
              </a:rPr>
              <a:t>       Все равно – ответ 4%,  дали ответ «не знаю» 3 %.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над4.jpeg"/>
          <p:cNvPicPr>
            <a:picLocks noChangeAspect="1"/>
          </p:cNvPicPr>
          <p:nvPr/>
        </p:nvPicPr>
        <p:blipFill>
          <a:blip r:embed="rId2"/>
          <a:stretch>
            <a:fillRect/>
          </a:stretch>
        </p:blipFill>
        <p:spPr>
          <a:xfrm>
            <a:off x="5214942" y="214290"/>
            <a:ext cx="3228975" cy="4572000"/>
          </a:xfrm>
          <a:prstGeom prst="rect">
            <a:avLst/>
          </a:prstGeom>
          <a:ln>
            <a:noFill/>
          </a:ln>
          <a:effectLst>
            <a:softEdge rad="112500"/>
          </a:effectLst>
        </p:spPr>
      </p:pic>
      <p:sp>
        <p:nvSpPr>
          <p:cNvPr id="2" name="Заголовок 1"/>
          <p:cNvSpPr>
            <a:spLocks noGrp="1"/>
          </p:cNvSpPr>
          <p:nvPr>
            <p:ph type="title"/>
          </p:nvPr>
        </p:nvSpPr>
        <p:spPr>
          <a:xfrm>
            <a:off x="457200" y="274638"/>
            <a:ext cx="5186370" cy="1143000"/>
          </a:xfrm>
          <a:solidFill>
            <a:schemeClr val="accent1">
              <a:lumMod val="20000"/>
              <a:lumOff val="80000"/>
            </a:schemeClr>
          </a:solidFill>
        </p:spPr>
        <p:txBody>
          <a:bodyPr/>
          <a:lstStyle/>
          <a:p>
            <a:r>
              <a:rPr lang="ru-RU" b="1" i="1" dirty="0" smtClean="0"/>
              <a:t>Результаты анкетирования</a:t>
            </a:r>
            <a:endParaRPr lang="ru-RU" b="1" i="1" dirty="0"/>
          </a:p>
        </p:txBody>
      </p:sp>
      <p:sp>
        <p:nvSpPr>
          <p:cNvPr id="3" name="Содержимое 2"/>
          <p:cNvSpPr>
            <a:spLocks noGrp="1"/>
          </p:cNvSpPr>
          <p:nvPr>
            <p:ph sz="quarter" idx="1"/>
          </p:nvPr>
        </p:nvSpPr>
        <p:spPr/>
        <p:txBody>
          <a:bodyPr>
            <a:normAutofit lnSpcReduction="10000"/>
          </a:bodyPr>
          <a:lstStyle/>
          <a:p>
            <a:pPr>
              <a:buNone/>
            </a:pPr>
            <a:r>
              <a:rPr lang="ru-RU" dirty="0" smtClean="0">
                <a:solidFill>
                  <a:schemeClr val="accent1">
                    <a:lumMod val="75000"/>
                  </a:schemeClr>
                </a:solidFill>
              </a:rPr>
              <a:t> </a:t>
            </a:r>
            <a:r>
              <a:rPr lang="ru-RU" dirty="0" smtClean="0">
                <a:solidFill>
                  <a:srgbClr val="C00000"/>
                </a:solidFill>
              </a:rPr>
              <a:t>Как часто в школе и на улице вместо имени мы слышим клички. Кто-то  из ребят страшно обижается, кого-то это приводит в ярость, есть и такие, кому всё равно. Выяснить это мы попытались проведением анкетирования 62 школьников 5, 8 и 11 классов нашей школы. </a:t>
            </a:r>
          </a:p>
          <a:p>
            <a:pPr>
              <a:buNone/>
            </a:pPr>
            <a:r>
              <a:rPr lang="ru-RU" dirty="0" smtClean="0">
                <a:solidFill>
                  <a:srgbClr val="C00000"/>
                </a:solidFill>
              </a:rPr>
              <a:t>   1. Нужны ли прозвища? </a:t>
            </a:r>
          </a:p>
          <a:p>
            <a:pPr>
              <a:buNone/>
            </a:pPr>
            <a:r>
              <a:rPr lang="ru-RU" dirty="0" smtClean="0">
                <a:solidFill>
                  <a:srgbClr val="C00000"/>
                </a:solidFill>
              </a:rPr>
              <a:t>   На этот вопрос большинство  учащихся ответили «ДА» (55%): </a:t>
            </a:r>
          </a:p>
          <a:p>
            <a:pPr>
              <a:buNone/>
            </a:pPr>
            <a:r>
              <a:rPr lang="ru-RU" dirty="0" smtClean="0">
                <a:solidFill>
                  <a:srgbClr val="C00000"/>
                </a:solidFill>
              </a:rPr>
              <a:t>      Прозвища не нужны - ответили 35 % опрашиваемых, в основном как раз носители обидных прозвищ. </a:t>
            </a:r>
          </a:p>
          <a:p>
            <a:pPr>
              <a:buNone/>
            </a:pPr>
            <a:r>
              <a:rPr lang="ru-RU" dirty="0" smtClean="0">
                <a:solidFill>
                  <a:srgbClr val="C00000"/>
                </a:solidFill>
              </a:rPr>
              <a:t>       Все равно – ответ 4%,  дали ответ «не знаю»</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над4.jpeg"/>
          <p:cNvPicPr>
            <a:picLocks noChangeAspect="1"/>
          </p:cNvPicPr>
          <p:nvPr/>
        </p:nvPicPr>
        <p:blipFill>
          <a:blip r:embed="rId2"/>
          <a:stretch>
            <a:fillRect/>
          </a:stretch>
        </p:blipFill>
        <p:spPr>
          <a:xfrm>
            <a:off x="4786314" y="285728"/>
            <a:ext cx="3228975" cy="4572000"/>
          </a:xfrm>
          <a:prstGeom prst="rect">
            <a:avLst/>
          </a:prstGeom>
          <a:ln>
            <a:noFill/>
          </a:ln>
          <a:effectLst>
            <a:outerShdw blurRad="190500" algn="tl" rotWithShape="0">
              <a:srgbClr val="000000">
                <a:alpha val="70000"/>
              </a:srgbClr>
            </a:outerShdw>
          </a:effectLst>
        </p:spPr>
      </p:pic>
      <p:sp>
        <p:nvSpPr>
          <p:cNvPr id="2" name="Заголовок 1"/>
          <p:cNvSpPr>
            <a:spLocks noGrp="1"/>
          </p:cNvSpPr>
          <p:nvPr>
            <p:ph type="title"/>
          </p:nvPr>
        </p:nvSpPr>
        <p:spPr/>
        <p:txBody>
          <a:bodyPr/>
          <a:lstStyle/>
          <a:p>
            <a:r>
              <a:rPr lang="ru-RU" dirty="0" smtClean="0"/>
              <a:t>Наличие прозвищ</a:t>
            </a:r>
            <a:endParaRPr lang="ru-RU" dirty="0"/>
          </a:p>
        </p:txBody>
      </p:sp>
      <p:sp>
        <p:nvSpPr>
          <p:cNvPr id="3" name="Содержимое 2"/>
          <p:cNvSpPr>
            <a:spLocks noGrp="1"/>
          </p:cNvSpPr>
          <p:nvPr>
            <p:ph sz="quarter" idx="1"/>
          </p:nvPr>
        </p:nvSpPr>
        <p:spPr/>
        <p:txBody>
          <a:bodyPr>
            <a:normAutofit fontScale="85000" lnSpcReduction="20000"/>
          </a:bodyPr>
          <a:lstStyle/>
          <a:p>
            <a:r>
              <a:rPr lang="ru-RU" dirty="0" smtClean="0"/>
              <a:t>  Анкеты показали, что  46   человек из 62 имеют прозвища (на самом деле гораздо больше, так как некоторые ребята не знают, что у них есть прозвища или просто стесняются своих прозвищ), из них считают это обидным 9 человек, остальные не обижаются.</a:t>
            </a:r>
          </a:p>
          <a:p>
            <a:r>
              <a:rPr lang="ru-RU" dirty="0" smtClean="0"/>
              <a:t> Не по имени называют в школе  из опрошенных 39 человек. Это воспринимают естественно 53 человека (85%),  9  ученикам (15%)  это не нравится.</a:t>
            </a:r>
          </a:p>
          <a:p>
            <a:r>
              <a:rPr lang="ru-RU" dirty="0" smtClean="0"/>
              <a:t>Предложение "Я считаю, что прозвище это -…" ребята закончили следующим образом:</a:t>
            </a:r>
            <a:br>
              <a:rPr lang="ru-RU" dirty="0" smtClean="0"/>
            </a:br>
            <a:r>
              <a:rPr lang="ru-RU" dirty="0" smtClean="0"/>
              <a:t>    а) свидетельство невоспитанности того человека, который называет другого не по имени – 6  человек </a:t>
            </a:r>
          </a:p>
          <a:p>
            <a:r>
              <a:rPr lang="ru-RU" dirty="0" smtClean="0"/>
              <a:t>    б) свидетельство неуважения к тому, к кому обращаются – 10  человек    </a:t>
            </a:r>
            <a:br>
              <a:rPr lang="ru-RU" dirty="0" smtClean="0"/>
            </a:br>
            <a:r>
              <a:rPr lang="ru-RU" dirty="0" smtClean="0"/>
              <a:t>    в) свидетельство того, что человек популярен в коллективе (группе, классе, компании) – 29  человек;</a:t>
            </a:r>
          </a:p>
          <a:p>
            <a:r>
              <a:rPr lang="ru-RU" dirty="0" smtClean="0"/>
              <a:t>   г) нормальное явление, на него не следует обращать внимание – 38 человек </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нд3.jpg"/>
          <p:cNvPicPr>
            <a:picLocks noChangeAspect="1"/>
          </p:cNvPicPr>
          <p:nvPr/>
        </p:nvPicPr>
        <p:blipFill>
          <a:blip r:embed="rId2"/>
          <a:srcRect t="35838" r="3125"/>
          <a:stretch>
            <a:fillRect/>
          </a:stretch>
        </p:blipFill>
        <p:spPr>
          <a:xfrm>
            <a:off x="4143372" y="571479"/>
            <a:ext cx="4038624" cy="4426845"/>
          </a:xfrm>
          <a:prstGeom prst="rect">
            <a:avLst/>
          </a:prstGeom>
          <a:ln>
            <a:noFill/>
          </a:ln>
          <a:effectLst>
            <a:softEdge rad="112500"/>
          </a:effectLst>
        </p:spPr>
      </p:pic>
      <p:sp>
        <p:nvSpPr>
          <p:cNvPr id="2" name="Заголовок 1"/>
          <p:cNvSpPr>
            <a:spLocks noGrp="1"/>
          </p:cNvSpPr>
          <p:nvPr>
            <p:ph type="title"/>
          </p:nvPr>
        </p:nvSpPr>
        <p:spPr>
          <a:xfrm>
            <a:off x="214282" y="214290"/>
            <a:ext cx="4071966" cy="1203348"/>
          </a:xfrm>
          <a:ln>
            <a:solidFill>
              <a:srgbClr val="92D050"/>
            </a:solidFill>
          </a:ln>
        </p:spPr>
        <p:style>
          <a:lnRef idx="2">
            <a:schemeClr val="accent5"/>
          </a:lnRef>
          <a:fillRef idx="1">
            <a:schemeClr val="lt1"/>
          </a:fillRef>
          <a:effectRef idx="0">
            <a:schemeClr val="accent5"/>
          </a:effectRef>
          <a:fontRef idx="minor">
            <a:schemeClr val="dk1"/>
          </a:fontRef>
        </p:style>
        <p:txBody>
          <a:bodyPr>
            <a:normAutofit/>
          </a:bodyPr>
          <a:lstStyle/>
          <a:p>
            <a:pPr algn="ctr"/>
            <a:r>
              <a:rPr lang="ru-RU" b="1" i="1" dirty="0" smtClean="0">
                <a:solidFill>
                  <a:schemeClr val="accent1"/>
                </a:solidFill>
              </a:rPr>
              <a:t>Анкетирование учащихся</a:t>
            </a:r>
            <a:endParaRPr lang="ru-RU" b="1" i="1" dirty="0">
              <a:solidFill>
                <a:schemeClr val="accent1"/>
              </a:solidFill>
            </a:endParaRPr>
          </a:p>
        </p:txBody>
      </p:sp>
      <p:sp>
        <p:nvSpPr>
          <p:cNvPr id="3" name="Содержимое 2"/>
          <p:cNvSpPr>
            <a:spLocks noGrp="1"/>
          </p:cNvSpPr>
          <p:nvPr>
            <p:ph sz="quarter" idx="1"/>
          </p:nvPr>
        </p:nvSpPr>
        <p:spPr/>
        <p:txBody>
          <a:bodyPr>
            <a:normAutofit fontScale="70000" lnSpcReduction="20000"/>
          </a:bodyPr>
          <a:lstStyle/>
          <a:p>
            <a:r>
              <a:rPr lang="ru-RU" dirty="0" smtClean="0"/>
              <a:t>6. На вопрос "Какие прозвища чаще всего звучат в вашем классе?" ребята ответили так:</a:t>
            </a:r>
            <a:br>
              <a:rPr lang="ru-RU" dirty="0" smtClean="0"/>
            </a:br>
            <a:r>
              <a:rPr lang="ru-RU" dirty="0" smtClean="0"/>
              <a:t>    а) образованные от фамилии -  35    человек;</a:t>
            </a:r>
            <a:br>
              <a:rPr lang="ru-RU" dirty="0" smtClean="0"/>
            </a:br>
            <a:r>
              <a:rPr lang="ru-RU" dirty="0" smtClean="0"/>
              <a:t>    б) образованные от имени -  26   человек;</a:t>
            </a:r>
            <a:br>
              <a:rPr lang="ru-RU" dirty="0" smtClean="0"/>
            </a:br>
            <a:r>
              <a:rPr lang="ru-RU" dirty="0" smtClean="0"/>
              <a:t>    в) данные по поведению ученика (ученицы) - 11  человек;</a:t>
            </a:r>
            <a:br>
              <a:rPr lang="ru-RU" dirty="0" smtClean="0"/>
            </a:br>
            <a:r>
              <a:rPr lang="ru-RU" dirty="0" smtClean="0"/>
              <a:t>    г) данные по внешности -  21  человек;</a:t>
            </a:r>
            <a:br>
              <a:rPr lang="ru-RU" dirty="0" smtClean="0"/>
            </a:br>
            <a:r>
              <a:rPr lang="ru-RU" dirty="0" smtClean="0"/>
              <a:t>    </a:t>
            </a:r>
            <a:r>
              <a:rPr lang="ru-RU" dirty="0" err="1" smtClean="0"/>
              <a:t>д</a:t>
            </a:r>
            <a:r>
              <a:rPr lang="ru-RU" dirty="0" smtClean="0"/>
              <a:t>) данные по какому-либо поступку - 13   человек.</a:t>
            </a:r>
          </a:p>
          <a:p>
            <a:pPr>
              <a:buNone/>
            </a:pPr>
            <a:endParaRPr lang="ru-RU" dirty="0" smtClean="0"/>
          </a:p>
          <a:p>
            <a:r>
              <a:rPr lang="ru-RU" dirty="0" smtClean="0"/>
              <a:t>     Нас очень интересовало, употребляют ли сами ребята прозвища</a:t>
            </a:r>
            <a:r>
              <a:rPr lang="ru-RU" u="sng" dirty="0" smtClean="0"/>
              <a:t>,</a:t>
            </a:r>
            <a:r>
              <a:rPr lang="ru-RU" dirty="0" smtClean="0"/>
              <a:t> на этот вопрос  получили такие ответы:</a:t>
            </a:r>
          </a:p>
          <a:p>
            <a:r>
              <a:rPr lang="ru-RU" dirty="0" smtClean="0"/>
              <a:t>                           </a:t>
            </a:r>
          </a:p>
          <a:p>
            <a:r>
              <a:rPr lang="ru-RU" dirty="0" smtClean="0"/>
              <a:t>1.Никогда не употребляю, так как для этого есть имя -  10  человек  (16 %).</a:t>
            </a:r>
            <a:endParaRPr lang="ru-RU" b="1" i="1" dirty="0" smtClean="0"/>
          </a:p>
          <a:p>
            <a:r>
              <a:rPr lang="ru-RU" dirty="0" smtClean="0"/>
              <a:t>      2.  Употребляю, если  только человек  не против -  38 человек (61 %).</a:t>
            </a:r>
          </a:p>
          <a:p>
            <a:r>
              <a:rPr lang="ru-RU" dirty="0" smtClean="0"/>
              <a:t>      3.  Употребляю, даже если это не нравится человеку   -  1 человек  (2%).</a:t>
            </a:r>
          </a:p>
          <a:p>
            <a:r>
              <a:rPr lang="ru-RU" dirty="0" smtClean="0"/>
              <a:t>4. Мне все равно, никогда не </a:t>
            </a:r>
            <a:r>
              <a:rPr lang="ru-RU" dirty="0" err="1" smtClean="0"/>
              <a:t>задумыва</a:t>
            </a:r>
            <a:r>
              <a:rPr lang="ru-RU" dirty="0" smtClean="0"/>
              <a:t>(</a:t>
            </a:r>
            <a:r>
              <a:rPr lang="ru-RU" dirty="0" err="1" smtClean="0"/>
              <a:t>лся</a:t>
            </a:r>
            <a:r>
              <a:rPr lang="ru-RU" dirty="0" smtClean="0"/>
              <a:t>/</a:t>
            </a:r>
            <a:r>
              <a:rPr lang="ru-RU" dirty="0" err="1" smtClean="0"/>
              <a:t>лась</a:t>
            </a:r>
            <a:r>
              <a:rPr lang="ru-RU" dirty="0" smtClean="0"/>
              <a:t>) над этим  - 12 человек (19 %).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III</a:t>
            </a:r>
            <a:r>
              <a:rPr lang="ru-RU" b="1" dirty="0" smtClean="0"/>
              <a:t>.3. Классификация школьных прозвищ учащихся.</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Занимаясь темой "Школьные прозвища  ", мы выявили, что, если раньше прозвища давались по имени или профессии предка и передавались по наследству, теперь большинство прозвищ дается   школьникам от их фамилий и имен. Например, </a:t>
            </a:r>
            <a:r>
              <a:rPr lang="ru-RU" dirty="0" err="1" smtClean="0"/>
              <a:t>Ульмас</a:t>
            </a:r>
            <a:r>
              <a:rPr lang="ru-RU" dirty="0" smtClean="0"/>
              <a:t> (Рома </a:t>
            </a:r>
            <a:r>
              <a:rPr lang="ru-RU" dirty="0" err="1" smtClean="0"/>
              <a:t>Ульмасов</a:t>
            </a:r>
            <a:r>
              <a:rPr lang="ru-RU" dirty="0" smtClean="0"/>
              <a:t>)</a:t>
            </a:r>
          </a:p>
          <a:p>
            <a:r>
              <a:rPr lang="ru-RU" dirty="0" smtClean="0"/>
              <a:t> Василь (Галя Василенко)</a:t>
            </a:r>
          </a:p>
          <a:p>
            <a:r>
              <a:rPr lang="ru-RU" dirty="0" smtClean="0"/>
              <a:t>Леший (Алексей) </a:t>
            </a:r>
          </a:p>
          <a:p>
            <a:r>
              <a:rPr lang="ru-RU" dirty="0" err="1" smtClean="0"/>
              <a:t>Юлькос</a:t>
            </a:r>
            <a:r>
              <a:rPr lang="ru-RU" dirty="0" smtClean="0"/>
              <a:t> (Юлия)</a:t>
            </a:r>
          </a:p>
          <a:p>
            <a:r>
              <a:rPr lang="ru-RU" dirty="0" err="1" smtClean="0"/>
              <a:t>Дрон</a:t>
            </a:r>
            <a:r>
              <a:rPr lang="ru-RU" dirty="0" smtClean="0"/>
              <a:t> Медведь (Андрей Медведев);</a:t>
            </a:r>
          </a:p>
          <a:p>
            <a:r>
              <a:rPr lang="ru-RU" dirty="0" smtClean="0"/>
              <a:t> </a:t>
            </a:r>
            <a:r>
              <a:rPr lang="ru-RU" dirty="0" err="1" smtClean="0"/>
              <a:t>Стю</a:t>
            </a:r>
            <a:r>
              <a:rPr lang="ru-RU" dirty="0" smtClean="0"/>
              <a:t> Черника (Настя Чередниченко);</a:t>
            </a:r>
          </a:p>
          <a:p>
            <a:r>
              <a:rPr lang="ru-RU" dirty="0" smtClean="0"/>
              <a:t> </a:t>
            </a:r>
            <a:r>
              <a:rPr lang="ru-RU" dirty="0" err="1" smtClean="0"/>
              <a:t>Мася</a:t>
            </a:r>
            <a:r>
              <a:rPr lang="ru-RU" dirty="0" smtClean="0"/>
              <a:t> (Максимова Люба) </a:t>
            </a:r>
          </a:p>
          <a:p>
            <a:r>
              <a:rPr lang="ru-RU" dirty="0" smtClean="0"/>
              <a:t>Сыр (Насырова)</a:t>
            </a:r>
          </a:p>
          <a:p>
            <a:r>
              <a:rPr lang="ru-RU" dirty="0" smtClean="0"/>
              <a:t> </a:t>
            </a:r>
            <a:r>
              <a:rPr lang="ru-RU" dirty="0" err="1" smtClean="0"/>
              <a:t>Скрипникова</a:t>
            </a:r>
            <a:r>
              <a:rPr lang="ru-RU" dirty="0" smtClean="0"/>
              <a:t> (Скрипка) и др.</a:t>
            </a:r>
          </a:p>
          <a:p>
            <a:endParaRPr lang="ru-RU" dirty="0"/>
          </a:p>
        </p:txBody>
      </p:sp>
      <p:pic>
        <p:nvPicPr>
          <p:cNvPr id="4" name="Рисунок 3" descr="очкарик.jpg"/>
          <p:cNvPicPr>
            <a:picLocks noChangeAspect="1"/>
          </p:cNvPicPr>
          <p:nvPr/>
        </p:nvPicPr>
        <p:blipFill>
          <a:blip r:embed="rId2"/>
          <a:stretch>
            <a:fillRect/>
          </a:stretch>
        </p:blipFill>
        <p:spPr>
          <a:xfrm>
            <a:off x="5715008" y="3143248"/>
            <a:ext cx="2938460" cy="307181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 внешнему виду</a:t>
            </a:r>
            <a:endParaRPr lang="ru-RU" dirty="0"/>
          </a:p>
        </p:txBody>
      </p:sp>
      <p:pic>
        <p:nvPicPr>
          <p:cNvPr id="4" name="Рисунок 3" descr="над3.jpeg"/>
          <p:cNvPicPr>
            <a:picLocks noChangeAspect="1"/>
          </p:cNvPicPr>
          <p:nvPr/>
        </p:nvPicPr>
        <p:blipFill>
          <a:blip r:embed="rId2"/>
          <a:srcRect l="6853" t="13672" r="14844" b="7812"/>
          <a:stretch>
            <a:fillRect/>
          </a:stretch>
        </p:blipFill>
        <p:spPr>
          <a:xfrm>
            <a:off x="5286380" y="142852"/>
            <a:ext cx="3500462" cy="4786346"/>
          </a:xfrm>
          <a:prstGeom prst="ellipse">
            <a:avLst/>
          </a:prstGeom>
          <a:ln>
            <a:noFill/>
          </a:ln>
          <a:effectLst>
            <a:softEdge rad="112500"/>
          </a:effectLst>
        </p:spPr>
      </p:pic>
      <p:sp>
        <p:nvSpPr>
          <p:cNvPr id="3" name="Содержимое 2"/>
          <p:cNvSpPr>
            <a:spLocks noGrp="1"/>
          </p:cNvSpPr>
          <p:nvPr>
            <p:ph sz="quarter" idx="1"/>
          </p:nvPr>
        </p:nvSpPr>
        <p:spPr>
          <a:effectLst>
            <a:glow rad="63500">
              <a:schemeClr val="accent3">
                <a:satMod val="175000"/>
                <a:alpha val="40000"/>
              </a:schemeClr>
            </a:glow>
          </a:effectLst>
        </p:spPr>
        <p:txBody>
          <a:bodyPr>
            <a:normAutofit fontScale="85000" lnSpcReduction="20000"/>
          </a:bodyPr>
          <a:lstStyle/>
          <a:p>
            <a:pPr>
              <a:buNone/>
            </a:pPr>
            <a:r>
              <a:rPr lang="ru-RU" dirty="0" smtClean="0"/>
              <a:t>    На втором месте находятся прозвища, данные школьникам по их внешнему виду, например: </a:t>
            </a:r>
          </a:p>
          <a:p>
            <a:r>
              <a:rPr lang="ru-RU" dirty="0" smtClean="0">
                <a:solidFill>
                  <a:schemeClr val="accent1"/>
                </a:solidFill>
              </a:rPr>
              <a:t>Гном, Малая </a:t>
            </a:r>
            <a:r>
              <a:rPr lang="ru-RU" dirty="0" smtClean="0"/>
              <a:t>(маленький рост), </a:t>
            </a:r>
          </a:p>
          <a:p>
            <a:r>
              <a:rPr lang="ru-RU" dirty="0" smtClean="0">
                <a:solidFill>
                  <a:schemeClr val="accent1"/>
                </a:solidFill>
              </a:rPr>
              <a:t>Жираф</a:t>
            </a:r>
            <a:r>
              <a:rPr lang="ru-RU" dirty="0" smtClean="0"/>
              <a:t> (высокая девочка); </a:t>
            </a:r>
          </a:p>
          <a:p>
            <a:r>
              <a:rPr lang="ru-RU" dirty="0" smtClean="0">
                <a:solidFill>
                  <a:schemeClr val="accent1"/>
                </a:solidFill>
              </a:rPr>
              <a:t>Рыжик</a:t>
            </a:r>
            <a:r>
              <a:rPr lang="ru-RU" dirty="0" smtClean="0"/>
              <a:t>  (цвет волос); </a:t>
            </a:r>
          </a:p>
          <a:p>
            <a:r>
              <a:rPr lang="ru-RU" dirty="0" smtClean="0">
                <a:solidFill>
                  <a:schemeClr val="accent1"/>
                </a:solidFill>
              </a:rPr>
              <a:t>Мешок</a:t>
            </a:r>
            <a:r>
              <a:rPr lang="ru-RU" dirty="0" smtClean="0"/>
              <a:t> (полный мальчик), </a:t>
            </a:r>
          </a:p>
          <a:p>
            <a:r>
              <a:rPr lang="ru-RU" dirty="0" smtClean="0">
                <a:solidFill>
                  <a:schemeClr val="accent1"/>
                </a:solidFill>
              </a:rPr>
              <a:t>Лохматый</a:t>
            </a:r>
            <a:r>
              <a:rPr lang="ru-RU" dirty="0" smtClean="0"/>
              <a:t> (длинные волосы),</a:t>
            </a:r>
          </a:p>
          <a:p>
            <a:r>
              <a:rPr lang="ru-RU" dirty="0" smtClean="0"/>
              <a:t> </a:t>
            </a:r>
            <a:r>
              <a:rPr lang="ru-RU" dirty="0" err="1" smtClean="0">
                <a:solidFill>
                  <a:schemeClr val="accent1"/>
                </a:solidFill>
              </a:rPr>
              <a:t>Китаеза</a:t>
            </a:r>
            <a:r>
              <a:rPr lang="ru-RU" dirty="0" smtClean="0"/>
              <a:t> (узкие глаза), кстати, этот мальчик не обижается на свое прозвище, потому что, как он сказал, он знает, что он не китаец.         </a:t>
            </a:r>
          </a:p>
          <a:p>
            <a:r>
              <a:rPr lang="ru-RU" dirty="0" smtClean="0"/>
              <a:t>       У пятиклассников мы отметили следующую тенденцию: многие прозвища состоят из имени и слова, рифмующегося с ним (</a:t>
            </a:r>
            <a:r>
              <a:rPr lang="ru-RU" b="1" dirty="0" smtClean="0">
                <a:solidFill>
                  <a:schemeClr val="accent1"/>
                </a:solidFill>
              </a:rPr>
              <a:t>Лена-полено, Антон–батон, Антошка-картошка, Гриль-Бриль, </a:t>
            </a:r>
            <a:r>
              <a:rPr lang="ru-RU" b="1" dirty="0" err="1" smtClean="0">
                <a:solidFill>
                  <a:schemeClr val="accent1"/>
                </a:solidFill>
              </a:rPr>
              <a:t>Татьянка-обезьянка</a:t>
            </a:r>
            <a:r>
              <a:rPr lang="ru-RU" dirty="0" smtClean="0"/>
              <a:t>), эти прозвища используются младшими школьниками в конфликтных ситуациях и как дразнилки.</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1"/>
                </a:solidFill>
              </a:rPr>
              <a:t>Прозвища -</a:t>
            </a:r>
            <a:r>
              <a:rPr lang="ru-RU" b="1" dirty="0" err="1" smtClean="0">
                <a:solidFill>
                  <a:schemeClr val="accent1"/>
                </a:solidFill>
              </a:rPr>
              <a:t>ники</a:t>
            </a:r>
            <a:endParaRPr lang="ru-RU" b="1" dirty="0">
              <a:solidFill>
                <a:schemeClr val="accent1"/>
              </a:solidFill>
            </a:endParaRPr>
          </a:p>
        </p:txBody>
      </p:sp>
      <p:pic>
        <p:nvPicPr>
          <p:cNvPr id="4" name="Рисунок 3" descr="нд2.jpeg"/>
          <p:cNvPicPr>
            <a:picLocks noChangeAspect="1"/>
          </p:cNvPicPr>
          <p:nvPr/>
        </p:nvPicPr>
        <p:blipFill>
          <a:blip r:embed="rId2"/>
          <a:stretch>
            <a:fillRect/>
          </a:stretch>
        </p:blipFill>
        <p:spPr>
          <a:xfrm>
            <a:off x="4572000" y="214290"/>
            <a:ext cx="4124325" cy="57150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3" name="Содержимое 2"/>
          <p:cNvSpPr>
            <a:spLocks noGrp="1"/>
          </p:cNvSpPr>
          <p:nvPr>
            <p:ph sz="quarter" idx="1"/>
          </p:nvPr>
        </p:nvSpPr>
        <p:spPr/>
        <p:txBody>
          <a:bodyPr/>
          <a:lstStyle/>
          <a:p>
            <a:r>
              <a:rPr lang="ru-RU" dirty="0" smtClean="0"/>
              <a:t>Некоторые ребята сами выбрали себе прозвища: </a:t>
            </a:r>
            <a:r>
              <a:rPr lang="ru-RU" b="1" dirty="0" err="1" smtClean="0">
                <a:solidFill>
                  <a:schemeClr val="accent1"/>
                </a:solidFill>
              </a:rPr>
              <a:t>Хома</a:t>
            </a:r>
            <a:r>
              <a:rPr lang="ru-RU" b="1" dirty="0" smtClean="0">
                <a:solidFill>
                  <a:schemeClr val="accent1"/>
                </a:solidFill>
              </a:rPr>
              <a:t>, Катастрофа, </a:t>
            </a:r>
            <a:r>
              <a:rPr lang="ru-RU" b="1" dirty="0" err="1" smtClean="0">
                <a:solidFill>
                  <a:schemeClr val="accent1"/>
                </a:solidFill>
              </a:rPr>
              <a:t>Мороженка</a:t>
            </a:r>
            <a:r>
              <a:rPr lang="ru-RU" dirty="0" smtClean="0"/>
              <a:t>. Их правильней было бы назвать </a:t>
            </a:r>
            <a:r>
              <a:rPr lang="ru-RU" dirty="0" err="1" smtClean="0"/>
              <a:t>никами</a:t>
            </a:r>
            <a:r>
              <a:rPr lang="ru-RU" dirty="0" smtClean="0"/>
              <a:t>, которые они используют в </a:t>
            </a:r>
            <a:r>
              <a:rPr lang="ru-RU" dirty="0" err="1" smtClean="0"/>
              <a:t>Интернет-общении</a:t>
            </a:r>
            <a:r>
              <a:rPr lang="ru-RU" dirty="0" smtClean="0"/>
              <a:t>, но в школе их так не называют.</a:t>
            </a:r>
          </a:p>
          <a:p>
            <a:r>
              <a:rPr lang="ru-RU" dirty="0" smtClean="0"/>
              <a:t>      Прозвища создаются школьниками очень активно, что в значительной степени объясняется психологическими свойствами детей переходного возраста – стремлением к необычному, новому, что проявляется в речевом поведении подростков и молодежи.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III</a:t>
            </a:r>
            <a:r>
              <a:rPr lang="ru-RU" b="1" dirty="0" smtClean="0"/>
              <a:t>.4 Мнение школьного психолога о влиянии прозвищ на детей.</a:t>
            </a:r>
            <a:r>
              <a:rPr lang="ru-RU" dirty="0" smtClean="0"/>
              <a:t/>
            </a:r>
            <a:br>
              <a:rPr lang="ru-RU" dirty="0" smtClean="0"/>
            </a:br>
            <a:endParaRPr lang="ru-RU" dirty="0"/>
          </a:p>
        </p:txBody>
      </p:sp>
      <p:graphicFrame>
        <p:nvGraphicFramePr>
          <p:cNvPr id="4" name="Содержимое 3"/>
          <p:cNvGraphicFramePr>
            <a:graphicFrameLocks noGrp="1"/>
          </p:cNvGraphicFramePr>
          <p:nvPr>
            <p:ph sz="quarter" idx="1"/>
          </p:nvPr>
        </p:nvGraphicFramePr>
        <p:xfrm>
          <a:off x="457200" y="1600200"/>
          <a:ext cx="746760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Выводы.</a:t>
            </a:r>
            <a:r>
              <a:rPr lang="ru-RU" dirty="0" smtClean="0"/>
              <a:t/>
            </a:r>
            <a:br>
              <a:rPr lang="ru-RU" dirty="0" smtClean="0"/>
            </a:br>
            <a:endParaRPr lang="ru-RU" dirty="0"/>
          </a:p>
        </p:txBody>
      </p:sp>
      <p:pic>
        <p:nvPicPr>
          <p:cNvPr id="4" name="Рисунок 3" descr="над5.jpeg"/>
          <p:cNvPicPr>
            <a:picLocks noChangeAspect="1"/>
          </p:cNvPicPr>
          <p:nvPr/>
        </p:nvPicPr>
        <p:blipFill>
          <a:blip r:embed="rId2"/>
          <a:stretch>
            <a:fillRect/>
          </a:stretch>
        </p:blipFill>
        <p:spPr>
          <a:xfrm>
            <a:off x="5643570" y="142852"/>
            <a:ext cx="2933700" cy="4572000"/>
          </a:xfrm>
          <a:prstGeom prst="rect">
            <a:avLst/>
          </a:prstGeom>
        </p:spPr>
      </p:pic>
      <p:sp>
        <p:nvSpPr>
          <p:cNvPr id="3" name="Содержимое 2"/>
          <p:cNvSpPr>
            <a:spLocks noGrp="1"/>
          </p:cNvSpPr>
          <p:nvPr>
            <p:ph sz="quarter" idx="1"/>
          </p:nvPr>
        </p:nvSpPr>
        <p:spPr/>
        <p:txBody>
          <a:bodyPr>
            <a:normAutofit fontScale="92500"/>
          </a:bodyPr>
          <a:lstStyle/>
          <a:p>
            <a:r>
              <a:rPr lang="ru-RU" dirty="0" smtClean="0"/>
              <a:t> </a:t>
            </a:r>
            <a:r>
              <a:rPr lang="ru-RU" b="1" dirty="0" smtClean="0">
                <a:solidFill>
                  <a:schemeClr val="accent1"/>
                </a:solidFill>
              </a:rPr>
              <a:t>Итак, мы пришли к выводу, что  прозвище человека - нечто большее, чем просто средство общения. Прозвище может возникнуть как  в результате долгого наблюдения над  человеком, так и мгновенно, по воле случая, когда метко сказанное слово подхватывается остальными.</a:t>
            </a:r>
          </a:p>
          <a:p>
            <a:r>
              <a:rPr lang="ru-RU" b="1" dirty="0" smtClean="0">
                <a:solidFill>
                  <a:schemeClr val="accent1"/>
                </a:solidFill>
              </a:rPr>
              <a:t>Как и многие другие социальные явления, система прозвищ, вероятно, является не только формой солидарности, но и источником иных форм социальной активности, например поддразнивания и унижения. Одно и то же прозвище может служить проявлением симпатии и быть средством оскорбления. Хотя и оскорбление выступает своего рода признанием</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Рисунок 3" descr="над4.jpeg"/>
          <p:cNvPicPr>
            <a:picLocks noChangeAspect="1"/>
          </p:cNvPicPr>
          <p:nvPr/>
        </p:nvPicPr>
        <p:blipFill>
          <a:blip r:embed="rId2"/>
          <a:stretch>
            <a:fillRect/>
          </a:stretch>
        </p:blipFill>
        <p:spPr>
          <a:xfrm>
            <a:off x="4857752" y="285728"/>
            <a:ext cx="3228975" cy="4572000"/>
          </a:xfrm>
          <a:prstGeom prst="rect">
            <a:avLst/>
          </a:prstGeom>
        </p:spPr>
      </p:pic>
      <p:sp>
        <p:nvSpPr>
          <p:cNvPr id="3" name="Содержимое 2"/>
          <p:cNvSpPr>
            <a:spLocks noGrp="1"/>
          </p:cNvSpPr>
          <p:nvPr>
            <p:ph sz="quarter" idx="1"/>
          </p:nvPr>
        </p:nvSpPr>
        <p:spPr/>
        <p:txBody>
          <a:bodyPr>
            <a:normAutofit/>
          </a:bodyPr>
          <a:lstStyle/>
          <a:p>
            <a:r>
              <a:rPr lang="ru-RU" dirty="0" smtClean="0"/>
              <a:t>Кто придумывает прозвища? Ограниченные данные, которыми мы располагаем,  позволяют предположить, что существует некто, кому детским сообществом выдана своего рода лицензия на присвоение прозвищ. Попытки всех остальных придумывать прозвища, как правило, оканчиваются неудачей. Проанализировав наши школьные прозвища, выяснив причину их появления, мы бы хотели  помочь  ребятам не реагировать на них болезненно, а отнестись к ним с определенной долей юмора.</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тихоня.jpg"/>
          <p:cNvPicPr>
            <a:picLocks noChangeAspect="1"/>
          </p:cNvPicPr>
          <p:nvPr/>
        </p:nvPicPr>
        <p:blipFill>
          <a:blip r:embed="rId2"/>
          <a:stretch>
            <a:fillRect/>
          </a:stretch>
        </p:blipFill>
        <p:spPr>
          <a:xfrm>
            <a:off x="4929190" y="142852"/>
            <a:ext cx="3810000" cy="3810000"/>
          </a:xfrm>
          <a:prstGeom prst="ellipse">
            <a:avLst/>
          </a:prstGeom>
          <a:ln>
            <a:noFill/>
          </a:ln>
          <a:effectLst>
            <a:softEdge rad="112500"/>
          </a:effectLst>
        </p:spPr>
      </p:pic>
      <p:sp>
        <p:nvSpPr>
          <p:cNvPr id="2" name="Заголовок 1"/>
          <p:cNvSpPr>
            <a:spLocks noGrp="1"/>
          </p:cNvSpPr>
          <p:nvPr>
            <p:ph type="title"/>
          </p:nvPr>
        </p:nvSpPr>
        <p:spPr/>
        <p:txBody>
          <a:bodyPr/>
          <a:lstStyle/>
          <a:p>
            <a:r>
              <a:rPr lang="en-US" b="1" dirty="0" smtClean="0"/>
              <a:t>I</a:t>
            </a:r>
            <a:r>
              <a:rPr lang="ru-RU" b="1" dirty="0" smtClean="0"/>
              <a:t>.1. Введение</a:t>
            </a:r>
            <a:r>
              <a:rPr lang="ru-RU" dirty="0" smtClean="0"/>
              <a:t/>
            </a:r>
            <a:br>
              <a:rPr lang="ru-RU" dirty="0" smtClean="0"/>
            </a:br>
            <a:endParaRPr lang="ru-RU" dirty="0"/>
          </a:p>
        </p:txBody>
      </p:sp>
      <p:graphicFrame>
        <p:nvGraphicFramePr>
          <p:cNvPr id="4" name="Содержимое 3"/>
          <p:cNvGraphicFramePr>
            <a:graphicFrameLocks noGrp="1"/>
          </p:cNvGraphicFramePr>
          <p:nvPr>
            <p:ph sz="quarter" idx="1"/>
          </p:nvPr>
        </p:nvGraphicFramePr>
        <p:xfrm>
          <a:off x="428596" y="1214422"/>
          <a:ext cx="7467600" cy="5643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О русском языке</a:t>
            </a:r>
            <a:endParaRPr lang="ru-RU" b="1" i="1" dirty="0"/>
          </a:p>
        </p:txBody>
      </p:sp>
      <p:pic>
        <p:nvPicPr>
          <p:cNvPr id="4" name="Рисунок 3" descr="x_f89c6fc4.jpg"/>
          <p:cNvPicPr>
            <a:picLocks noChangeAspect="1"/>
          </p:cNvPicPr>
          <p:nvPr/>
        </p:nvPicPr>
        <p:blipFill>
          <a:blip r:embed="rId2"/>
          <a:stretch>
            <a:fillRect/>
          </a:stretch>
        </p:blipFill>
        <p:spPr>
          <a:xfrm>
            <a:off x="6072198" y="214290"/>
            <a:ext cx="2933700" cy="3810000"/>
          </a:xfrm>
          <a:prstGeom prst="ellipse">
            <a:avLst/>
          </a:prstGeom>
          <a:ln>
            <a:noFill/>
          </a:ln>
          <a:effectLst>
            <a:softEdge rad="112500"/>
          </a:effectLst>
        </p:spPr>
      </p:pic>
      <p:sp>
        <p:nvSpPr>
          <p:cNvPr id="3" name="Содержимое 2"/>
          <p:cNvSpPr>
            <a:spLocks noGrp="1"/>
          </p:cNvSpPr>
          <p:nvPr>
            <p:ph sz="quarter" idx="1"/>
          </p:nvPr>
        </p:nvSpPr>
        <p:spPr/>
        <p:txBody>
          <a:bodyPr>
            <a:normAutofit fontScale="92500" lnSpcReduction="20000"/>
          </a:bodyPr>
          <a:lstStyle/>
          <a:p>
            <a:r>
              <a:rPr lang="ru-RU" b="1" dirty="0" smtClean="0">
                <a:solidFill>
                  <a:schemeClr val="accent1"/>
                </a:solidFill>
              </a:rPr>
              <a:t>Говоря о меткости народного языка, нельзя не вспомнить замечательные слова Николая Васильевича Гоголя: «Выражается сильно российский народ! И если наградит кого словцом, то пойдет оно ему в род и потомство, утащит он его с собой и на службу, и в отставку, и в Петербург, и на край света. И как уж потом ни хитри и ни облагораживай свое прозвище, хоть заставь пишущих людишек выводить его за наемную плату от древнекняжеского рода, ничто не поможет: каркнет само за себя во все воронье горло, и скажет ясно, откуда вылетела птица. И нечего прибавить уже потом, какой у тебя нос или губы, - одной чертой обрисован ты уже весь с ног до головы». И к этому мнению великого русского писателя трудно что-то добавить.</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rei.jpg"/>
          <p:cNvPicPr>
            <a:picLocks noChangeAspect="1"/>
          </p:cNvPicPr>
          <p:nvPr/>
        </p:nvPicPr>
        <p:blipFill>
          <a:blip r:embed="rId2"/>
          <a:stretch>
            <a:fillRect/>
          </a:stretch>
        </p:blipFill>
        <p:spPr>
          <a:xfrm>
            <a:off x="6357950" y="0"/>
            <a:ext cx="2571768"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Содержимое 2"/>
          <p:cNvSpPr>
            <a:spLocks noGrp="1"/>
          </p:cNvSpPr>
          <p:nvPr>
            <p:ph sz="quarter" idx="4294967295"/>
          </p:nvPr>
        </p:nvSpPr>
        <p:spPr>
          <a:xfrm>
            <a:off x="285720" y="214313"/>
            <a:ext cx="6572296" cy="6357959"/>
          </a:xfrm>
          <a:solidFill>
            <a:schemeClr val="accent1">
              <a:lumMod val="20000"/>
              <a:lumOff val="80000"/>
            </a:schemeClr>
          </a:solidFill>
        </p:spPr>
        <p:txBody>
          <a:bodyPr>
            <a:normAutofit fontScale="85000" lnSpcReduction="20000"/>
          </a:bodyPr>
          <a:lstStyle/>
          <a:p>
            <a:pPr>
              <a:buNone/>
            </a:pPr>
            <a:r>
              <a:rPr lang="ru-RU" b="1" dirty="0" smtClean="0"/>
              <a:t>      </a:t>
            </a:r>
            <a:r>
              <a:rPr lang="ru-RU" b="1" dirty="0" smtClean="0">
                <a:solidFill>
                  <a:schemeClr val="accent3">
                    <a:lumMod val="75000"/>
                  </a:schemeClr>
                </a:solidFill>
              </a:rPr>
              <a:t>Цель исследования</a:t>
            </a:r>
            <a:endParaRPr lang="ru-RU" dirty="0" smtClean="0">
              <a:solidFill>
                <a:schemeClr val="accent3">
                  <a:lumMod val="75000"/>
                </a:schemeClr>
              </a:solidFill>
            </a:endParaRPr>
          </a:p>
          <a:p>
            <a:pPr>
              <a:buNone/>
            </a:pPr>
            <a:r>
              <a:rPr lang="ru-RU" dirty="0" smtClean="0">
                <a:solidFill>
                  <a:schemeClr val="accent3">
                    <a:lumMod val="75000"/>
                  </a:schemeClr>
                </a:solidFill>
              </a:rPr>
              <a:t>         Изучить наличие прозвищ </a:t>
            </a:r>
            <a:r>
              <a:rPr lang="ru-RU" dirty="0" smtClean="0"/>
              <a:t>и особенности их происхождения у школьников 5, 8,11 классов, проанализировать отношение к прозвищам.</a:t>
            </a:r>
          </a:p>
          <a:p>
            <a:pPr>
              <a:buNone/>
            </a:pPr>
            <a:r>
              <a:rPr lang="ru-RU" b="1" dirty="0" smtClean="0"/>
              <a:t>      </a:t>
            </a:r>
            <a:r>
              <a:rPr lang="ru-RU" b="1" dirty="0" smtClean="0">
                <a:solidFill>
                  <a:schemeClr val="accent3">
                    <a:lumMod val="75000"/>
                  </a:schemeClr>
                </a:solidFill>
              </a:rPr>
              <a:t>Гипотеза</a:t>
            </a:r>
          </a:p>
          <a:p>
            <a:pPr>
              <a:buNone/>
            </a:pPr>
            <a:r>
              <a:rPr lang="ru-RU" dirty="0" smtClean="0"/>
              <a:t>        Существует мнение, что прозвище – категория вечная, оно существует всегда и повсюду, особенно широко прозвища распространены среди школьников. Так ли это? </a:t>
            </a:r>
          </a:p>
          <a:p>
            <a:pPr>
              <a:buNone/>
            </a:pPr>
            <a:r>
              <a:rPr lang="ru-RU" b="1" dirty="0" smtClean="0">
                <a:solidFill>
                  <a:schemeClr val="accent3">
                    <a:lumMod val="75000"/>
                  </a:schemeClr>
                </a:solidFill>
              </a:rPr>
              <a:t>     Задачи:</a:t>
            </a:r>
            <a:endParaRPr lang="ru-RU" dirty="0" smtClean="0">
              <a:solidFill>
                <a:schemeClr val="accent3">
                  <a:lumMod val="75000"/>
                </a:schemeClr>
              </a:solidFill>
            </a:endParaRPr>
          </a:p>
          <a:p>
            <a:pPr lvl="0"/>
            <a:r>
              <a:rPr lang="ru-RU" dirty="0" smtClean="0"/>
              <a:t>изучить научно-популярную литературу по данной теме</a:t>
            </a:r>
          </a:p>
          <a:p>
            <a:pPr lvl="0"/>
            <a:r>
              <a:rPr lang="ru-RU" dirty="0" smtClean="0"/>
              <a:t>провести анкетирование с целью изучения особенностей прозвищ</a:t>
            </a:r>
          </a:p>
          <a:p>
            <a:pPr lvl="0"/>
            <a:r>
              <a:rPr lang="ru-RU" dirty="0" smtClean="0"/>
              <a:t>составить картотеку школьных прозвищ</a:t>
            </a:r>
          </a:p>
          <a:p>
            <a:pPr lvl="0"/>
            <a:r>
              <a:rPr lang="ru-RU" dirty="0" smtClean="0"/>
              <a:t>выявить, все ли школьники в подростковом периоде имеют прозвища</a:t>
            </a:r>
          </a:p>
          <a:p>
            <a:pPr lvl="0"/>
            <a:r>
              <a:rPr lang="ru-RU" dirty="0" smtClean="0"/>
              <a:t>установить, каково происхождение прозвищ, когда они появились</a:t>
            </a:r>
          </a:p>
          <a:p>
            <a:r>
              <a:rPr lang="ru-RU" dirty="0" smtClean="0"/>
              <a:t>проанализировать отношение школьников к прозвищам</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3.jpg"/>
          <p:cNvPicPr>
            <a:picLocks noChangeAspect="1"/>
          </p:cNvPicPr>
          <p:nvPr/>
        </p:nvPicPr>
        <p:blipFill>
          <a:blip r:embed="rId2"/>
          <a:stretch>
            <a:fillRect/>
          </a:stretch>
        </p:blipFill>
        <p:spPr>
          <a:xfrm>
            <a:off x="5429256" y="142852"/>
            <a:ext cx="3548054" cy="35718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 name="Заголовок 1"/>
          <p:cNvSpPr>
            <a:spLocks noGrp="1"/>
          </p:cNvSpPr>
          <p:nvPr>
            <p:ph type="title"/>
          </p:nvPr>
        </p:nvSpPr>
        <p:spPr>
          <a:xfrm>
            <a:off x="1000100" y="285728"/>
            <a:ext cx="4071966" cy="785818"/>
          </a:xfrm>
        </p:spPr>
        <p:txBody>
          <a:bodyPr>
            <a:normAutofit fontScale="90000"/>
          </a:bodyPr>
          <a:lstStyle/>
          <a:p>
            <a:r>
              <a:rPr lang="en-US" b="1" dirty="0" smtClean="0"/>
              <a:t>II</a:t>
            </a:r>
            <a:r>
              <a:rPr lang="ru-RU" sz="2200" b="1" dirty="0" smtClean="0"/>
              <a:t>.1. История возникновения прозвищ</a:t>
            </a:r>
            <a:br>
              <a:rPr lang="ru-RU" sz="2200" b="1" dirty="0" smtClean="0"/>
            </a:br>
            <a:endParaRPr lang="ru-RU" sz="2200" dirty="0"/>
          </a:p>
        </p:txBody>
      </p:sp>
      <p:sp>
        <p:nvSpPr>
          <p:cNvPr id="3" name="Содержимое 2"/>
          <p:cNvSpPr>
            <a:spLocks noGrp="1"/>
          </p:cNvSpPr>
          <p:nvPr>
            <p:ph sz="quarter" idx="1"/>
          </p:nvPr>
        </p:nvSpPr>
        <p:spPr>
          <a:xfrm>
            <a:off x="457200" y="1285860"/>
            <a:ext cx="6472254" cy="5188092"/>
          </a:xfrm>
        </p:spPr>
        <p:txBody>
          <a:bodyPr>
            <a:normAutofit fontScale="70000" lnSpcReduction="20000"/>
          </a:bodyPr>
          <a:lstStyle/>
          <a:p>
            <a:r>
              <a:rPr lang="ru-RU" b="1" dirty="0" smtClean="0">
                <a:solidFill>
                  <a:schemeClr val="tx1">
                    <a:lumMod val="50000"/>
                    <a:lumOff val="50000"/>
                  </a:schemeClr>
                </a:solidFill>
              </a:rPr>
              <a:t>Личными именами наших предков до 10 века и позже служили различные признаки людей, их действия, а также предметы внешнего мира: </a:t>
            </a:r>
            <a:r>
              <a:rPr lang="ru-RU" b="1" dirty="0" err="1" smtClean="0">
                <a:solidFill>
                  <a:schemeClr val="tx1">
                    <a:lumMod val="50000"/>
                    <a:lumOff val="50000"/>
                  </a:schemeClr>
                </a:solidFill>
              </a:rPr>
              <a:t>Завьял</a:t>
            </a:r>
            <a:r>
              <a:rPr lang="ru-RU" b="1" dirty="0" smtClean="0">
                <a:solidFill>
                  <a:schemeClr val="tx1">
                    <a:lumMod val="50000"/>
                    <a:lumOff val="50000"/>
                  </a:schemeClr>
                </a:solidFill>
              </a:rPr>
              <a:t> - вялый, </a:t>
            </a:r>
            <a:r>
              <a:rPr lang="ru-RU" b="1" dirty="0" err="1" smtClean="0">
                <a:solidFill>
                  <a:schemeClr val="tx1">
                    <a:lumMod val="50000"/>
                    <a:lumOff val="50000"/>
                  </a:schemeClr>
                </a:solidFill>
              </a:rPr>
              <a:t>Балуш</a:t>
            </a:r>
            <a:r>
              <a:rPr lang="ru-RU" b="1" dirty="0" smtClean="0">
                <a:solidFill>
                  <a:schemeClr val="tx1">
                    <a:lumMod val="50000"/>
                    <a:lumOff val="50000"/>
                  </a:schemeClr>
                </a:solidFill>
              </a:rPr>
              <a:t> – баловник, </a:t>
            </a:r>
            <a:r>
              <a:rPr lang="ru-RU" b="1" dirty="0" err="1" smtClean="0">
                <a:solidFill>
                  <a:schemeClr val="tx1">
                    <a:lumMod val="50000"/>
                    <a:lumOff val="50000"/>
                  </a:schemeClr>
                </a:solidFill>
              </a:rPr>
              <a:t>Яруха</a:t>
            </a:r>
            <a:r>
              <a:rPr lang="ru-RU" b="1" dirty="0" smtClean="0">
                <a:solidFill>
                  <a:schemeClr val="tx1">
                    <a:lumMod val="50000"/>
                    <a:lumOff val="50000"/>
                  </a:schemeClr>
                </a:solidFill>
              </a:rPr>
              <a:t> – злой, </a:t>
            </a:r>
            <a:r>
              <a:rPr lang="ru-RU" b="1" dirty="0" err="1" smtClean="0">
                <a:solidFill>
                  <a:schemeClr val="tx1">
                    <a:lumMod val="50000"/>
                    <a:lumOff val="50000"/>
                  </a:schemeClr>
                </a:solidFill>
              </a:rPr>
              <a:t>Батура</a:t>
            </a:r>
            <a:r>
              <a:rPr lang="ru-RU" b="1" dirty="0" smtClean="0">
                <a:solidFill>
                  <a:schemeClr val="tx1">
                    <a:lumMod val="50000"/>
                    <a:lumOff val="50000"/>
                  </a:schemeClr>
                </a:solidFill>
              </a:rPr>
              <a:t> – упрямец.</a:t>
            </a:r>
          </a:p>
          <a:p>
            <a:r>
              <a:rPr lang="ru-RU" b="1" dirty="0" smtClean="0">
                <a:solidFill>
                  <a:schemeClr val="tx1">
                    <a:lumMod val="50000"/>
                    <a:lumOff val="50000"/>
                  </a:schemeClr>
                </a:solidFill>
              </a:rPr>
              <a:t>Некоторая часть личных имен была связана с суевериями.</a:t>
            </a:r>
          </a:p>
          <a:p>
            <a:r>
              <a:rPr lang="ru-RU" b="1" dirty="0" smtClean="0">
                <a:solidFill>
                  <a:schemeClr val="tx1">
                    <a:lumMod val="50000"/>
                    <a:lumOff val="50000"/>
                  </a:schemeClr>
                </a:solidFill>
              </a:rPr>
              <a:t> После крещения Руси в Х веке среди русских и других восточных славян в обязательном порядке стали вводиться церковью личные имена  в честь православных святых. Например: Александр, Петр, Татьяна (греческие), Ирина, Виктор, Марина (лат.); Святослав, Людмила, Игорь (славянские); Нона, Таисия (египетские) и др.  Церковь стала признавать только эти узаконенные, так называемые канонические имена иностранного  происхождения. Дохристианские имена, как следы язычества, должны были исчезнуть.</a:t>
            </a:r>
          </a:p>
          <a:p>
            <a:r>
              <a:rPr lang="ru-RU" b="1" dirty="0" smtClean="0">
                <a:solidFill>
                  <a:schemeClr val="tx1">
                    <a:lumMod val="50000"/>
                    <a:lumOff val="50000"/>
                  </a:schemeClr>
                </a:solidFill>
              </a:rPr>
              <a:t> Теперь прозвище дается человеку за внешний вид, физические недостатки, определенные качества, да и сейчас не утратило своего звучания, точно характеризуя того или иного человека.(Примеры прозвищ поселка </a:t>
            </a:r>
            <a:r>
              <a:rPr lang="ru-RU" b="1" dirty="0" err="1" smtClean="0">
                <a:solidFill>
                  <a:schemeClr val="tx1">
                    <a:lumMod val="50000"/>
                    <a:lumOff val="50000"/>
                  </a:schemeClr>
                </a:solidFill>
              </a:rPr>
              <a:t>Каргополье</a:t>
            </a:r>
            <a:r>
              <a:rPr lang="ru-RU" b="1" dirty="0" smtClean="0">
                <a:solidFill>
                  <a:schemeClr val="tx1">
                    <a:lumMod val="50000"/>
                    <a:lumOff val="50000"/>
                  </a:schemeClr>
                </a:solidFill>
              </a:rPr>
              <a:t> Курганской области: </a:t>
            </a:r>
            <a:r>
              <a:rPr lang="ru-RU" b="1" dirty="0" err="1" smtClean="0">
                <a:solidFill>
                  <a:schemeClr val="tx1">
                    <a:lumMod val="50000"/>
                    <a:lumOff val="50000"/>
                  </a:schemeClr>
                </a:solidFill>
              </a:rPr>
              <a:t>Кривуха</a:t>
            </a:r>
            <a:r>
              <a:rPr lang="ru-RU" b="1" dirty="0" smtClean="0">
                <a:solidFill>
                  <a:schemeClr val="tx1">
                    <a:lumMod val="50000"/>
                    <a:lumOff val="50000"/>
                  </a:schemeClr>
                </a:solidFill>
              </a:rPr>
              <a:t>, Рябая, Фигаро, Цыган) </a:t>
            </a:r>
          </a:p>
          <a:p>
            <a:endParaRPr lang="ru-RU" dirty="0" smtClean="0">
              <a:solidFill>
                <a:schemeClr val="tx1">
                  <a:lumMod val="50000"/>
                  <a:lumOff val="50000"/>
                </a:schemeClr>
              </a:solidFill>
            </a:endParaRPr>
          </a:p>
          <a:p>
            <a:pPr>
              <a:buNone/>
            </a:pPr>
            <a:endParaRPr lang="ru-RU" dirty="0" smtClean="0">
              <a:solidFill>
                <a:schemeClr val="tx1">
                  <a:lumMod val="50000"/>
                  <a:lumOff val="50000"/>
                </a:schemeClr>
              </a:solidFill>
            </a:endParaRP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II</a:t>
            </a:r>
            <a:r>
              <a:rPr lang="ru-RU" b="1" dirty="0" smtClean="0"/>
              <a:t>.2 Что такое прозвище? </a:t>
            </a:r>
            <a:r>
              <a:rPr lang="ru-RU" dirty="0" smtClean="0"/>
              <a:t/>
            </a:r>
            <a:br>
              <a:rPr lang="ru-RU" dirty="0" smtClean="0"/>
            </a:br>
            <a:endParaRPr lang="ru-RU" dirty="0"/>
          </a:p>
        </p:txBody>
      </p:sp>
      <p:sp>
        <p:nvSpPr>
          <p:cNvPr id="3" name="Содержимое 2"/>
          <p:cNvSpPr>
            <a:spLocks noGrp="1"/>
          </p:cNvSpPr>
          <p:nvPr>
            <p:ph sz="quarter" idx="1"/>
          </p:nvPr>
        </p:nvSpPr>
        <p:spPr>
          <a:xfrm>
            <a:off x="285720" y="1571612"/>
            <a:ext cx="7467600" cy="4873752"/>
          </a:xfrm>
          <a:solidFill>
            <a:schemeClr val="accent1">
              <a:lumMod val="20000"/>
              <a:lumOff val="80000"/>
            </a:schemeClr>
          </a:solidFill>
        </p:spPr>
        <p:txBody>
          <a:bodyPr>
            <a:normAutofit/>
          </a:bodyPr>
          <a:lstStyle/>
          <a:p>
            <a:r>
              <a:rPr lang="ru-RU" dirty="0" smtClean="0"/>
              <a:t>По Толковому словарю русского языка Д.Н.Ушакова, </a:t>
            </a:r>
            <a:r>
              <a:rPr lang="ru-RU" dirty="0" smtClean="0">
                <a:solidFill>
                  <a:srgbClr val="C00000"/>
                </a:solidFill>
              </a:rPr>
              <a:t>прозвище — это название, данное человеку помимо его имени, обычно указывающее на какую-либо заметную черту его характера, наружности, деятельности</a:t>
            </a:r>
            <a:r>
              <a:rPr lang="ru-RU" dirty="0" smtClean="0"/>
              <a:t>. </a:t>
            </a:r>
            <a:endParaRPr lang="ru-RU" dirty="0"/>
          </a:p>
        </p:txBody>
      </p:sp>
      <p:pic>
        <p:nvPicPr>
          <p:cNvPr id="4" name="Рисунок 3" descr="1222171484_iva2.jpg"/>
          <p:cNvPicPr>
            <a:picLocks noChangeAspect="1"/>
          </p:cNvPicPr>
          <p:nvPr/>
        </p:nvPicPr>
        <p:blipFill>
          <a:blip r:embed="rId2"/>
          <a:srcRect r="1852" b="11666"/>
          <a:stretch>
            <a:fillRect/>
          </a:stretch>
        </p:blipFill>
        <p:spPr>
          <a:xfrm>
            <a:off x="642910" y="3714752"/>
            <a:ext cx="2857520" cy="2357454"/>
          </a:xfrm>
          <a:prstGeom prst="rect">
            <a:avLst/>
          </a:prstGeom>
          <a:ln>
            <a:noFill/>
          </a:ln>
          <a:effectLst>
            <a:softEdge rad="112500"/>
          </a:effectLst>
        </p:spPr>
      </p:pic>
      <p:pic>
        <p:nvPicPr>
          <p:cNvPr id="5" name="Рисунок 4" descr="над2.jpg"/>
          <p:cNvPicPr>
            <a:picLocks noChangeAspect="1"/>
          </p:cNvPicPr>
          <p:nvPr/>
        </p:nvPicPr>
        <p:blipFill>
          <a:blip r:embed="rId3"/>
          <a:srcRect l="4688" t="3966" r="14062" b="22668"/>
          <a:stretch>
            <a:fillRect/>
          </a:stretch>
        </p:blipFill>
        <p:spPr>
          <a:xfrm>
            <a:off x="3929058" y="3857628"/>
            <a:ext cx="3714776" cy="242889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4294967295"/>
          </p:nvPr>
        </p:nvGraphicFramePr>
        <p:xfrm>
          <a:off x="0" y="214313"/>
          <a:ext cx="7467600" cy="6643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toradora_001.jpg"/>
          <p:cNvPicPr>
            <a:picLocks noChangeAspect="1"/>
          </p:cNvPicPr>
          <p:nvPr/>
        </p:nvPicPr>
        <p:blipFill>
          <a:blip r:embed="rId2"/>
          <a:stretch>
            <a:fillRect/>
          </a:stretch>
        </p:blipFill>
        <p:spPr>
          <a:xfrm>
            <a:off x="5429256" y="433387"/>
            <a:ext cx="3286148" cy="5991225"/>
          </a:xfrm>
          <a:prstGeom prst="ellipse">
            <a:avLst/>
          </a:prstGeom>
          <a:ln>
            <a:noFill/>
          </a:ln>
          <a:effectLst>
            <a:softEdge rad="112500"/>
          </a:effectLst>
        </p:spPr>
      </p:pic>
      <p:sp>
        <p:nvSpPr>
          <p:cNvPr id="2" name="Заголовок 1"/>
          <p:cNvSpPr>
            <a:spLocks noGrp="1"/>
          </p:cNvSpPr>
          <p:nvPr>
            <p:ph type="title"/>
          </p:nvPr>
        </p:nvSpPr>
        <p:spPr/>
        <p:txBody>
          <a:bodyPr>
            <a:normAutofit fontScale="90000"/>
          </a:bodyPr>
          <a:lstStyle/>
          <a:p>
            <a:r>
              <a:rPr lang="en-US" b="1" dirty="0" smtClean="0">
                <a:solidFill>
                  <a:schemeClr val="accent1">
                    <a:lumMod val="50000"/>
                  </a:schemeClr>
                </a:solidFill>
              </a:rPr>
              <a:t>II</a:t>
            </a:r>
            <a:r>
              <a:rPr lang="ru-RU" b="1" dirty="0" smtClean="0">
                <a:solidFill>
                  <a:schemeClr val="accent1">
                    <a:lumMod val="50000"/>
                  </a:schemeClr>
                </a:solidFill>
              </a:rPr>
              <a:t>.3  Основные группы </a:t>
            </a:r>
            <a:r>
              <a:rPr lang="ru-RU" b="1" dirty="0" err="1" smtClean="0">
                <a:solidFill>
                  <a:schemeClr val="accent1">
                    <a:lumMod val="50000"/>
                  </a:schemeClr>
                </a:solidFill>
              </a:rPr>
              <a:t>прозвищных</a:t>
            </a:r>
            <a:r>
              <a:rPr lang="ru-RU" b="1" dirty="0" smtClean="0">
                <a:solidFill>
                  <a:schemeClr val="accent1">
                    <a:lumMod val="50000"/>
                  </a:schemeClr>
                </a:solidFill>
              </a:rPr>
              <a:t> наименований.</a:t>
            </a:r>
            <a:r>
              <a:rPr lang="ru-RU" dirty="0" smtClean="0"/>
              <a:t/>
            </a:r>
            <a:br>
              <a:rPr lang="ru-RU" dirty="0" smtClean="0"/>
            </a:br>
            <a:endParaRPr lang="ru-RU" dirty="0"/>
          </a:p>
        </p:txBody>
      </p:sp>
      <p:sp>
        <p:nvSpPr>
          <p:cNvPr id="3" name="Содержимое 2"/>
          <p:cNvSpPr>
            <a:spLocks noGrp="1"/>
          </p:cNvSpPr>
          <p:nvPr>
            <p:ph sz="quarter" idx="1"/>
          </p:nvPr>
        </p:nvSpPr>
        <p:spPr>
          <a:xfrm>
            <a:off x="457200" y="1071546"/>
            <a:ext cx="7467600" cy="6000792"/>
          </a:xfrm>
        </p:spPr>
        <p:txBody>
          <a:bodyPr>
            <a:normAutofit fontScale="92500" lnSpcReduction="20000"/>
          </a:bodyPr>
          <a:lstStyle/>
          <a:p>
            <a:pPr>
              <a:buNone/>
            </a:pPr>
            <a:r>
              <a:rPr lang="ru-RU" dirty="0" smtClean="0"/>
              <a:t>     </a:t>
            </a:r>
            <a:r>
              <a:rPr lang="ru-RU" b="1" i="1" dirty="0" smtClean="0">
                <a:solidFill>
                  <a:srgbClr val="C00000"/>
                </a:solidFill>
              </a:rPr>
              <a:t>В работе лингвиста  К. Н. Давыдовой прозвища делятся на три группы:</a:t>
            </a:r>
          </a:p>
          <a:p>
            <a:pPr>
              <a:buNone/>
            </a:pPr>
            <a:r>
              <a:rPr lang="ru-RU" dirty="0" smtClean="0"/>
              <a:t>1)прозвища, которые относятся к жителям некоторых населенных пунктов в целом</a:t>
            </a:r>
          </a:p>
          <a:p>
            <a:pPr marL="457200" indent="-457200">
              <a:buNone/>
            </a:pPr>
            <a:r>
              <a:rPr lang="ru-RU" dirty="0" smtClean="0"/>
              <a:t>2) прозвища, относящиеся к отдельным семьям, - «семейные прозвища  </a:t>
            </a:r>
          </a:p>
          <a:p>
            <a:pPr>
              <a:buNone/>
            </a:pPr>
            <a:r>
              <a:rPr lang="ru-RU" dirty="0" smtClean="0"/>
              <a:t>3) прозвища, относящиеся к отдельным лицам, - «личные прозвища»</a:t>
            </a:r>
          </a:p>
          <a:p>
            <a:pPr>
              <a:buNone/>
            </a:pPr>
            <a:r>
              <a:rPr lang="ru-RU" dirty="0" smtClean="0"/>
              <a:t>     </a:t>
            </a:r>
          </a:p>
          <a:p>
            <a:pPr>
              <a:buNone/>
            </a:pPr>
            <a:r>
              <a:rPr lang="ru-RU" dirty="0" smtClean="0"/>
              <a:t>    </a:t>
            </a:r>
            <a:r>
              <a:rPr lang="ru-RU" b="1" i="1" dirty="0" smtClean="0">
                <a:solidFill>
                  <a:srgbClr val="C00000"/>
                </a:solidFill>
              </a:rPr>
              <a:t>Дают конкретную оценочную характеристику отдельных лиц:</a:t>
            </a:r>
          </a:p>
          <a:p>
            <a:pPr lvl="0"/>
            <a:r>
              <a:rPr lang="ru-RU" dirty="0" smtClean="0"/>
              <a:t>1. По внешнему признаку</a:t>
            </a:r>
          </a:p>
          <a:p>
            <a:r>
              <a:rPr lang="ru-RU" dirty="0" smtClean="0"/>
              <a:t>2. По различным (чаще отрицательным) свойствам характера, поведения</a:t>
            </a:r>
          </a:p>
          <a:p>
            <a:r>
              <a:rPr lang="ru-RU" dirty="0" smtClean="0"/>
              <a:t>3. По линии внутренних качеств </a:t>
            </a:r>
          </a:p>
          <a:p>
            <a:r>
              <a:rPr lang="ru-RU" dirty="0" smtClean="0"/>
              <a:t>4. По особенностям речи</a:t>
            </a:r>
          </a:p>
          <a:p>
            <a:r>
              <a:rPr lang="ru-RU" dirty="0" smtClean="0"/>
              <a:t>5. По месту прежнего местожительства</a:t>
            </a:r>
          </a:p>
          <a:p>
            <a:r>
              <a:rPr lang="ru-RU" dirty="0" smtClean="0"/>
              <a:t>6. По прозвищу кого-либо из родственников </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Мои документы\ванюшкина\нд1.jpg"/>
          <p:cNvPicPr>
            <a:picLocks noChangeAspect="1" noChangeArrowheads="1"/>
          </p:cNvPicPr>
          <p:nvPr/>
        </p:nvPicPr>
        <p:blipFill>
          <a:blip r:embed="rId2"/>
          <a:srcRect/>
          <a:stretch>
            <a:fillRect/>
          </a:stretch>
        </p:blipFill>
        <p:spPr bwMode="auto">
          <a:xfrm>
            <a:off x="4929190" y="285728"/>
            <a:ext cx="3810000" cy="4991100"/>
          </a:xfrm>
          <a:prstGeom prst="rect">
            <a:avLst/>
          </a:prstGeom>
          <a:noFill/>
        </p:spPr>
      </p:pic>
      <p:sp>
        <p:nvSpPr>
          <p:cNvPr id="2" name="Заголовок 1"/>
          <p:cNvSpPr>
            <a:spLocks noGrp="1"/>
          </p:cNvSpPr>
          <p:nvPr>
            <p:ph type="title"/>
          </p:nvPr>
        </p:nvSpPr>
        <p:spPr>
          <a:xfrm>
            <a:off x="457200" y="274638"/>
            <a:ext cx="4686304" cy="654032"/>
          </a:xfrm>
        </p:spPr>
        <p:txBody>
          <a:bodyPr>
            <a:noAutofit/>
          </a:bodyPr>
          <a:lstStyle/>
          <a:p>
            <a:r>
              <a:rPr lang="en-US" sz="2000" b="1" dirty="0" smtClean="0">
                <a:solidFill>
                  <a:schemeClr val="accent1">
                    <a:lumMod val="50000"/>
                  </a:schemeClr>
                </a:solidFill>
              </a:rPr>
              <a:t>III.1</a:t>
            </a:r>
            <a:r>
              <a:rPr lang="ru-RU" sz="2000" b="1" dirty="0" smtClean="0">
                <a:solidFill>
                  <a:schemeClr val="accent1">
                    <a:lumMod val="50000"/>
                  </a:schemeClr>
                </a:solidFill>
              </a:rPr>
              <a:t>. Школьные прозвища.</a:t>
            </a:r>
            <a:r>
              <a:rPr lang="ru-RU" sz="2000" dirty="0" smtClean="0"/>
              <a:t/>
            </a:r>
            <a:br>
              <a:rPr lang="ru-RU" sz="2000" dirty="0" smtClean="0"/>
            </a:br>
            <a:endParaRPr lang="ru-RU" sz="2000" dirty="0"/>
          </a:p>
        </p:txBody>
      </p:sp>
      <p:sp>
        <p:nvSpPr>
          <p:cNvPr id="3" name="Содержимое 2"/>
          <p:cNvSpPr>
            <a:spLocks noGrp="1"/>
          </p:cNvSpPr>
          <p:nvPr>
            <p:ph sz="quarter" idx="1"/>
          </p:nvPr>
        </p:nvSpPr>
        <p:spPr>
          <a:xfrm>
            <a:off x="457200" y="1214422"/>
            <a:ext cx="4686304" cy="5214974"/>
          </a:xfrm>
          <a:solidFill>
            <a:schemeClr val="accent4">
              <a:lumMod val="20000"/>
              <a:lumOff val="80000"/>
            </a:schemeClr>
          </a:solidFill>
        </p:spPr>
        <p:txBody>
          <a:bodyPr>
            <a:normAutofit lnSpcReduction="10000"/>
          </a:bodyPr>
          <a:lstStyle/>
          <a:p>
            <a:pPr>
              <a:buNone/>
            </a:pPr>
            <a:r>
              <a:rPr lang="ru-RU" dirty="0" smtClean="0"/>
              <a:t>      </a:t>
            </a:r>
          </a:p>
          <a:p>
            <a:pPr>
              <a:buNone/>
            </a:pPr>
            <a:r>
              <a:rPr lang="ru-RU" dirty="0" smtClean="0"/>
              <a:t>      Прозвища - чрезвычайно важная часть мира детей. Прозвища изобретаются детьми для детей. Прозвища существуют во всех школах, во всех классах, городах и селах. Бывает, прозвище настолько прочно закрепляется за человеком, что его вообще по имени перестают называть. Есть довольно популярные прозвища. </a:t>
            </a:r>
            <a:endParaRPr lang="ru-RU" dirty="0"/>
          </a:p>
        </p:txBody>
      </p:sp>
      <p:sp>
        <p:nvSpPr>
          <p:cNvPr id="5" name="TextBox 4"/>
          <p:cNvSpPr txBox="1"/>
          <p:nvPr/>
        </p:nvSpPr>
        <p:spPr>
          <a:xfrm>
            <a:off x="6357950" y="5715016"/>
            <a:ext cx="1128835" cy="369332"/>
          </a:xfrm>
          <a:prstGeom prst="rect">
            <a:avLst/>
          </a:prstGeom>
          <a:solidFill>
            <a:schemeClr val="accent1">
              <a:lumMod val="20000"/>
              <a:lumOff val="80000"/>
            </a:schemeClr>
          </a:solidFill>
        </p:spPr>
        <p:txBody>
          <a:bodyPr wrap="none" rtlCol="0">
            <a:spAutoFit/>
          </a:bodyPr>
          <a:lstStyle/>
          <a:p>
            <a:r>
              <a:rPr lang="ru-RU" b="1" i="1" dirty="0" smtClean="0">
                <a:solidFill>
                  <a:srgbClr val="C00000"/>
                </a:solidFill>
              </a:rPr>
              <a:t>Плакса</a:t>
            </a:r>
            <a:endParaRPr lang="ru-RU" b="1" i="1" dirty="0">
              <a:solidFill>
                <a:srgbClr val="C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Мои документы\ванюшкина\нд5.jpg"/>
          <p:cNvPicPr>
            <a:picLocks noChangeAspect="1" noChangeArrowheads="1"/>
          </p:cNvPicPr>
          <p:nvPr/>
        </p:nvPicPr>
        <p:blipFill>
          <a:blip r:embed="rId2"/>
          <a:srcRect/>
          <a:stretch>
            <a:fillRect/>
          </a:stretch>
        </p:blipFill>
        <p:spPr bwMode="auto">
          <a:xfrm>
            <a:off x="5500694" y="571480"/>
            <a:ext cx="3048000" cy="4371975"/>
          </a:xfrm>
          <a:prstGeom prst="rect">
            <a:avLst/>
          </a:prstGeom>
          <a:noFill/>
        </p:spPr>
      </p:pic>
      <p:sp>
        <p:nvSpPr>
          <p:cNvPr id="2" name="Заголовок 1"/>
          <p:cNvSpPr>
            <a:spLocks noGrp="1"/>
          </p:cNvSpPr>
          <p:nvPr>
            <p:ph type="title"/>
          </p:nvPr>
        </p:nvSpPr>
        <p:spPr>
          <a:xfrm>
            <a:off x="428596" y="0"/>
            <a:ext cx="7467600" cy="1143000"/>
          </a:xfrm>
        </p:spPr>
        <p:txBody>
          <a:bodyPr/>
          <a:lstStyle/>
          <a:p>
            <a:r>
              <a:rPr lang="ru-RU" dirty="0" smtClean="0">
                <a:solidFill>
                  <a:schemeClr val="accent1">
                    <a:lumMod val="50000"/>
                  </a:schemeClr>
                </a:solidFill>
              </a:rPr>
              <a:t>«Чучело»</a:t>
            </a:r>
            <a:endParaRPr lang="ru-RU" dirty="0">
              <a:solidFill>
                <a:schemeClr val="accent1">
                  <a:lumMod val="50000"/>
                </a:schemeClr>
              </a:solidFill>
            </a:endParaRPr>
          </a:p>
        </p:txBody>
      </p:sp>
      <p:sp>
        <p:nvSpPr>
          <p:cNvPr id="3" name="Содержимое 2"/>
          <p:cNvSpPr>
            <a:spLocks noGrp="1"/>
          </p:cNvSpPr>
          <p:nvPr>
            <p:ph sz="quarter" idx="1"/>
          </p:nvPr>
        </p:nvSpPr>
        <p:spPr>
          <a:xfrm>
            <a:off x="457200" y="1071546"/>
            <a:ext cx="4900618" cy="5500726"/>
          </a:xfrm>
          <a:solidFill>
            <a:schemeClr val="accent1">
              <a:lumMod val="20000"/>
              <a:lumOff val="80000"/>
            </a:schemeClr>
          </a:solidFill>
        </p:spPr>
        <p:txBody>
          <a:bodyPr>
            <a:normAutofit fontScale="77500" lnSpcReduction="20000"/>
          </a:bodyPr>
          <a:lstStyle/>
          <a:p>
            <a:pPr>
              <a:buNone/>
            </a:pPr>
            <a:r>
              <a:rPr lang="ru-RU" dirty="0" smtClean="0">
                <a:solidFill>
                  <a:schemeClr val="accent1">
                    <a:lumMod val="75000"/>
                  </a:schemeClr>
                </a:solidFill>
              </a:rPr>
              <a:t>Фильм Ролана Быкова «Чучело», снятый по повести </a:t>
            </a:r>
            <a:r>
              <a:rPr lang="ru-RU" dirty="0" err="1" smtClean="0">
                <a:solidFill>
                  <a:schemeClr val="accent1">
                    <a:lumMod val="75000"/>
                  </a:schemeClr>
                </a:solidFill>
              </a:rPr>
              <a:t>Железнякова</a:t>
            </a:r>
            <a:r>
              <a:rPr lang="ru-RU" dirty="0" smtClean="0">
                <a:solidFill>
                  <a:schemeClr val="accent1">
                    <a:lumMod val="75000"/>
                  </a:schemeClr>
                </a:solidFill>
              </a:rPr>
              <a:t>. Один из ярких примеров негативного воздействия прозвища. Оно стало одним из немаловажных факторов отношения к главной героине, 12-летней девочке, которое чуть ли не привело к трагедии. Лена, подобно своему дедушке, придает гораздо большее значение внутреннему содержанию и нравственному здоровью своей личности, чем своему внешнему виду.. Испытывая на себе недоверие, зависть, недоброжелательность, непонимание или даже жесткость со стороны окружающих подростков, предательство мальчика, который вызвал в ней чувство первой любви, Лена показывает всем впечатляющий пример бескорыстия, прямоты, человеческого достоинства. А ведь все ее дразнили Чучело.</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206</TotalTime>
  <Words>1890</Words>
  <Application>Microsoft Office PowerPoint</Application>
  <PresentationFormat>Экран (4:3)</PresentationFormat>
  <Paragraphs>115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Эркер</vt:lpstr>
      <vt:lpstr>Школьные прозвища </vt:lpstr>
      <vt:lpstr>I.1. Введение </vt:lpstr>
      <vt:lpstr>Слайд 3</vt:lpstr>
      <vt:lpstr>II.1. История возникновения прозвищ </vt:lpstr>
      <vt:lpstr>II.2 Что такое прозвище?  </vt:lpstr>
      <vt:lpstr>Слайд 6</vt:lpstr>
      <vt:lpstr>II.3  Основные группы прозвищных наименований. </vt:lpstr>
      <vt:lpstr>III.1. Школьные прозвища. </vt:lpstr>
      <vt:lpstr>«Чучело»</vt:lpstr>
      <vt:lpstr>III.2. Результаты анкетирования школьников. </vt:lpstr>
      <vt:lpstr>Результаты анкетирования</vt:lpstr>
      <vt:lpstr>Наличие прозвищ</vt:lpstr>
      <vt:lpstr>Анкетирование учащихся</vt:lpstr>
      <vt:lpstr>III.3. Классификация школьных прозвищ учащихся. </vt:lpstr>
      <vt:lpstr>По внешнему виду</vt:lpstr>
      <vt:lpstr>Прозвища -ники</vt:lpstr>
      <vt:lpstr>III.4 Мнение школьного психолога о влиянии прозвищ на детей. </vt:lpstr>
      <vt:lpstr> Выводы. </vt:lpstr>
      <vt:lpstr>Слайд 19</vt:lpstr>
      <vt:lpstr>О русском языке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Школьные прозвища </dc:title>
  <dc:creator>XTreme</dc:creator>
  <cp:lastModifiedBy>Брусинская Л В</cp:lastModifiedBy>
  <cp:revision>27</cp:revision>
  <dcterms:created xsi:type="dcterms:W3CDTF">2010-02-20T06:40:06Z</dcterms:created>
  <dcterms:modified xsi:type="dcterms:W3CDTF">2017-09-16T06:28:57Z</dcterms:modified>
</cp:coreProperties>
</file>