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7" r:id="rId8"/>
    <p:sldId id="268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3" autoAdjust="0"/>
    <p:restoredTop sz="94737" autoAdjust="0"/>
  </p:normalViewPr>
  <p:slideViewPr>
    <p:cSldViewPr snapToGrid="0">
      <p:cViewPr varScale="1">
        <p:scale>
          <a:sx n="87" d="100"/>
          <a:sy n="87" d="100"/>
        </p:scale>
        <p:origin x="6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F37-C71F-48AD-9814-F11F3DFDB486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FC65913-A91F-47C5-846E-BC8E8DB81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504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F37-C71F-48AD-9814-F11F3DFDB486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FC65913-A91F-47C5-846E-BC8E8DB81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782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F37-C71F-48AD-9814-F11F3DFDB486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FC65913-A91F-47C5-846E-BC8E8DB8116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4848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F37-C71F-48AD-9814-F11F3DFDB486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FC65913-A91F-47C5-846E-BC8E8DB81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608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F37-C71F-48AD-9814-F11F3DFDB486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FC65913-A91F-47C5-846E-BC8E8DB8116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898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F37-C71F-48AD-9814-F11F3DFDB486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FC65913-A91F-47C5-846E-BC8E8DB81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991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F37-C71F-48AD-9814-F11F3DFDB486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65913-A91F-47C5-846E-BC8E8DB81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1240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F37-C71F-48AD-9814-F11F3DFDB486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65913-A91F-47C5-846E-BC8E8DB81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660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F37-C71F-48AD-9814-F11F3DFDB486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65913-A91F-47C5-846E-BC8E8DB81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508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F37-C71F-48AD-9814-F11F3DFDB486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FC65913-A91F-47C5-846E-BC8E8DB81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833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F37-C71F-48AD-9814-F11F3DFDB486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FC65913-A91F-47C5-846E-BC8E8DB81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675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F37-C71F-48AD-9814-F11F3DFDB486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FC65913-A91F-47C5-846E-BC8E8DB81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268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F37-C71F-48AD-9814-F11F3DFDB486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65913-A91F-47C5-846E-BC8E8DB81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771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F37-C71F-48AD-9814-F11F3DFDB486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65913-A91F-47C5-846E-BC8E8DB81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328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F37-C71F-48AD-9814-F11F3DFDB486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65913-A91F-47C5-846E-BC8E8DB81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198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4CF37-C71F-48AD-9814-F11F3DFDB486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FC65913-A91F-47C5-846E-BC8E8DB81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115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4CF37-C71F-48AD-9814-F11F3DFDB486}" type="datetimeFigureOut">
              <a:rPr lang="ru-RU" smtClean="0"/>
              <a:t>15.09.2017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FC65913-A91F-47C5-846E-BC8E8DB81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075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48128" y="835151"/>
            <a:ext cx="9144000" cy="1071181"/>
          </a:xfrm>
        </p:spPr>
        <p:txBody>
          <a:bodyPr>
            <a:noAutofit/>
          </a:bodyPr>
          <a:lstStyle/>
          <a:p>
            <a:r>
              <a:rPr lang="ru-RU" sz="7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Monotype Corsiva" panose="03010101010201010101" pitchFamily="66" charset="0"/>
              </a:rPr>
              <a:t>Системы </a:t>
            </a:r>
            <a:r>
              <a:rPr lang="ru-RU" sz="7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Monotype Corsiva" panose="03010101010201010101" pitchFamily="66" charset="0"/>
              </a:rPr>
              <a:t>счисления</a:t>
            </a:r>
            <a:endParaRPr lang="ru-RU" sz="7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48128" y="2060448"/>
            <a:ext cx="9144000" cy="1743456"/>
          </a:xfrm>
        </p:spPr>
        <p:txBody>
          <a:bodyPr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2800" b="1" dirty="0" smtClean="0">
                <a:ln/>
                <a:solidFill>
                  <a:srgbClr val="002060"/>
                </a:solidFill>
                <a:latin typeface="Monotype Corsiva" panose="03010101010201010101" pitchFamily="66" charset="0"/>
              </a:rPr>
              <a:t>Перевод целых чисел из одной системы счисления в другую. </a:t>
            </a:r>
          </a:p>
          <a:p>
            <a:r>
              <a:rPr lang="ru-RU" sz="2800" b="1" dirty="0" smtClean="0">
                <a:ln/>
                <a:solidFill>
                  <a:srgbClr val="002060"/>
                </a:solidFill>
                <a:latin typeface="Monotype Corsiva" panose="03010101010201010101" pitchFamily="66" charset="0"/>
              </a:rPr>
              <a:t>Перевод дробных чисел из одной системы счисления в другую. </a:t>
            </a:r>
          </a:p>
          <a:p>
            <a:r>
              <a:rPr lang="ru-RU" sz="2800" b="1" dirty="0" smtClean="0">
                <a:ln/>
                <a:solidFill>
                  <a:srgbClr val="002060"/>
                </a:solidFill>
                <a:latin typeface="Monotype Corsiva" panose="03010101010201010101" pitchFamily="66" charset="0"/>
              </a:rPr>
              <a:t>Перевод чисел из двоичной  системы счисления в  8-ую, 16-у  и наоборот.</a:t>
            </a:r>
          </a:p>
          <a:p>
            <a:endParaRPr lang="ru-RU" sz="2800" b="1" dirty="0">
              <a:ln/>
              <a:solidFill>
                <a:schemeClr val="accent3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00" y="468640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БУ «</a:t>
            </a:r>
            <a:r>
              <a:rPr lang="ru-RU" dirty="0" err="1" smtClean="0"/>
              <a:t>Лангепасский</a:t>
            </a:r>
            <a:r>
              <a:rPr lang="ru-RU" dirty="0" smtClean="0"/>
              <a:t> политехнический колледж»</a:t>
            </a:r>
          </a:p>
          <a:p>
            <a:r>
              <a:rPr lang="ru-RU" dirty="0" smtClean="0"/>
              <a:t>Филиал в </a:t>
            </a:r>
            <a:r>
              <a:rPr lang="ru-RU" dirty="0" err="1" smtClean="0"/>
              <a:t>г.Покачи</a:t>
            </a:r>
            <a:endParaRPr lang="ru-RU" dirty="0"/>
          </a:p>
          <a:p>
            <a:r>
              <a:rPr lang="ru-RU" b="1" dirty="0" err="1" smtClean="0"/>
              <a:t>Ахметгареева</a:t>
            </a:r>
            <a:r>
              <a:rPr lang="ru-RU" b="1" dirty="0" smtClean="0"/>
              <a:t> А</a:t>
            </a:r>
            <a:r>
              <a:rPr lang="ru-RU" b="1" dirty="0"/>
              <a:t>. 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9678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7512" y="947800"/>
            <a:ext cx="10515600" cy="508723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3. Правило перехода из </a:t>
            </a:r>
            <a:r>
              <a:rPr lang="ru-RU" sz="3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восьмеричной </a:t>
            </a:r>
            <a:r>
              <a:rPr lang="ru-RU" sz="3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системы счисления в </a:t>
            </a:r>
            <a:r>
              <a:rPr lang="ru-RU" sz="3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двоичную</a:t>
            </a:r>
            <a:r>
              <a:rPr lang="ru-RU" sz="3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. </a:t>
            </a:r>
          </a:p>
          <a:p>
            <a:pPr marL="0" indent="0"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?</a:t>
            </a:r>
            <a:r>
              <a:rPr lang="ru-RU" sz="3000" b="1" baseline="-25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8</a:t>
            </a:r>
            <a:r>
              <a:rPr lang="ru-RU" sz="3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→?</a:t>
            </a:r>
            <a:r>
              <a:rPr lang="ru-RU" sz="3000" b="1" baseline="-25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2</a:t>
            </a:r>
            <a:r>
              <a:rPr lang="ru-RU" sz="3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</a:p>
          <a:p>
            <a:pPr marL="0" indent="0">
              <a:buNone/>
            </a:pPr>
            <a:r>
              <a:rPr lang="ru-RU" sz="2200" dirty="0" smtClean="0"/>
              <a:t>Каждую восьмеричную цифру заменить двоичным классом по </a:t>
            </a:r>
            <a:r>
              <a:rPr lang="ru-RU" sz="2200" b="1" dirty="0" smtClean="0"/>
              <a:t>три</a:t>
            </a:r>
            <a:r>
              <a:rPr lang="ru-RU" sz="2200" dirty="0" smtClean="0"/>
              <a:t> цифры в каждом</a:t>
            </a:r>
          </a:p>
          <a:p>
            <a:pPr marL="0" indent="0">
              <a:buNone/>
            </a:pPr>
            <a:r>
              <a:rPr lang="ru-RU" b="1" dirty="0" smtClean="0"/>
              <a:t>  2571</a:t>
            </a:r>
            <a:r>
              <a:rPr lang="ru-RU" b="1" baseline="-25000" dirty="0" smtClean="0"/>
              <a:t>8</a:t>
            </a:r>
            <a:r>
              <a:rPr lang="ru-RU" b="1" dirty="0" smtClean="0"/>
              <a:t> = 10 101 111 001</a:t>
            </a:r>
            <a:r>
              <a:rPr lang="ru-RU" b="1" baseline="-25000" dirty="0" smtClean="0"/>
              <a:t>2</a:t>
            </a:r>
            <a:endParaRPr lang="ru-RU" b="1" baseline="-25000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marL="0" indent="0">
              <a:buNone/>
            </a:pPr>
            <a:endParaRPr lang="ru-RU" sz="3000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ru-RU" sz="30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4. Правило </a:t>
            </a:r>
            <a:r>
              <a:rPr lang="ru-RU" sz="3000" dirty="0">
                <a:solidFill>
                  <a:srgbClr val="002060"/>
                </a:solidFill>
                <a:latin typeface="Monotype Corsiva" panose="03010101010201010101" pitchFamily="66" charset="0"/>
              </a:rPr>
              <a:t>перехода из </a:t>
            </a:r>
            <a:r>
              <a:rPr lang="ru-RU" sz="3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шестнадцатеричной </a:t>
            </a:r>
            <a:r>
              <a:rPr lang="ru-RU" sz="3000" dirty="0">
                <a:solidFill>
                  <a:srgbClr val="002060"/>
                </a:solidFill>
                <a:latin typeface="Monotype Corsiva" panose="03010101010201010101" pitchFamily="66" charset="0"/>
              </a:rPr>
              <a:t>системы счисления в </a:t>
            </a:r>
            <a:r>
              <a:rPr lang="ru-RU" sz="3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двоичную</a:t>
            </a:r>
            <a:r>
              <a:rPr lang="ru-RU" sz="3000" dirty="0">
                <a:solidFill>
                  <a:srgbClr val="002060"/>
                </a:solidFill>
                <a:latin typeface="Monotype Corsiva" panose="03010101010201010101" pitchFamily="66" charset="0"/>
              </a:rPr>
              <a:t>. </a:t>
            </a:r>
            <a:endParaRPr lang="ru-RU" sz="3000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?</a:t>
            </a:r>
            <a:r>
              <a:rPr lang="ru-RU" sz="3000" b="1" baseline="-25000" dirty="0">
                <a:solidFill>
                  <a:srgbClr val="002060"/>
                </a:solidFill>
                <a:latin typeface="Monotype Corsiva" panose="03010101010201010101" pitchFamily="66" charset="0"/>
              </a:rPr>
              <a:t>16</a:t>
            </a:r>
            <a:r>
              <a:rPr lang="ru-RU" sz="3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→?</a:t>
            </a:r>
            <a:r>
              <a:rPr lang="ru-RU" sz="3000" b="1" baseline="-25000" dirty="0">
                <a:solidFill>
                  <a:srgbClr val="002060"/>
                </a:solidFill>
                <a:latin typeface="Monotype Corsiva" panose="03010101010201010101" pitchFamily="66" charset="0"/>
              </a:rPr>
              <a:t>2</a:t>
            </a:r>
            <a:r>
              <a:rPr lang="ru-RU" sz="3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</a:p>
          <a:p>
            <a:pPr marL="0" indent="0">
              <a:buNone/>
            </a:pPr>
            <a:r>
              <a:rPr lang="ru-RU" sz="2200" dirty="0" smtClean="0"/>
              <a:t>Каждую шестнадцатеричную цифру заменить двоичным классом по </a:t>
            </a:r>
            <a:r>
              <a:rPr lang="ru-RU" sz="2200" b="1" dirty="0" smtClean="0"/>
              <a:t>четыре</a:t>
            </a:r>
            <a:r>
              <a:rPr lang="ru-RU" sz="2200" dirty="0" smtClean="0"/>
              <a:t> цифры в каждом</a:t>
            </a:r>
          </a:p>
          <a:p>
            <a:pPr marL="0" indent="0">
              <a:buNone/>
            </a:pPr>
            <a:r>
              <a:rPr lang="ru-RU" b="1" dirty="0" smtClean="0"/>
              <a:t>   </a:t>
            </a:r>
            <a:r>
              <a:rPr lang="en-US" b="1" dirty="0" smtClean="0"/>
              <a:t>F54D0</a:t>
            </a:r>
            <a:r>
              <a:rPr lang="en-US" b="1" baseline="-25000" dirty="0" smtClean="0"/>
              <a:t>16</a:t>
            </a:r>
            <a:r>
              <a:rPr lang="en-US" b="1" dirty="0" smtClean="0"/>
              <a:t> = </a:t>
            </a:r>
            <a:r>
              <a:rPr lang="ru-RU" b="1" dirty="0" smtClean="0"/>
              <a:t>1111 </a:t>
            </a:r>
            <a:r>
              <a:rPr lang="en-US" b="1" dirty="0" smtClean="0"/>
              <a:t>0101</a:t>
            </a:r>
            <a:r>
              <a:rPr lang="ru-RU" b="1" dirty="0" smtClean="0"/>
              <a:t> </a:t>
            </a:r>
            <a:r>
              <a:rPr lang="en-US" b="1" dirty="0" smtClean="0"/>
              <a:t>0100</a:t>
            </a:r>
            <a:r>
              <a:rPr lang="ru-RU" b="1" dirty="0" smtClean="0"/>
              <a:t> </a:t>
            </a:r>
            <a:r>
              <a:rPr lang="en-US" b="1" dirty="0" smtClean="0"/>
              <a:t>1101</a:t>
            </a:r>
            <a:r>
              <a:rPr lang="ru-RU" b="1" dirty="0" smtClean="0"/>
              <a:t> </a:t>
            </a:r>
            <a:r>
              <a:rPr lang="en-US" b="1" dirty="0" smtClean="0"/>
              <a:t>0000</a:t>
            </a:r>
            <a:r>
              <a:rPr lang="en-US" b="1" baseline="-25000" dirty="0" smtClean="0"/>
              <a:t>2</a:t>
            </a:r>
            <a:endParaRPr lang="ru-RU" b="1" baseline="-25000" dirty="0"/>
          </a:p>
        </p:txBody>
      </p:sp>
    </p:spTree>
    <p:extLst>
      <p:ext uri="{BB962C8B-B14F-4D97-AF65-F5344CB8AC3E}">
        <p14:creationId xmlns:p14="http://schemas.microsoft.com/office/powerpoint/2010/main" val="198646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2081"/>
            <a:ext cx="10515600" cy="646811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Связь систем счисления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0198205"/>
              </p:ext>
            </p:extLst>
          </p:nvPr>
        </p:nvGraphicFramePr>
        <p:xfrm>
          <a:off x="950976" y="778892"/>
          <a:ext cx="10402824" cy="5995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00706"/>
                <a:gridCol w="2600706"/>
                <a:gridCol w="2600706"/>
                <a:gridCol w="2600706"/>
              </a:tblGrid>
              <a:tr h="35267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10-ая</a:t>
                      </a:r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2-ая</a:t>
                      </a:r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8-ая</a:t>
                      </a:r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16-ая</a:t>
                      </a:r>
                      <a:endParaRPr lang="ru-RU" sz="16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5267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5267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5267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0010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5267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3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0011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3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3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5267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4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0100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4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4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5267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5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0101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5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5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5267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6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0110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6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6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5267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7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0111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7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7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5267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8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1000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8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5267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9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1001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9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5267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1010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A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5267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11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1011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B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5267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12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1100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C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5267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13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1101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D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5267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14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1110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E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  <a:tr h="35267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1111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F</a:t>
                      </a:r>
                      <a:endParaRPr lang="ru-RU" sz="1600" b="1" dirty="0"/>
                    </a:p>
                  </a:txBody>
                  <a:tcPr anchor="ctr"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413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5003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Перевод целых чисел из одной системы счисления в другую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3168" y="1825625"/>
            <a:ext cx="10850880" cy="4351338"/>
          </a:xfrm>
        </p:spPr>
        <p:txBody>
          <a:bodyPr>
            <a:normAutofit fontScale="85000" lnSpcReduction="10000"/>
          </a:bodyPr>
          <a:lstStyle/>
          <a:p>
            <a:pPr marL="514350" indent="-514350" algn="ctr">
              <a:buAutoNum type="arabicPeriod"/>
            </a:pPr>
            <a:r>
              <a:rPr lang="ru-RU" sz="4300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Перевод чисел из любой системы счисления в десятичную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rgbClr val="002060"/>
                </a:solidFill>
              </a:rPr>
              <a:t>Для перехода из любой системы счисления в десятичную необходимо число представить в виде суммы степеней основания системы счисления и найти его десятичное значение.</a:t>
            </a:r>
          </a:p>
          <a:p>
            <a:pPr marL="0" indent="0">
              <a:buNone/>
            </a:pPr>
            <a:r>
              <a:rPr lang="ru-RU" sz="2600" b="1" i="1" dirty="0" smtClean="0"/>
              <a:t>Пример:</a:t>
            </a:r>
            <a:r>
              <a:rPr lang="ru-RU" sz="2600" dirty="0" smtClean="0"/>
              <a:t> Перевести число из двоичной СС в десятичную СС</a:t>
            </a:r>
          </a:p>
          <a:p>
            <a:pPr marL="0" indent="0">
              <a:buNone/>
            </a:pPr>
            <a:r>
              <a:rPr lang="ru-RU" dirty="0" smtClean="0"/>
              <a:t>11101</a:t>
            </a:r>
            <a:r>
              <a:rPr lang="ru-RU" baseline="-25000" dirty="0" smtClean="0"/>
              <a:t>2</a:t>
            </a:r>
            <a:r>
              <a:rPr lang="ru-RU" dirty="0" smtClean="0"/>
              <a:t> = 1*2</a:t>
            </a:r>
            <a:r>
              <a:rPr lang="ru-RU" baseline="30000" dirty="0" smtClean="0"/>
              <a:t>4</a:t>
            </a:r>
            <a:r>
              <a:rPr lang="ru-RU" dirty="0" smtClean="0"/>
              <a:t> + 1*2</a:t>
            </a:r>
            <a:r>
              <a:rPr lang="ru-RU" baseline="30000" dirty="0"/>
              <a:t>3</a:t>
            </a:r>
            <a:r>
              <a:rPr lang="ru-RU" dirty="0" smtClean="0"/>
              <a:t>+ 1*2</a:t>
            </a:r>
            <a:r>
              <a:rPr lang="ru-RU" baseline="30000" dirty="0"/>
              <a:t>2</a:t>
            </a:r>
            <a:r>
              <a:rPr lang="ru-RU" dirty="0" smtClean="0"/>
              <a:t> + 0*2</a:t>
            </a:r>
            <a:r>
              <a:rPr lang="ru-RU" baseline="30000" dirty="0"/>
              <a:t>1</a:t>
            </a:r>
            <a:r>
              <a:rPr lang="ru-RU" dirty="0" smtClean="0"/>
              <a:t> + 1*2</a:t>
            </a:r>
            <a:r>
              <a:rPr lang="ru-RU" baseline="30000" dirty="0"/>
              <a:t>0</a:t>
            </a:r>
            <a:r>
              <a:rPr lang="ru-RU" dirty="0" smtClean="0"/>
              <a:t> = 16 + 8 + 4 + 0 + 1 = 29</a:t>
            </a:r>
            <a:r>
              <a:rPr lang="ru-RU" baseline="-25000" dirty="0" smtClean="0"/>
              <a:t>10</a:t>
            </a:r>
          </a:p>
          <a:p>
            <a:pPr marL="0" indent="0">
              <a:buNone/>
            </a:pPr>
            <a:r>
              <a:rPr lang="ru-RU" sz="2600" b="1" i="1" dirty="0" smtClean="0"/>
              <a:t>Пример: </a:t>
            </a:r>
            <a:r>
              <a:rPr lang="ru-RU" sz="2600" dirty="0" smtClean="0"/>
              <a:t>Перевести число из восьмеричной СС в десятичную СС</a:t>
            </a:r>
          </a:p>
          <a:p>
            <a:pPr marL="0" indent="0">
              <a:buNone/>
            </a:pPr>
            <a:r>
              <a:rPr lang="ru-RU" dirty="0" smtClean="0"/>
              <a:t>215</a:t>
            </a:r>
            <a:r>
              <a:rPr lang="ru-RU" baseline="-25000" dirty="0" smtClean="0"/>
              <a:t>8</a:t>
            </a:r>
            <a:r>
              <a:rPr lang="ru-RU" dirty="0" smtClean="0"/>
              <a:t> = 2*8</a:t>
            </a:r>
            <a:r>
              <a:rPr lang="ru-RU" baseline="30000" dirty="0" smtClean="0"/>
              <a:t>2</a:t>
            </a:r>
            <a:r>
              <a:rPr lang="ru-RU" dirty="0" smtClean="0"/>
              <a:t> + 1*8</a:t>
            </a:r>
            <a:r>
              <a:rPr lang="ru-RU" baseline="30000" dirty="0" smtClean="0"/>
              <a:t>1</a:t>
            </a:r>
            <a:r>
              <a:rPr lang="ru-RU" dirty="0" smtClean="0"/>
              <a:t>+ 5*8</a:t>
            </a:r>
            <a:r>
              <a:rPr lang="ru-RU" baseline="30000" dirty="0" smtClean="0"/>
              <a:t>0</a:t>
            </a:r>
            <a:r>
              <a:rPr lang="ru-RU" dirty="0" smtClean="0"/>
              <a:t> = 128 + 8 + 5 = 141</a:t>
            </a:r>
            <a:r>
              <a:rPr lang="ru-RU" baseline="-25000" dirty="0" smtClean="0"/>
              <a:t>10</a:t>
            </a:r>
          </a:p>
          <a:p>
            <a:pPr marL="0" indent="0">
              <a:buNone/>
            </a:pPr>
            <a:r>
              <a:rPr lang="ru-RU" sz="2600" b="1" i="1" dirty="0" smtClean="0"/>
              <a:t>Пример:</a:t>
            </a:r>
            <a:r>
              <a:rPr lang="ru-RU" sz="2600" dirty="0" smtClean="0"/>
              <a:t> Перевести число из шестнадцатеричной СС в десятичную СС</a:t>
            </a:r>
          </a:p>
          <a:p>
            <a:pPr marL="0" indent="0">
              <a:buNone/>
            </a:pPr>
            <a:r>
              <a:rPr lang="pt-BR" dirty="0" smtClean="0"/>
              <a:t>A14</a:t>
            </a:r>
            <a:r>
              <a:rPr lang="pt-BR" baseline="-25000" dirty="0" smtClean="0"/>
              <a:t>16</a:t>
            </a:r>
            <a:r>
              <a:rPr lang="pt-BR" dirty="0" smtClean="0"/>
              <a:t> = 10*16</a:t>
            </a:r>
            <a:r>
              <a:rPr lang="pt-BR" baseline="30000" dirty="0" smtClean="0"/>
              <a:t>2</a:t>
            </a:r>
            <a:r>
              <a:rPr lang="pt-BR" dirty="0" smtClean="0"/>
              <a:t> +1*16</a:t>
            </a:r>
            <a:r>
              <a:rPr lang="pt-BR" baseline="30000" dirty="0" smtClean="0"/>
              <a:t>1</a:t>
            </a:r>
            <a:r>
              <a:rPr lang="pt-BR" dirty="0" smtClean="0"/>
              <a:t> + 4*16</a:t>
            </a:r>
            <a:r>
              <a:rPr lang="pt-BR" baseline="30000" dirty="0" smtClean="0"/>
              <a:t>0</a:t>
            </a:r>
            <a:r>
              <a:rPr lang="pt-BR" dirty="0" smtClean="0"/>
              <a:t> = = 10*256 + 16 + 4 = 2580</a:t>
            </a:r>
            <a:r>
              <a:rPr lang="pt-BR" baseline="-25000" dirty="0" smtClean="0"/>
              <a:t>10</a:t>
            </a:r>
            <a:endParaRPr lang="ru-RU" baseline="-25000" dirty="0"/>
          </a:p>
        </p:txBody>
      </p:sp>
    </p:spTree>
    <p:extLst>
      <p:ext uri="{BB962C8B-B14F-4D97-AF65-F5344CB8AC3E}">
        <p14:creationId xmlns:p14="http://schemas.microsoft.com/office/powerpoint/2010/main" val="237203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8187"/>
          </a:xfrm>
        </p:spPr>
        <p:txBody>
          <a:bodyPr>
            <a:normAutofit/>
          </a:bodyPr>
          <a:lstStyle/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u-RU" dirty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+mn-ea"/>
                <a:cs typeface="+mn-cs"/>
              </a:rPr>
              <a:t>2.</a:t>
            </a:r>
            <a:r>
              <a:rPr lang="ru-RU" dirty="0" smtClean="0"/>
              <a:t> </a:t>
            </a:r>
            <a:r>
              <a:rPr lang="ru-RU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+mn-ea"/>
                <a:cs typeface="+mn-cs"/>
              </a:rPr>
              <a:t>Перевод </a:t>
            </a:r>
            <a:r>
              <a:rPr lang="ru-RU" dirty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+mn-ea"/>
                <a:cs typeface="+mn-cs"/>
              </a:rPr>
              <a:t>чисел из десятичной системы счисления в любую другую.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84248"/>
            <a:ext cx="10515600" cy="5075048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Разделить десятичное число на основание системы счисления. Получится частное и остаток. 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Выполнять деление до тех пор, пока последнее частное не станет меньше основания новой системы счисления. 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Записать последнее частное и все остатки в обратном порядке. Полученное число и будет двоичной записью исходного десятичного числа.</a:t>
            </a:r>
          </a:p>
          <a:p>
            <a:pPr marL="0" indent="0">
              <a:buNone/>
            </a:pPr>
            <a:r>
              <a:rPr lang="ru-RU" sz="2400" b="1" i="1" dirty="0" smtClean="0"/>
              <a:t>Пример:  </a:t>
            </a:r>
            <a:r>
              <a:rPr lang="ru-RU" sz="2400" dirty="0" smtClean="0"/>
              <a:t>Перевести число 23 из десятичной СС в двоичную.   </a:t>
            </a:r>
          </a:p>
          <a:p>
            <a:pPr marL="0" indent="0">
              <a:buNone/>
            </a:pPr>
            <a:r>
              <a:rPr lang="ru-RU" sz="2400" dirty="0" smtClean="0"/>
              <a:t>           </a:t>
            </a:r>
            <a:r>
              <a:rPr lang="ru-RU" sz="2000" dirty="0" smtClean="0"/>
              <a:t>23   2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</a:t>
            </a:r>
            <a:r>
              <a:rPr lang="ru-RU" sz="2000" b="1" dirty="0" smtClean="0"/>
              <a:t>1</a:t>
            </a:r>
            <a:r>
              <a:rPr lang="ru-RU" sz="2000" dirty="0" smtClean="0"/>
              <a:t>   11   2                                              </a:t>
            </a:r>
            <a:r>
              <a:rPr lang="ru-RU" sz="2000" b="1" dirty="0" smtClean="0"/>
              <a:t>23</a:t>
            </a:r>
            <a:r>
              <a:rPr lang="ru-RU" sz="2000" b="1" baseline="-25000" dirty="0" smtClean="0"/>
              <a:t>10</a:t>
            </a:r>
            <a:r>
              <a:rPr lang="ru-RU" sz="2000" b="1" dirty="0" smtClean="0"/>
              <a:t>=10111</a:t>
            </a:r>
            <a:r>
              <a:rPr lang="ru-RU" sz="2000" b="1" baseline="-25000" dirty="0" smtClean="0"/>
              <a:t>2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</a:t>
            </a:r>
            <a:r>
              <a:rPr lang="ru-RU" sz="2000" b="1" dirty="0" smtClean="0"/>
              <a:t>1</a:t>
            </a:r>
            <a:r>
              <a:rPr lang="ru-RU" sz="2000" dirty="0" smtClean="0"/>
              <a:t>    5    2</a:t>
            </a:r>
          </a:p>
          <a:p>
            <a:pPr marL="0" indent="0">
              <a:buNone/>
            </a:pPr>
            <a:r>
              <a:rPr lang="ru-RU" sz="2000" dirty="0" smtClean="0"/>
              <a:t>                            </a:t>
            </a:r>
            <a:r>
              <a:rPr lang="ru-RU" sz="2000" b="1" dirty="0" smtClean="0"/>
              <a:t>1</a:t>
            </a:r>
            <a:r>
              <a:rPr lang="ru-RU" sz="2000" dirty="0" smtClean="0"/>
              <a:t>    2    2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</a:t>
            </a:r>
            <a:r>
              <a:rPr lang="ru-RU" sz="2000" b="1" dirty="0" smtClean="0"/>
              <a:t>0     1</a:t>
            </a:r>
            <a:endParaRPr lang="ru-RU" sz="2000" b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99488" y="4352544"/>
            <a:ext cx="0" cy="7193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383536" y="4712208"/>
            <a:ext cx="0" cy="7193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1487" y="5163280"/>
            <a:ext cx="6097" cy="725487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3139439" y="5538215"/>
            <a:ext cx="0" cy="7193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2023872" y="4364736"/>
            <a:ext cx="0" cy="7193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2383536" y="4803616"/>
            <a:ext cx="0" cy="7193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2761487" y="5178551"/>
            <a:ext cx="0" cy="7193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3212592" y="5626608"/>
            <a:ext cx="0" cy="7193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1816609" y="5254752"/>
            <a:ext cx="944878" cy="1072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Полилиния 31"/>
          <p:cNvSpPr/>
          <p:nvPr/>
        </p:nvSpPr>
        <p:spPr>
          <a:xfrm>
            <a:off x="2755392" y="6339840"/>
            <a:ext cx="707136" cy="61187"/>
          </a:xfrm>
          <a:custGeom>
            <a:avLst/>
            <a:gdLst>
              <a:gd name="connsiteX0" fmla="*/ 707136 w 707136"/>
              <a:gd name="connsiteY0" fmla="*/ 0 h 61187"/>
              <a:gd name="connsiteX1" fmla="*/ 646176 w 707136"/>
              <a:gd name="connsiteY1" fmla="*/ 24384 h 61187"/>
              <a:gd name="connsiteX2" fmla="*/ 231648 w 707136"/>
              <a:gd name="connsiteY2" fmla="*/ 60960 h 61187"/>
              <a:gd name="connsiteX3" fmla="*/ 109728 w 707136"/>
              <a:gd name="connsiteY3" fmla="*/ 36576 h 61187"/>
              <a:gd name="connsiteX4" fmla="*/ 36576 w 707136"/>
              <a:gd name="connsiteY4" fmla="*/ 12192 h 61187"/>
              <a:gd name="connsiteX5" fmla="*/ 0 w 707136"/>
              <a:gd name="connsiteY5" fmla="*/ 0 h 61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7136" h="61187">
                <a:moveTo>
                  <a:pt x="707136" y="0"/>
                </a:moveTo>
                <a:cubicBezTo>
                  <a:pt x="686816" y="8128"/>
                  <a:pt x="666744" y="16905"/>
                  <a:pt x="646176" y="24384"/>
                </a:cubicBezTo>
                <a:cubicBezTo>
                  <a:pt x="481745" y="84177"/>
                  <a:pt x="524543" y="50499"/>
                  <a:pt x="231648" y="60960"/>
                </a:cubicBezTo>
                <a:cubicBezTo>
                  <a:pt x="182215" y="52721"/>
                  <a:pt x="155197" y="50217"/>
                  <a:pt x="109728" y="36576"/>
                </a:cubicBezTo>
                <a:cubicBezTo>
                  <a:pt x="85109" y="29190"/>
                  <a:pt x="60960" y="20320"/>
                  <a:pt x="36576" y="12192"/>
                </a:cubicBezTo>
                <a:lnTo>
                  <a:pt x="0" y="0"/>
                </a:ln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96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53568"/>
            <a:ext cx="10515600" cy="5823395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/>
              <a:t>Пример:  </a:t>
            </a:r>
            <a:r>
              <a:rPr lang="ru-RU" dirty="0" smtClean="0"/>
              <a:t>Перевести число 132 из десятичной СС в восьмеричную.   </a:t>
            </a:r>
          </a:p>
          <a:p>
            <a:pPr marL="0" indent="0">
              <a:buNone/>
            </a:pPr>
            <a:r>
              <a:rPr lang="ru-RU" b="1" i="1" dirty="0" smtClean="0"/>
              <a:t>        </a:t>
            </a:r>
            <a:r>
              <a:rPr lang="ru-RU" dirty="0" smtClean="0"/>
              <a:t>132     8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b="1" dirty="0" smtClean="0"/>
              <a:t>4</a:t>
            </a:r>
            <a:r>
              <a:rPr lang="ru-RU" dirty="0" smtClean="0"/>
              <a:t>     16    8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</a:t>
            </a:r>
            <a:r>
              <a:rPr lang="ru-RU" b="1" dirty="0" smtClean="0"/>
              <a:t>0</a:t>
            </a:r>
            <a:r>
              <a:rPr lang="ru-RU" dirty="0" smtClean="0"/>
              <a:t>     </a:t>
            </a:r>
            <a:r>
              <a:rPr lang="ru-RU" b="1" dirty="0" smtClean="0"/>
              <a:t>2                      132</a:t>
            </a:r>
            <a:r>
              <a:rPr lang="ru-RU" b="1" baseline="-25000" dirty="0" smtClean="0"/>
              <a:t>10</a:t>
            </a:r>
            <a:r>
              <a:rPr lang="ru-RU" b="1" dirty="0" smtClean="0"/>
              <a:t>=204</a:t>
            </a:r>
            <a:r>
              <a:rPr lang="ru-RU" b="1" baseline="-25000" dirty="0" smtClean="0"/>
              <a:t>8</a:t>
            </a:r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/>
              <a:t>Пример:  </a:t>
            </a:r>
            <a:r>
              <a:rPr lang="ru-RU" dirty="0" smtClean="0"/>
              <a:t>Перевести число 335 из десятичной СС в шестнадцатеричную.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335    16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b="1" dirty="0" smtClean="0"/>
              <a:t>15</a:t>
            </a:r>
            <a:r>
              <a:rPr lang="ru-RU" dirty="0" smtClean="0"/>
              <a:t>     20     16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</a:t>
            </a:r>
            <a:r>
              <a:rPr lang="ru-RU" b="1" dirty="0" smtClean="0"/>
              <a:t>4</a:t>
            </a:r>
            <a:r>
              <a:rPr lang="ru-RU" dirty="0" smtClean="0"/>
              <a:t>       </a:t>
            </a:r>
            <a:r>
              <a:rPr lang="ru-RU" b="1" dirty="0" smtClean="0"/>
              <a:t>1                   335</a:t>
            </a:r>
            <a:r>
              <a:rPr lang="ru-RU" b="1" baseline="-25000" dirty="0" smtClean="0"/>
              <a:t>10</a:t>
            </a:r>
            <a:r>
              <a:rPr lang="ru-RU" b="1" dirty="0" smtClean="0"/>
              <a:t>=</a:t>
            </a:r>
            <a:r>
              <a:rPr lang="en-US" b="1" dirty="0" smtClean="0"/>
              <a:t>14F</a:t>
            </a:r>
            <a:r>
              <a:rPr lang="en-US" b="1" baseline="-25000" dirty="0" smtClean="0"/>
              <a:t>16</a:t>
            </a:r>
            <a:endParaRPr lang="ru-RU" b="1" baseline="-250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267712" y="975360"/>
            <a:ext cx="12192" cy="890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944368" y="1420368"/>
            <a:ext cx="12192" cy="890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279904" y="1865376"/>
            <a:ext cx="124358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1645920" y="1402080"/>
            <a:ext cx="124358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365248" y="3877056"/>
            <a:ext cx="12192" cy="950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203448" y="4352544"/>
            <a:ext cx="12192" cy="9509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 flipV="1">
            <a:off x="1536192" y="4246721"/>
            <a:ext cx="1667256" cy="15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2450592" y="4828032"/>
            <a:ext cx="1463040" cy="92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19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94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Перевод дробных чисел из одной системы счисления в другую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22400"/>
                <a:ext cx="10795000" cy="5143500"/>
              </a:xfrm>
            </p:spPr>
            <p:txBody>
              <a:bodyPr>
                <a:normAutofit fontScale="85000" lnSpcReduction="10000"/>
              </a:bodyPr>
              <a:lstStyle/>
              <a:p>
                <a:pPr marL="0" indent="0" algn="ctr">
                  <a:buNone/>
                </a:pPr>
                <a:r>
                  <a:rPr lang="ru-RU" sz="3500" dirty="0" smtClean="0">
                    <a:ln w="0"/>
                    <a:solidFill>
                      <a:schemeClr val="tx2">
                        <a:lumMod val="50000"/>
                      </a:schemeClr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Monotype Corsiva" panose="03010101010201010101" pitchFamily="66" charset="0"/>
                  </a:rPr>
                  <a:t>Перевод чисел из любой системы счисления в десятичную систему счисления</a:t>
                </a:r>
                <a:endParaRPr lang="en-US" sz="3500" dirty="0">
                  <a:ln w="0"/>
                  <a:solidFill>
                    <a:schemeClr val="tx2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Monotype Corsiva" panose="03010101010201010101" pitchFamily="66" charset="0"/>
                </a:endParaRPr>
              </a:p>
              <a:p>
                <a:pPr marL="0" indent="0">
                  <a:buNone/>
                </a:pPr>
                <a:r>
                  <a:rPr lang="ru-RU" sz="2000" dirty="0" smtClean="0"/>
                  <a:t>В общем случае формулу можно представить в следующем виде:</a:t>
                </a:r>
              </a:p>
              <a:p>
                <a:pPr marL="0" indent="0">
                  <a:buNone/>
                </a:pPr>
                <a:r>
                  <a:rPr lang="ru-RU" sz="2000" b="1" dirty="0" smtClean="0"/>
                  <a:t>Ц</a:t>
                </a:r>
                <a:r>
                  <a:rPr lang="ru-RU" sz="2000" b="1" baseline="-25000" dirty="0" smtClean="0"/>
                  <a:t>n</a:t>
                </a:r>
                <a:r>
                  <a:rPr lang="ru-RU" sz="2000" b="1" dirty="0" smtClean="0"/>
                  <a:t>·s</a:t>
                </a:r>
                <a:r>
                  <a:rPr lang="ru-RU" sz="2000" b="1" baseline="-25000" dirty="0" smtClean="0"/>
                  <a:t>n</a:t>
                </a:r>
                <a:r>
                  <a:rPr lang="ru-RU" sz="2000" b="1" dirty="0" smtClean="0"/>
                  <a:t>+Ц</a:t>
                </a:r>
                <a:r>
                  <a:rPr lang="ru-RU" sz="2000" b="1" baseline="-25000" dirty="0" smtClean="0"/>
                  <a:t>n</a:t>
                </a:r>
                <a:r>
                  <a:rPr lang="ru-RU" sz="2000" b="1" dirty="0" smtClean="0"/>
                  <a:t>-1·s</a:t>
                </a:r>
                <a:r>
                  <a:rPr lang="ru-RU" sz="2000" b="1" baseline="-25000" dirty="0" smtClean="0"/>
                  <a:t>n</a:t>
                </a:r>
                <a:r>
                  <a:rPr lang="ru-RU" sz="2000" b="1" dirty="0" smtClean="0"/>
                  <a:t>-1+...+Ц</a:t>
                </a:r>
                <a:r>
                  <a:rPr lang="ru-RU" sz="2000" b="1" baseline="-25000" dirty="0" smtClean="0"/>
                  <a:t>1</a:t>
                </a:r>
                <a:r>
                  <a:rPr lang="ru-RU" sz="2000" b="1" dirty="0" smtClean="0"/>
                  <a:t>·s</a:t>
                </a:r>
                <a:r>
                  <a:rPr lang="ru-RU" sz="2000" b="1" baseline="-25000" dirty="0" smtClean="0"/>
                  <a:t>1</a:t>
                </a:r>
                <a:r>
                  <a:rPr lang="ru-RU" sz="2000" b="1" dirty="0" smtClean="0"/>
                  <a:t>+Ц</a:t>
                </a:r>
                <a:r>
                  <a:rPr lang="ru-RU" sz="2000" b="1" baseline="-25000" dirty="0" smtClean="0"/>
                  <a:t>0</a:t>
                </a:r>
                <a:r>
                  <a:rPr lang="ru-RU" sz="2000" b="1" dirty="0" smtClean="0"/>
                  <a:t>·s</a:t>
                </a:r>
                <a:r>
                  <a:rPr lang="ru-RU" sz="2000" b="1" baseline="-25000" dirty="0" smtClean="0"/>
                  <a:t>0</a:t>
                </a:r>
                <a:r>
                  <a:rPr lang="ru-RU" sz="2000" b="1" dirty="0" smtClean="0"/>
                  <a:t>+Д</a:t>
                </a:r>
                <a:r>
                  <a:rPr lang="ru-RU" sz="2000" b="1" baseline="-25000" dirty="0" smtClean="0"/>
                  <a:t>-1</a:t>
                </a:r>
                <a:r>
                  <a:rPr lang="ru-RU" sz="2000" b="1" dirty="0" smtClean="0"/>
                  <a:t>·s</a:t>
                </a:r>
                <a:r>
                  <a:rPr lang="ru-RU" sz="2000" b="1" baseline="-25000" dirty="0" smtClean="0"/>
                  <a:t>-1</a:t>
                </a:r>
                <a:r>
                  <a:rPr lang="ru-RU" sz="2000" b="1" dirty="0" smtClean="0"/>
                  <a:t>+Д</a:t>
                </a:r>
                <a:r>
                  <a:rPr lang="ru-RU" sz="2000" b="1" baseline="-25000" dirty="0" smtClean="0"/>
                  <a:t>-2</a:t>
                </a:r>
                <a:r>
                  <a:rPr lang="ru-RU" sz="2000" b="1" dirty="0" smtClean="0"/>
                  <a:t>·s</a:t>
                </a:r>
                <a:r>
                  <a:rPr lang="ru-RU" sz="2000" b="1" baseline="-25000" dirty="0" smtClean="0"/>
                  <a:t>-2</a:t>
                </a:r>
                <a:r>
                  <a:rPr lang="ru-RU" sz="2000" b="1" dirty="0" smtClean="0"/>
                  <a:t>+...+</a:t>
                </a:r>
                <a:r>
                  <a:rPr lang="ru-RU" sz="2000" b="1" dirty="0" err="1" smtClean="0"/>
                  <a:t>Д</a:t>
                </a:r>
                <a:r>
                  <a:rPr lang="ru-RU" sz="2000" b="1" baseline="-25000" dirty="0" err="1" smtClean="0"/>
                  <a:t>-k</a:t>
                </a:r>
                <a:r>
                  <a:rPr lang="ru-RU" sz="2000" b="1" dirty="0" err="1" smtClean="0"/>
                  <a:t>·s</a:t>
                </a:r>
                <a:r>
                  <a:rPr lang="ru-RU" sz="2000" b="1" baseline="-25000" dirty="0" err="1" smtClean="0"/>
                  <a:t>-k</a:t>
                </a:r>
                <a:r>
                  <a:rPr lang="ru-RU" sz="2000" b="1" baseline="-25000" dirty="0" smtClean="0"/>
                  <a:t>             </a:t>
                </a:r>
                <a:endParaRPr lang="ru-RU" sz="2000" b="1" dirty="0" smtClean="0"/>
              </a:p>
              <a:p>
                <a:pPr marL="0" indent="0">
                  <a:buNone/>
                </a:pPr>
                <a:r>
                  <a:rPr lang="ru-RU" sz="2000" dirty="0" smtClean="0"/>
                  <a:t>где </a:t>
                </a:r>
                <a:r>
                  <a:rPr lang="ru-RU" sz="2000" dirty="0" err="1" smtClean="0"/>
                  <a:t>Ц</a:t>
                </a:r>
                <a:r>
                  <a:rPr lang="ru-RU" sz="2000" baseline="-25000" dirty="0" err="1" smtClean="0"/>
                  <a:t>n</a:t>
                </a:r>
                <a:r>
                  <a:rPr lang="ru-RU" sz="2000" dirty="0" smtClean="0"/>
                  <a:t>-целое число в позиции n, Д</a:t>
                </a:r>
                <a:r>
                  <a:rPr lang="ru-RU" sz="2000" baseline="-25000" dirty="0" smtClean="0"/>
                  <a:t>-k</a:t>
                </a:r>
                <a:r>
                  <a:rPr lang="ru-RU" sz="2000" dirty="0" smtClean="0"/>
                  <a:t>- дробное число в позиции (-k), s - система счисления.</a:t>
                </a:r>
              </a:p>
              <a:p>
                <a:pPr marL="0" indent="0">
                  <a:buNone/>
                </a:pPr>
                <a:r>
                  <a:rPr lang="ru-RU" sz="2000" b="1" i="1" dirty="0" smtClean="0"/>
                  <a:t>Пример</a:t>
                </a:r>
                <a:r>
                  <a:rPr lang="ru-RU" sz="2000" dirty="0" smtClean="0"/>
                  <a:t>. Перевести число 1011101</a:t>
                </a:r>
                <a:r>
                  <a:rPr lang="en-US" sz="2000" dirty="0"/>
                  <a:t>,</a:t>
                </a:r>
                <a:r>
                  <a:rPr lang="ru-RU" sz="2000" dirty="0" smtClean="0"/>
                  <a:t>001 из двоичной системы счисления в десятичную СС. </a:t>
                </a:r>
              </a:p>
              <a:p>
                <a:pPr marL="0" indent="0">
                  <a:buNone/>
                </a:pPr>
                <a:r>
                  <a:rPr lang="ru-RU" sz="2000" b="1" dirty="0" smtClean="0"/>
                  <a:t>1·2</a:t>
                </a:r>
                <a:r>
                  <a:rPr lang="ru-RU" sz="2000" b="1" baseline="30000" dirty="0" smtClean="0"/>
                  <a:t>6</a:t>
                </a:r>
                <a:r>
                  <a:rPr lang="ru-RU" sz="2000" b="1" dirty="0" smtClean="0"/>
                  <a:t>+0·2</a:t>
                </a:r>
                <a:r>
                  <a:rPr lang="ru-RU" sz="2000" b="1" baseline="30000" dirty="0" smtClean="0"/>
                  <a:t>5</a:t>
                </a:r>
                <a:r>
                  <a:rPr lang="ru-RU" sz="2000" b="1" dirty="0" smtClean="0"/>
                  <a:t>+1·2</a:t>
                </a:r>
                <a:r>
                  <a:rPr lang="ru-RU" sz="2000" b="1" baseline="30000" dirty="0" smtClean="0"/>
                  <a:t>4</a:t>
                </a:r>
                <a:r>
                  <a:rPr lang="ru-RU" sz="2000" b="1" dirty="0" smtClean="0"/>
                  <a:t>+1·2</a:t>
                </a:r>
                <a:r>
                  <a:rPr lang="ru-RU" sz="2000" b="1" baseline="30000" dirty="0" smtClean="0"/>
                  <a:t>3</a:t>
                </a:r>
                <a:r>
                  <a:rPr lang="ru-RU" sz="2000" b="1" dirty="0" smtClean="0"/>
                  <a:t>+1·2</a:t>
                </a:r>
                <a:r>
                  <a:rPr lang="ru-RU" sz="2000" b="1" baseline="30000" dirty="0" smtClean="0"/>
                  <a:t>2</a:t>
                </a:r>
                <a:r>
                  <a:rPr lang="ru-RU" sz="2000" b="1" dirty="0" smtClean="0"/>
                  <a:t> +0·2</a:t>
                </a:r>
                <a:r>
                  <a:rPr lang="ru-RU" sz="2000" b="1" baseline="30000" dirty="0" smtClean="0"/>
                  <a:t>1</a:t>
                </a:r>
                <a:r>
                  <a:rPr lang="ru-RU" sz="2000" b="1" dirty="0" smtClean="0"/>
                  <a:t>+1·2</a:t>
                </a:r>
                <a:r>
                  <a:rPr lang="ru-RU" sz="2000" b="1" baseline="30000" dirty="0" smtClean="0"/>
                  <a:t>0</a:t>
                </a:r>
                <a:r>
                  <a:rPr lang="ru-RU" sz="2000" b="1" dirty="0" smtClean="0"/>
                  <a:t>+0·2</a:t>
                </a:r>
                <a:r>
                  <a:rPr lang="ru-RU" sz="2000" b="1" baseline="30000" dirty="0" smtClean="0"/>
                  <a:t>-1</a:t>
                </a:r>
                <a:r>
                  <a:rPr lang="ru-RU" sz="2000" b="1" dirty="0" smtClean="0"/>
                  <a:t>+0·2</a:t>
                </a:r>
                <a:r>
                  <a:rPr lang="ru-RU" sz="2000" b="1" baseline="30000" dirty="0" smtClean="0"/>
                  <a:t>-2</a:t>
                </a:r>
                <a:r>
                  <a:rPr lang="ru-RU" sz="2000" b="1" dirty="0" smtClean="0"/>
                  <a:t>+1·2</a:t>
                </a:r>
                <a:r>
                  <a:rPr lang="ru-RU" sz="2000" b="1" baseline="30000" dirty="0" smtClean="0"/>
                  <a:t>-3</a:t>
                </a:r>
                <a:r>
                  <a:rPr lang="ru-RU" sz="2000" b="1" dirty="0" smtClean="0"/>
                  <a:t> =64+16+8+4+1+1/8=93,125</a:t>
                </a:r>
              </a:p>
              <a:p>
                <a:pPr marL="0" indent="0">
                  <a:buNone/>
                </a:pPr>
                <a:r>
                  <a:rPr lang="ru-RU" sz="2000" b="1" i="1" dirty="0" smtClean="0"/>
                  <a:t>Пример:</a:t>
                </a:r>
                <a:r>
                  <a:rPr lang="ru-RU" sz="2000" dirty="0"/>
                  <a:t> </a:t>
                </a:r>
                <a:r>
                  <a:rPr lang="ru-RU" sz="2000" dirty="0" smtClean="0"/>
                  <a:t>Перевести </a:t>
                </a:r>
                <a:r>
                  <a:rPr lang="ru-RU" sz="2000" dirty="0"/>
                  <a:t>число </a:t>
                </a:r>
                <a:r>
                  <a:rPr lang="ru-RU" sz="2000" dirty="0" smtClean="0"/>
                  <a:t>274,001 </a:t>
                </a:r>
                <a:r>
                  <a:rPr lang="ru-RU" sz="2000" dirty="0"/>
                  <a:t>из восьмеричной системы счисления (СС) в десятичную СС. </a:t>
                </a:r>
                <a:endParaRPr lang="ru-RU" sz="2000" dirty="0" smtClean="0"/>
              </a:p>
              <a:p>
                <a:pPr marL="0" indent="0">
                  <a:buNone/>
                </a:pPr>
                <a:r>
                  <a:rPr lang="ru-RU" sz="2000" b="1" dirty="0" smtClean="0"/>
                  <a:t>2·8</a:t>
                </a:r>
                <a:r>
                  <a:rPr lang="ru-RU" sz="2000" b="1" baseline="30000" dirty="0" smtClean="0"/>
                  <a:t>2</a:t>
                </a:r>
                <a:r>
                  <a:rPr lang="ru-RU" sz="2000" b="1" dirty="0" smtClean="0"/>
                  <a:t>+7·8</a:t>
                </a:r>
                <a:r>
                  <a:rPr lang="ru-RU" sz="2000" b="1" baseline="30000" dirty="0" smtClean="0"/>
                  <a:t>1</a:t>
                </a:r>
                <a:r>
                  <a:rPr lang="ru-RU" sz="2000" b="1" dirty="0" smtClean="0"/>
                  <a:t>+4·8</a:t>
                </a:r>
                <a:r>
                  <a:rPr lang="ru-RU" sz="2000" b="1" baseline="30000" dirty="0" smtClean="0"/>
                  <a:t>0</a:t>
                </a:r>
                <a:r>
                  <a:rPr lang="ru-RU" sz="2000" b="1" dirty="0" smtClean="0"/>
                  <a:t>+0·8</a:t>
                </a:r>
                <a:r>
                  <a:rPr lang="ru-RU" sz="2000" b="1" baseline="30000" dirty="0" smtClean="0"/>
                  <a:t>-1</a:t>
                </a:r>
                <a:r>
                  <a:rPr lang="ru-RU" sz="2000" b="1" dirty="0" smtClean="0"/>
                  <a:t>+0·8</a:t>
                </a:r>
                <a:r>
                  <a:rPr lang="ru-RU" sz="2000" b="1" baseline="30000" dirty="0" smtClean="0"/>
                  <a:t>-2</a:t>
                </a:r>
                <a:r>
                  <a:rPr lang="ru-RU" sz="2000" b="1" dirty="0" smtClean="0"/>
                  <a:t>+1·8</a:t>
                </a:r>
                <a:r>
                  <a:rPr lang="ru-RU" sz="2000" b="1" baseline="30000" dirty="0" smtClean="0"/>
                  <a:t>-3</a:t>
                </a:r>
                <a:r>
                  <a:rPr lang="ru-RU" sz="2000" b="1" dirty="0" smtClean="0"/>
                  <a:t> =128+56+4+1</a:t>
                </a:r>
                <a:r>
                  <a:rPr lang="en-US" sz="2000" b="1" dirty="0" smtClean="0"/>
                  <a:t>/512=188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𝟓𝟏𝟐</m:t>
                        </m:r>
                      </m:den>
                    </m:f>
                  </m:oMath>
                </a14:m>
                <a:r>
                  <a:rPr lang="en-US" sz="2000" b="1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sz="2000" b="1" i="1" dirty="0" smtClean="0"/>
                  <a:t>Пример</a:t>
                </a:r>
                <a:r>
                  <a:rPr lang="ru-RU" sz="2000" b="1" i="1" dirty="0"/>
                  <a:t>:</a:t>
                </a:r>
                <a:r>
                  <a:rPr lang="ru-RU" sz="2000" b="1" dirty="0" smtClean="0"/>
                  <a:t> </a:t>
                </a:r>
                <a:r>
                  <a:rPr lang="ru-RU" sz="2000" dirty="0" smtClean="0"/>
                  <a:t>Перевести </a:t>
                </a:r>
                <a:r>
                  <a:rPr lang="ru-RU" sz="2000" dirty="0"/>
                  <a:t>число </a:t>
                </a:r>
                <a:r>
                  <a:rPr lang="ru-RU" sz="2000" dirty="0" smtClean="0"/>
                  <a:t>B572,CD </a:t>
                </a:r>
                <a:r>
                  <a:rPr lang="ru-RU" sz="2000" dirty="0"/>
                  <a:t>из шестнадцатеричной системы счисления в десятичную СС</a:t>
                </a:r>
                <a:r>
                  <a:rPr lang="ru-RU" sz="2000" dirty="0" smtClean="0"/>
                  <a:t>.</a:t>
                </a:r>
              </a:p>
              <a:p>
                <a:pPr marL="0" indent="0">
                  <a:buNone/>
                </a:pPr>
                <a:r>
                  <a:rPr lang="ru-RU" sz="2000" b="1" dirty="0" smtClean="0"/>
                  <a:t>11·16</a:t>
                </a:r>
                <a:r>
                  <a:rPr lang="ru-RU" sz="2000" b="1" baseline="30000" dirty="0" smtClean="0"/>
                  <a:t>3</a:t>
                </a:r>
                <a:r>
                  <a:rPr lang="ru-RU" sz="2000" b="1" dirty="0" smtClean="0"/>
                  <a:t>+5·16</a:t>
                </a:r>
                <a:r>
                  <a:rPr lang="ru-RU" sz="2000" b="1" baseline="30000" dirty="0" smtClean="0"/>
                  <a:t>2</a:t>
                </a:r>
                <a:r>
                  <a:rPr lang="ru-RU" sz="2000" b="1" dirty="0" smtClean="0"/>
                  <a:t>+7·16</a:t>
                </a:r>
                <a:r>
                  <a:rPr lang="ru-RU" sz="2000" b="1" baseline="30000" dirty="0" smtClean="0"/>
                  <a:t>1</a:t>
                </a:r>
                <a:r>
                  <a:rPr lang="ru-RU" sz="2000" b="1" dirty="0" smtClean="0"/>
                  <a:t>+2·16</a:t>
                </a:r>
                <a:r>
                  <a:rPr lang="ru-RU" sz="2000" b="1" baseline="30000" dirty="0" smtClean="0"/>
                  <a:t>0</a:t>
                </a:r>
                <a:r>
                  <a:rPr lang="ru-RU" sz="2000" b="1" dirty="0" smtClean="0"/>
                  <a:t> +12·16</a:t>
                </a:r>
                <a:r>
                  <a:rPr lang="ru-RU" sz="2000" b="1" baseline="30000" dirty="0" smtClean="0"/>
                  <a:t>-1</a:t>
                </a:r>
                <a:r>
                  <a:rPr lang="ru-RU" sz="2000" b="1" dirty="0" smtClean="0"/>
                  <a:t>+13·16</a:t>
                </a:r>
                <a:r>
                  <a:rPr lang="ru-RU" sz="2000" b="1" baseline="30000" dirty="0" smtClean="0"/>
                  <a:t>-2</a:t>
                </a:r>
                <a:r>
                  <a:rPr lang="ru-RU" sz="2000" b="1" dirty="0" smtClean="0"/>
                  <a:t>=45056+1280+112+2+12·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2000" b="1" i="1" smtClean="0">
                            <a:latin typeface="Cambria Math" panose="02040503050406030204" pitchFamily="18" charset="0"/>
                          </a:rPr>
                          <m:t>𝟏𝟔</m:t>
                        </m:r>
                      </m:den>
                    </m:f>
                  </m:oMath>
                </a14:m>
                <a:r>
                  <a:rPr lang="ru-RU" sz="2000" b="1" dirty="0" smtClean="0"/>
                  <a:t>+13·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2000" b="1" i="1" smtClean="0">
                            <a:latin typeface="Cambria Math" panose="02040503050406030204" pitchFamily="18" charset="0"/>
                          </a:rPr>
                          <m:t>𝟐𝟓𝟔</m:t>
                        </m:r>
                      </m:den>
                    </m:f>
                  </m:oMath>
                </a14:m>
                <a:r>
                  <a:rPr lang="ru-RU" sz="2000" b="1" dirty="0" smtClean="0"/>
                  <a:t>=46450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1" i="1" smtClean="0">
                            <a:latin typeface="Cambria Math" panose="02040503050406030204" pitchFamily="18" charset="0"/>
                          </a:rPr>
                          <m:t>𝟐𝟎𝟓</m:t>
                        </m:r>
                      </m:num>
                      <m:den>
                        <m:r>
                          <a:rPr lang="ru-RU" sz="2000" b="1" i="1" smtClean="0">
                            <a:latin typeface="Cambria Math" panose="02040503050406030204" pitchFamily="18" charset="0"/>
                          </a:rPr>
                          <m:t>𝟐𝟓𝟔</m:t>
                        </m:r>
                      </m:den>
                    </m:f>
                  </m:oMath>
                </a14:m>
                <a:endParaRPr lang="ru-RU" sz="2000" b="1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22400"/>
                <a:ext cx="10795000" cy="5143500"/>
              </a:xfrm>
              <a:blipFill rotWithShape="0">
                <a:blip r:embed="rId2"/>
                <a:stretch>
                  <a:fillRect l="-395" t="-23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4" name="Picture 8" descr="http://matworld.ru/images/perevod-chisel/img_2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1971675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13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826" y="365126"/>
            <a:ext cx="10889974" cy="893832"/>
          </a:xfrm>
        </p:spPr>
        <p:txBody>
          <a:bodyPr>
            <a:noAutofit/>
          </a:bodyPr>
          <a:lstStyle/>
          <a:p>
            <a:r>
              <a:rPr lang="ru-RU" sz="4000" dirty="0">
                <a:ln w="0"/>
                <a:solidFill>
                  <a:schemeClr val="tx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+mn-ea"/>
                <a:cs typeface="+mn-cs"/>
              </a:rPr>
              <a:t>Перевод правильных десятичных дробей в двоичную СС, в восьмеричную СС, в шестнадцатеричную СС и т.д.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825" y="1538741"/>
            <a:ext cx="9372323" cy="24501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/>
              <a:t>Для перевода правильных десятичных дробей (вещественное число с нулевой целой частью) в систему счисления с основанием s необходимо данное число последовательно умножить на s до тех пор, пока в дробной части не получится чистый нуль, или же не получим требуемое количество разрядов. Если при умножении получится число с целой частью, отличное от нуля, то эту целую часть не учитывать (они последовательно </a:t>
            </a:r>
            <a:r>
              <a:rPr lang="ru-RU" sz="2000" b="1" dirty="0" err="1" smtClean="0"/>
              <a:t>зачисливаются</a:t>
            </a:r>
            <a:r>
              <a:rPr lang="ru-RU" sz="2000" b="1" dirty="0" smtClean="0"/>
              <a:t> в результат).</a:t>
            </a:r>
            <a:endParaRPr lang="ru-RU" sz="20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056759"/>
              </p:ext>
            </p:extLst>
          </p:nvPr>
        </p:nvGraphicFramePr>
        <p:xfrm>
          <a:off x="10350761" y="1651689"/>
          <a:ext cx="1326627" cy="4416840"/>
        </p:xfrm>
        <a:graphic>
          <a:graphicData uri="http://schemas.openxmlformats.org/drawingml/2006/table">
            <a:tbl>
              <a:tblPr/>
              <a:tblGrid>
                <a:gridCol w="274745"/>
                <a:gridCol w="274745"/>
                <a:gridCol w="777137"/>
              </a:tblGrid>
              <a:tr h="290089">
                <a:tc>
                  <a:txBody>
                    <a:bodyPr/>
                    <a:lstStyle/>
                    <a:p>
                      <a:pPr algn="r"/>
                      <a:r>
                        <a:rPr lang="ru-RU" sz="1700" dirty="0">
                          <a:effectLst/>
                        </a:rPr>
                        <a:t> 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>
                          <a:effectLst/>
                        </a:rPr>
                        <a:t> 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dirty="0" smtClean="0">
                          <a:effectLst/>
                        </a:rPr>
                        <a:t>0,214</a:t>
                      </a:r>
                      <a:endParaRPr lang="ru-RU" sz="1700" dirty="0">
                        <a:effectLst/>
                      </a:endParaRP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89">
                <a:tc>
                  <a:txBody>
                    <a:bodyPr/>
                    <a:lstStyle/>
                    <a:p>
                      <a:pPr algn="r"/>
                      <a:r>
                        <a:rPr lang="ru-RU" sz="1700" dirty="0">
                          <a:effectLst/>
                        </a:rPr>
                        <a:t> 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>
                          <a:effectLst/>
                        </a:rPr>
                        <a:t>x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dirty="0">
                          <a:effectLst/>
                        </a:rPr>
                        <a:t>2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89">
                <a:tc>
                  <a:txBody>
                    <a:bodyPr/>
                    <a:lstStyle/>
                    <a:p>
                      <a:pPr algn="r"/>
                      <a:r>
                        <a:rPr lang="ru-RU" sz="1700" b="1">
                          <a:effectLst/>
                        </a:rPr>
                        <a:t>0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b="1">
                          <a:effectLst/>
                        </a:rPr>
                        <a:t> 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dirty="0" smtClean="0">
                          <a:effectLst/>
                        </a:rPr>
                        <a:t>0,428</a:t>
                      </a:r>
                      <a:endParaRPr lang="ru-RU" sz="1700" dirty="0">
                        <a:effectLst/>
                      </a:endParaRP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89">
                <a:tc>
                  <a:txBody>
                    <a:bodyPr/>
                    <a:lstStyle/>
                    <a:p>
                      <a:pPr algn="r"/>
                      <a:r>
                        <a:rPr lang="ru-RU" sz="1700" dirty="0">
                          <a:effectLst/>
                        </a:rPr>
                        <a:t> 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>
                          <a:effectLst/>
                        </a:rPr>
                        <a:t>x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dirty="0">
                          <a:effectLst/>
                        </a:rPr>
                        <a:t>2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89">
                <a:tc>
                  <a:txBody>
                    <a:bodyPr/>
                    <a:lstStyle/>
                    <a:p>
                      <a:pPr algn="r"/>
                      <a:r>
                        <a:rPr lang="ru-RU" sz="1700" b="1">
                          <a:effectLst/>
                        </a:rPr>
                        <a:t>0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b="1">
                          <a:effectLst/>
                        </a:rPr>
                        <a:t> 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dirty="0" smtClean="0">
                          <a:effectLst/>
                        </a:rPr>
                        <a:t>0,856</a:t>
                      </a:r>
                      <a:endParaRPr lang="ru-RU" sz="1700" dirty="0">
                        <a:effectLst/>
                      </a:endParaRP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89">
                <a:tc>
                  <a:txBody>
                    <a:bodyPr/>
                    <a:lstStyle/>
                    <a:p>
                      <a:pPr algn="r"/>
                      <a:r>
                        <a:rPr lang="ru-RU" sz="1700" dirty="0">
                          <a:effectLst/>
                        </a:rPr>
                        <a:t> 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>
                          <a:effectLst/>
                        </a:rPr>
                        <a:t>x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dirty="0">
                          <a:effectLst/>
                        </a:rPr>
                        <a:t>2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89">
                <a:tc>
                  <a:txBody>
                    <a:bodyPr/>
                    <a:lstStyle/>
                    <a:p>
                      <a:pPr algn="r"/>
                      <a:r>
                        <a:rPr lang="ru-RU" sz="1700" b="1">
                          <a:effectLst/>
                        </a:rPr>
                        <a:t>1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b="1">
                          <a:effectLst/>
                        </a:rPr>
                        <a:t> 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dirty="0" smtClean="0">
                          <a:effectLst/>
                        </a:rPr>
                        <a:t>0,712</a:t>
                      </a:r>
                      <a:endParaRPr lang="ru-RU" sz="1700" dirty="0">
                        <a:effectLst/>
                      </a:endParaRP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89">
                <a:tc>
                  <a:txBody>
                    <a:bodyPr/>
                    <a:lstStyle/>
                    <a:p>
                      <a:pPr algn="r"/>
                      <a:r>
                        <a:rPr lang="ru-RU" sz="1700" dirty="0">
                          <a:effectLst/>
                        </a:rPr>
                        <a:t> 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>
                          <a:effectLst/>
                        </a:rPr>
                        <a:t>x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dirty="0">
                          <a:effectLst/>
                        </a:rPr>
                        <a:t>2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89">
                <a:tc>
                  <a:txBody>
                    <a:bodyPr/>
                    <a:lstStyle/>
                    <a:p>
                      <a:pPr algn="r"/>
                      <a:r>
                        <a:rPr lang="ru-RU" sz="1700" b="1">
                          <a:effectLst/>
                        </a:rPr>
                        <a:t>1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b="1">
                          <a:effectLst/>
                        </a:rPr>
                        <a:t> 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dirty="0" smtClean="0">
                          <a:effectLst/>
                        </a:rPr>
                        <a:t>0,424</a:t>
                      </a:r>
                      <a:endParaRPr lang="ru-RU" sz="1700" dirty="0">
                        <a:effectLst/>
                      </a:endParaRP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89">
                <a:tc>
                  <a:txBody>
                    <a:bodyPr/>
                    <a:lstStyle/>
                    <a:p>
                      <a:pPr algn="r"/>
                      <a:r>
                        <a:rPr lang="ru-RU" sz="1700" dirty="0">
                          <a:effectLst/>
                        </a:rPr>
                        <a:t> 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>
                          <a:effectLst/>
                        </a:rPr>
                        <a:t>x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dirty="0">
                          <a:effectLst/>
                        </a:rPr>
                        <a:t>2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89">
                <a:tc>
                  <a:txBody>
                    <a:bodyPr/>
                    <a:lstStyle/>
                    <a:p>
                      <a:pPr algn="r"/>
                      <a:r>
                        <a:rPr lang="ru-RU" sz="1700" b="1">
                          <a:effectLst/>
                        </a:rPr>
                        <a:t>0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b="1">
                          <a:effectLst/>
                        </a:rPr>
                        <a:t> 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dirty="0" smtClean="0">
                          <a:effectLst/>
                        </a:rPr>
                        <a:t>0,848</a:t>
                      </a:r>
                      <a:endParaRPr lang="ru-RU" sz="1700" dirty="0">
                        <a:effectLst/>
                      </a:endParaRP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89">
                <a:tc>
                  <a:txBody>
                    <a:bodyPr/>
                    <a:lstStyle/>
                    <a:p>
                      <a:pPr algn="r"/>
                      <a:r>
                        <a:rPr lang="ru-RU" sz="1700" dirty="0">
                          <a:effectLst/>
                        </a:rPr>
                        <a:t> 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>
                          <a:effectLst/>
                        </a:rPr>
                        <a:t>x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dirty="0">
                          <a:effectLst/>
                        </a:rPr>
                        <a:t>2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89">
                <a:tc>
                  <a:txBody>
                    <a:bodyPr/>
                    <a:lstStyle/>
                    <a:p>
                      <a:pPr algn="r"/>
                      <a:r>
                        <a:rPr lang="ru-RU" sz="1700" b="1">
                          <a:effectLst/>
                        </a:rPr>
                        <a:t>1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b="1">
                          <a:effectLst/>
                        </a:rPr>
                        <a:t> 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dirty="0" smtClean="0">
                          <a:effectLst/>
                        </a:rPr>
                        <a:t>0,696</a:t>
                      </a:r>
                      <a:endParaRPr lang="ru-RU" sz="1700" dirty="0">
                        <a:effectLst/>
                      </a:endParaRP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89">
                <a:tc>
                  <a:txBody>
                    <a:bodyPr/>
                    <a:lstStyle/>
                    <a:p>
                      <a:pPr algn="r"/>
                      <a:r>
                        <a:rPr lang="ru-RU" sz="1700" dirty="0">
                          <a:effectLst/>
                        </a:rPr>
                        <a:t> 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700" dirty="0">
                          <a:effectLst/>
                        </a:rPr>
                        <a:t>x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dirty="0">
                          <a:effectLst/>
                        </a:rPr>
                        <a:t>2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89">
                <a:tc>
                  <a:txBody>
                    <a:bodyPr/>
                    <a:lstStyle/>
                    <a:p>
                      <a:pPr algn="r"/>
                      <a:r>
                        <a:rPr lang="ru-RU" sz="1700" b="1">
                          <a:effectLst/>
                        </a:rPr>
                        <a:t>1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b="1">
                          <a:effectLst/>
                        </a:rPr>
                        <a:t> </a:t>
                      </a: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700" dirty="0" smtClean="0">
                          <a:effectLst/>
                        </a:rPr>
                        <a:t>0,392</a:t>
                      </a:r>
                      <a:endParaRPr lang="ru-RU" sz="1700" dirty="0">
                        <a:effectLst/>
                      </a:endParaRPr>
                    </a:p>
                  </a:txBody>
                  <a:tcPr marL="26533" marR="26533" marT="17688" marB="17688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30526" y="3318569"/>
            <a:ext cx="76366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Пример</a:t>
            </a:r>
            <a:r>
              <a:rPr lang="ru-RU" altLang="ru-RU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: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</a:rPr>
              <a:t>Переведем число 0,214 из десятичной СС в двоичную СС.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3825" y="3718679"/>
            <a:ext cx="946757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Число 0,214 последовательно умножается на 2. Если в результате умножения получится число с целой частью, отличное от нуля, то целая часть записывается отдельно (слева от числа), а число записывается с нулевой целой частью. Если же при умножении получиться число с нулевой целой частью, то слева от нее записывается нуль. Процесс умножения продолжается до тех пор, пока в дробной части не получится чистый нуль или же не получим требуемое количество разрядов. Записывая жирные числа сверху вниз получим требуемое число в двоичной системе счисления: 0,0011011.</a:t>
            </a:r>
          </a:p>
          <a:p>
            <a:r>
              <a:rPr lang="ru-RU" dirty="0" smtClean="0"/>
              <a:t>Следовательно можно записать:          </a:t>
            </a:r>
            <a:r>
              <a:rPr lang="ru-RU" sz="2000" b="1" dirty="0" smtClean="0"/>
              <a:t>0,214</a:t>
            </a:r>
            <a:r>
              <a:rPr lang="ru-RU" sz="2000" b="1" baseline="-25000" dirty="0" smtClean="0"/>
              <a:t>10</a:t>
            </a:r>
            <a:r>
              <a:rPr lang="ru-RU" sz="2000" b="1" dirty="0" smtClean="0"/>
              <a:t>=0,0011011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4421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8144145"/>
              </p:ext>
            </p:extLst>
          </p:nvPr>
        </p:nvGraphicFramePr>
        <p:xfrm>
          <a:off x="9783762" y="328722"/>
          <a:ext cx="1031875" cy="1973580"/>
        </p:xfrm>
        <a:graphic>
          <a:graphicData uri="http://schemas.openxmlformats.org/drawingml/2006/table">
            <a:tbl>
              <a:tblPr/>
              <a:tblGrid>
                <a:gridCol w="213702"/>
                <a:gridCol w="213702"/>
                <a:gridCol w="604471"/>
              </a:tblGrid>
              <a:tr h="261451">
                <a:tc>
                  <a:txBody>
                    <a:bodyPr/>
                    <a:lstStyle/>
                    <a:p>
                      <a:pPr algn="r"/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effectLst/>
                        </a:rPr>
                        <a:t>0,125</a:t>
                      </a:r>
                      <a:endParaRPr lang="ru-RU" sz="1600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51"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</a:rPr>
                        <a:t>x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>
                          <a:effectLst/>
                        </a:rPr>
                        <a:t>2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51">
                <a:tc>
                  <a:txBody>
                    <a:bodyPr/>
                    <a:lstStyle/>
                    <a:p>
                      <a:pPr algn="r"/>
                      <a:r>
                        <a:rPr lang="ru-RU" sz="1600" b="1" dirty="0">
                          <a:effectLst/>
                        </a:rPr>
                        <a:t>0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1" dirty="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effectLst/>
                        </a:rPr>
                        <a:t>0,25</a:t>
                      </a:r>
                      <a:endParaRPr lang="ru-RU" sz="1600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51"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</a:rPr>
                        <a:t>x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>
                          <a:effectLst/>
                        </a:rPr>
                        <a:t>2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51">
                <a:tc>
                  <a:txBody>
                    <a:bodyPr/>
                    <a:lstStyle/>
                    <a:p>
                      <a:pPr algn="r"/>
                      <a:r>
                        <a:rPr lang="ru-RU" sz="1600" b="1" dirty="0">
                          <a:effectLst/>
                        </a:rPr>
                        <a:t>0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1" dirty="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effectLst/>
                        </a:rPr>
                        <a:t>0,5</a:t>
                      </a:r>
                      <a:endParaRPr lang="ru-RU" sz="1600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51"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>
                          <a:effectLst/>
                        </a:rPr>
                        <a:t>x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>
                          <a:effectLst/>
                        </a:rPr>
                        <a:t>2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51">
                <a:tc>
                  <a:txBody>
                    <a:bodyPr/>
                    <a:lstStyle/>
                    <a:p>
                      <a:pPr algn="r"/>
                      <a:r>
                        <a:rPr lang="ru-RU" sz="1600" b="1">
                          <a:effectLst/>
                        </a:rPr>
                        <a:t>1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b="1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effectLst/>
                        </a:rPr>
                        <a:t>0,0</a:t>
                      </a:r>
                      <a:endParaRPr lang="ru-RU" sz="1600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211867"/>
            <a:ext cx="1017767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905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905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b="1" i="1" dirty="0" smtClean="0">
                <a:solidFill>
                  <a:srgbClr val="000000"/>
                </a:solidFill>
                <a:latin typeface="+mn-lt"/>
              </a:rPr>
              <a:t>Пример: </a:t>
            </a:r>
            <a:r>
              <a:rPr lang="ru-RU" altLang="ru-RU" sz="2000" dirty="0" smtClean="0">
                <a:solidFill>
                  <a:srgbClr val="000000"/>
                </a:solidFill>
                <a:latin typeface="+mn-lt"/>
              </a:rPr>
              <a:t>Переведем </a:t>
            </a:r>
            <a:r>
              <a:rPr lang="ru-RU" altLang="ru-RU" sz="2000" dirty="0">
                <a:solidFill>
                  <a:srgbClr val="000000"/>
                </a:solidFill>
                <a:latin typeface="+mn-lt"/>
              </a:rPr>
              <a:t>число </a:t>
            </a:r>
            <a:r>
              <a:rPr lang="ru-RU" altLang="ru-RU" sz="2000" dirty="0" smtClean="0">
                <a:solidFill>
                  <a:srgbClr val="000000"/>
                </a:solidFill>
                <a:latin typeface="+mn-lt"/>
              </a:rPr>
              <a:t>0,125 </a:t>
            </a:r>
            <a:r>
              <a:rPr lang="ru-RU" altLang="ru-RU" sz="2000" dirty="0">
                <a:solidFill>
                  <a:srgbClr val="000000"/>
                </a:solidFill>
                <a:latin typeface="+mn-lt"/>
              </a:rPr>
              <a:t>из десятичной системы счисления в двоичную СС</a:t>
            </a:r>
            <a:r>
              <a:rPr lang="ru-RU" altLang="ru-RU" sz="2000" dirty="0" smtClean="0">
                <a:solidFill>
                  <a:srgbClr val="000000"/>
                </a:solidFill>
                <a:latin typeface="+mn-lt"/>
              </a:rPr>
              <a:t>.</a:t>
            </a:r>
            <a:endParaRPr lang="ru-RU" altLang="ru-RU" sz="20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9345" y="860867"/>
            <a:ext cx="81153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05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Для приведения числа 0,125 из десятичной СС в двоичную, данное число последовательно умножается на 2. В третьем этапе получилось 0. Следовательно, получился следующий результат:</a:t>
            </a:r>
            <a:endParaRPr kumimoji="0" lang="ru-RU" alt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indent="1905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0,125</a:t>
            </a:r>
            <a:r>
              <a:rPr kumimoji="0" lang="ru-RU" altLang="ru-RU" sz="1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=0,001</a:t>
            </a:r>
            <a:r>
              <a:rPr kumimoji="0" lang="ru-RU" altLang="ru-RU" sz="16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21570" y="2465219"/>
            <a:ext cx="60261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Пример: </a:t>
            </a:r>
            <a:r>
              <a:rPr lang="ru-RU" sz="2000" dirty="0" smtClean="0"/>
              <a:t>Переведем число 0,214 из десятичной системы счисления в шестнадцатеричную СС.</a:t>
            </a:r>
            <a:endParaRPr lang="ru-RU" sz="20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691105"/>
              </p:ext>
            </p:extLst>
          </p:nvPr>
        </p:nvGraphicFramePr>
        <p:xfrm>
          <a:off x="6272421" y="3393570"/>
          <a:ext cx="1333499" cy="3268980"/>
        </p:xfrm>
        <a:graphic>
          <a:graphicData uri="http://schemas.openxmlformats.org/drawingml/2006/table">
            <a:tbl>
              <a:tblPr/>
              <a:tblGrid>
                <a:gridCol w="276168"/>
                <a:gridCol w="276168"/>
                <a:gridCol w="781163"/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effectLst/>
                        </a:rPr>
                        <a:t>0,214</a:t>
                      </a:r>
                      <a:endParaRPr lang="ru-RU" sz="1400" b="1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x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16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effectLst/>
                        </a:rPr>
                        <a:t>3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effectLst/>
                        </a:rPr>
                        <a:t>0,424</a:t>
                      </a:r>
                      <a:endParaRPr lang="ru-RU" sz="1400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effectLst/>
                        </a:rPr>
                        <a:t>x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16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effectLst/>
                        </a:rPr>
                        <a:t>6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effectLst/>
                        </a:rPr>
                        <a:t>0,784</a:t>
                      </a:r>
                      <a:endParaRPr lang="ru-RU" sz="1400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x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16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effectLst/>
                        </a:rPr>
                        <a:t>12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effectLst/>
                        </a:rPr>
                        <a:t>0,544</a:t>
                      </a:r>
                      <a:endParaRPr lang="ru-RU" sz="1400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effectLst/>
                        </a:rPr>
                        <a:t>x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16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effectLst/>
                        </a:rPr>
                        <a:t>8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effectLst/>
                        </a:rPr>
                        <a:t>0,704</a:t>
                      </a:r>
                      <a:endParaRPr lang="ru-RU" sz="1400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x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16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 b="1">
                          <a:effectLst/>
                        </a:rPr>
                        <a:t>11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effectLst/>
                        </a:rPr>
                        <a:t>0,264</a:t>
                      </a:r>
                      <a:endParaRPr lang="ru-RU" sz="1400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effectLst/>
                        </a:rPr>
                        <a:t>x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16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 b="1">
                          <a:effectLst/>
                        </a:rPr>
                        <a:t>4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effectLst/>
                        </a:rPr>
                        <a:t>0,224</a:t>
                      </a:r>
                      <a:endParaRPr lang="ru-RU" sz="1400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381625" y="197008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950200" y="3668236"/>
            <a:ext cx="389752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Получаем числа 3, 6, 12, 8, 11, 4. Но в шестнадцатеричной СС числам 12 и 11 соответствуют числа C и B. Следовательно имеем:</a:t>
            </a:r>
          </a:p>
          <a:p>
            <a:endParaRPr lang="ru-RU" dirty="0" smtClean="0"/>
          </a:p>
          <a:p>
            <a:r>
              <a:rPr lang="ru-RU" sz="2000" b="1" dirty="0" smtClean="0"/>
              <a:t>0,214</a:t>
            </a:r>
            <a:r>
              <a:rPr lang="ru-RU" sz="2000" b="1" baseline="-25000" dirty="0" smtClean="0"/>
              <a:t>10</a:t>
            </a:r>
            <a:r>
              <a:rPr lang="ru-RU" sz="2000" b="1" dirty="0" smtClean="0"/>
              <a:t>=0,36C8B4</a:t>
            </a:r>
            <a:r>
              <a:rPr lang="ru-RU" sz="2000" b="1" baseline="-25000" dirty="0" smtClean="0"/>
              <a:t>16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39622" y="2253343"/>
            <a:ext cx="504200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Пример:</a:t>
            </a:r>
            <a:r>
              <a:rPr lang="ru-RU" sz="2000" b="1" dirty="0" smtClean="0"/>
              <a:t> </a:t>
            </a:r>
            <a:r>
              <a:rPr lang="ru-RU" sz="2000" dirty="0" smtClean="0"/>
              <a:t>Переведем число 0,512 из десятичной системы счисления в восьмеричную СС.</a:t>
            </a:r>
            <a:endParaRPr lang="ru-RU" sz="2000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190066"/>
              </p:ext>
            </p:extLst>
          </p:nvPr>
        </p:nvGraphicFramePr>
        <p:xfrm>
          <a:off x="754063" y="3393570"/>
          <a:ext cx="1371600" cy="326898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20623"/>
                <a:gridCol w="304800"/>
                <a:gridCol w="646177"/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effectLst/>
                        </a:rPr>
                        <a:t>0,512</a:t>
                      </a:r>
                      <a:endParaRPr lang="ru-RU" sz="1400" b="1" dirty="0">
                        <a:effectLst/>
                      </a:endParaRPr>
                    </a:p>
                  </a:txBody>
                  <a:tcPr marL="28575" marR="28575" marT="19050" marB="19050" anchor="ctr"/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x</a:t>
                      </a:r>
                    </a:p>
                  </a:txBody>
                  <a:tcPr marL="28575" marR="28575" marT="19050" marB="1905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8</a:t>
                      </a:r>
                    </a:p>
                  </a:txBody>
                  <a:tcPr marL="28575" marR="28575" marT="19050" marB="1905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b="1" dirty="0">
                        <a:effectLst/>
                      </a:endParaRPr>
                    </a:p>
                  </a:txBody>
                  <a:tcPr marL="28575" marR="28575" marT="19050" marB="1905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b="1" dirty="0">
                        <a:effectLst/>
                      </a:endParaRPr>
                    </a:p>
                  </a:txBody>
                  <a:tcPr marL="28575" marR="28575" marT="19050" marB="1905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effectLst/>
                        </a:rPr>
                        <a:t>0,096</a:t>
                      </a:r>
                      <a:endParaRPr lang="ru-RU" sz="1400" dirty="0">
                        <a:effectLst/>
                      </a:endParaRPr>
                    </a:p>
                  </a:txBody>
                  <a:tcPr marL="28575" marR="28575" marT="19050" marB="1905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effectLst/>
                        </a:rPr>
                        <a:t>x</a:t>
                      </a:r>
                    </a:p>
                  </a:txBody>
                  <a:tcPr marL="28575" marR="28575" marT="19050" marB="1905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8</a:t>
                      </a:r>
                    </a:p>
                  </a:txBody>
                  <a:tcPr marL="28575" marR="28575" marT="19050" marB="1905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0</a:t>
                      </a:r>
                      <a:endParaRPr lang="ru-RU" sz="1400" b="1" dirty="0">
                        <a:effectLst/>
                      </a:endParaRPr>
                    </a:p>
                  </a:txBody>
                  <a:tcPr marL="28575" marR="28575" marT="19050" marB="1905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b="1" dirty="0">
                        <a:effectLst/>
                      </a:endParaRPr>
                    </a:p>
                  </a:txBody>
                  <a:tcPr marL="28575" marR="28575" marT="19050" marB="1905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effectLst/>
                        </a:rPr>
                        <a:t>0,768</a:t>
                      </a:r>
                      <a:endParaRPr lang="ru-RU" sz="1400" dirty="0">
                        <a:effectLst/>
                      </a:endParaRPr>
                    </a:p>
                  </a:txBody>
                  <a:tcPr marL="28575" marR="28575" marT="19050" marB="1905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effectLst/>
                        </a:rPr>
                        <a:t>x</a:t>
                      </a:r>
                    </a:p>
                  </a:txBody>
                  <a:tcPr marL="28575" marR="28575" marT="19050" marB="1905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8</a:t>
                      </a:r>
                    </a:p>
                  </a:txBody>
                  <a:tcPr marL="28575" marR="28575" marT="19050" marB="1905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6</a:t>
                      </a:r>
                      <a:endParaRPr lang="ru-RU" sz="1400" b="1" dirty="0">
                        <a:effectLst/>
                      </a:endParaRPr>
                    </a:p>
                  </a:txBody>
                  <a:tcPr marL="28575" marR="28575" marT="19050" marB="1905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b="1" dirty="0">
                        <a:effectLst/>
                      </a:endParaRPr>
                    </a:p>
                  </a:txBody>
                  <a:tcPr marL="28575" marR="28575" marT="19050" marB="1905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effectLst/>
                        </a:rPr>
                        <a:t>0,144</a:t>
                      </a:r>
                      <a:endParaRPr lang="ru-RU" sz="1400" dirty="0">
                        <a:effectLst/>
                      </a:endParaRPr>
                    </a:p>
                  </a:txBody>
                  <a:tcPr marL="28575" marR="28575" marT="19050" marB="1905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x</a:t>
                      </a:r>
                    </a:p>
                  </a:txBody>
                  <a:tcPr marL="28575" marR="28575" marT="19050" marB="1905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8</a:t>
                      </a:r>
                    </a:p>
                  </a:txBody>
                  <a:tcPr marL="28575" marR="28575" marT="19050" marB="1905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b="1" dirty="0">
                        <a:effectLst/>
                      </a:endParaRPr>
                    </a:p>
                  </a:txBody>
                  <a:tcPr marL="28575" marR="28575" marT="19050" marB="1905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b="1" dirty="0">
                        <a:effectLst/>
                      </a:endParaRPr>
                    </a:p>
                  </a:txBody>
                  <a:tcPr marL="28575" marR="28575" marT="19050" marB="1905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effectLst/>
                        </a:rPr>
                        <a:t>0,152</a:t>
                      </a:r>
                      <a:endParaRPr lang="ru-RU" sz="1400" dirty="0">
                        <a:effectLst/>
                      </a:endParaRPr>
                    </a:p>
                  </a:txBody>
                  <a:tcPr marL="28575" marR="28575" marT="19050" marB="1905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effectLst/>
                        </a:rPr>
                        <a:t>x</a:t>
                      </a:r>
                    </a:p>
                  </a:txBody>
                  <a:tcPr marL="28575" marR="28575" marT="19050" marB="1905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8</a:t>
                      </a:r>
                    </a:p>
                  </a:txBody>
                  <a:tcPr marL="28575" marR="28575" marT="19050" marB="1905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b="1" dirty="0">
                        <a:effectLst/>
                      </a:endParaRPr>
                    </a:p>
                  </a:txBody>
                  <a:tcPr marL="28575" marR="28575" marT="19050" marB="1905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b="1" dirty="0">
                        <a:effectLst/>
                      </a:endParaRPr>
                    </a:p>
                  </a:txBody>
                  <a:tcPr marL="28575" marR="28575" marT="19050" marB="1905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effectLst/>
                        </a:rPr>
                        <a:t>0,216</a:t>
                      </a:r>
                      <a:endParaRPr lang="ru-RU" sz="1400" dirty="0">
                        <a:effectLst/>
                      </a:endParaRPr>
                    </a:p>
                  </a:txBody>
                  <a:tcPr marL="28575" marR="28575" marT="19050" marB="1905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>
                          <a:effectLst/>
                        </a:rPr>
                        <a:t> </a:t>
                      </a:r>
                    </a:p>
                  </a:txBody>
                  <a:tcPr marL="28575" marR="28575" marT="19050" marB="1905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effectLst/>
                        </a:rPr>
                        <a:t>x</a:t>
                      </a:r>
                    </a:p>
                  </a:txBody>
                  <a:tcPr marL="28575" marR="28575" marT="19050" marB="1905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effectLst/>
                        </a:rPr>
                        <a:t>8</a:t>
                      </a:r>
                    </a:p>
                  </a:txBody>
                  <a:tcPr marL="28575" marR="28575" marT="19050" marB="1905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 b="1">
                        <a:effectLst/>
                      </a:endParaRPr>
                    </a:p>
                  </a:txBody>
                  <a:tcPr marL="28575" marR="28575" marT="19050" marB="1905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 b="1">
                        <a:effectLst/>
                      </a:endParaRPr>
                    </a:p>
                  </a:txBody>
                  <a:tcPr marL="28575" marR="28575" marT="19050" marB="1905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effectLst/>
                        </a:rPr>
                        <a:t>0,728</a:t>
                      </a:r>
                      <a:endParaRPr lang="ru-RU" sz="1400" dirty="0">
                        <a:effectLst/>
                      </a:endParaRPr>
                    </a:p>
                  </a:txBody>
                  <a:tcPr marL="28575" marR="28575" marT="19050" marB="1905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2331884" y="4499232"/>
            <a:ext cx="22012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0,512</a:t>
            </a:r>
            <a:r>
              <a:rPr lang="ru-RU" sz="2000" b="1" baseline="-25000" dirty="0" smtClean="0"/>
              <a:t>10</a:t>
            </a:r>
            <a:r>
              <a:rPr lang="ru-RU" sz="2000" b="1" dirty="0" smtClean="0"/>
              <a:t>=0,406111</a:t>
            </a:r>
            <a:r>
              <a:rPr lang="ru-RU" sz="2000" b="1" baseline="-25000" dirty="0" smtClean="0"/>
              <a:t>8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50283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Чтобы перевести смешанные числа из десятичной СС в другую нужно отдельно перевести целую часть и дробную часть числа.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Пример:</a:t>
            </a:r>
            <a:r>
              <a:rPr lang="ru-RU" dirty="0" smtClean="0"/>
              <a:t> </a:t>
            </a:r>
            <a:r>
              <a:rPr lang="ru-RU" dirty="0"/>
              <a:t>Переведем число </a:t>
            </a:r>
            <a:r>
              <a:rPr lang="ru-RU" dirty="0" smtClean="0"/>
              <a:t>159,125 </a:t>
            </a:r>
            <a:r>
              <a:rPr lang="ru-RU" dirty="0"/>
              <a:t>из десятичной системы счисления в двоичную СС. Для этого переведем отдельно целую часть числа </a:t>
            </a:r>
            <a:r>
              <a:rPr lang="ru-RU" dirty="0" smtClean="0"/>
              <a:t>и </a:t>
            </a:r>
            <a:r>
              <a:rPr lang="ru-RU" dirty="0"/>
              <a:t>дробную часть </a:t>
            </a:r>
            <a:r>
              <a:rPr lang="ru-RU" dirty="0" smtClean="0"/>
              <a:t>числа. </a:t>
            </a:r>
            <a:r>
              <a:rPr lang="ru-RU" dirty="0"/>
              <a:t>Далее объединяя эти результаты получим:</a:t>
            </a:r>
          </a:p>
          <a:p>
            <a:pPr marL="0" indent="0">
              <a:buNone/>
            </a:pPr>
            <a:r>
              <a:rPr lang="ru-RU" dirty="0" smtClean="0"/>
              <a:t>159,125</a:t>
            </a:r>
            <a:r>
              <a:rPr lang="ru-RU" baseline="-25000" dirty="0" smtClean="0"/>
              <a:t>10</a:t>
            </a:r>
            <a:r>
              <a:rPr lang="ru-RU" dirty="0" smtClean="0"/>
              <a:t>=10011111,001</a:t>
            </a:r>
            <a:r>
              <a:rPr lang="ru-RU" baseline="-25000" dirty="0" smtClean="0"/>
              <a:t>2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i="1" dirty="0" smtClean="0"/>
              <a:t>Пример:</a:t>
            </a:r>
            <a:r>
              <a:rPr lang="ru-RU" dirty="0" smtClean="0"/>
              <a:t> </a:t>
            </a:r>
            <a:r>
              <a:rPr lang="ru-RU" dirty="0"/>
              <a:t>Переведем число </a:t>
            </a:r>
            <a:r>
              <a:rPr lang="ru-RU" dirty="0" smtClean="0"/>
              <a:t>19673,214 </a:t>
            </a:r>
            <a:r>
              <a:rPr lang="ru-RU" dirty="0"/>
              <a:t>из десятичной системы счисления в шестнадцатеричную СС. Для этого переведем отдельно целую часть числа </a:t>
            </a:r>
            <a:r>
              <a:rPr lang="ru-RU" dirty="0" smtClean="0"/>
              <a:t>и </a:t>
            </a:r>
            <a:r>
              <a:rPr lang="ru-RU" dirty="0"/>
              <a:t>дробную часть </a:t>
            </a:r>
            <a:r>
              <a:rPr lang="ru-RU" dirty="0" smtClean="0"/>
              <a:t>числа. </a:t>
            </a:r>
            <a:r>
              <a:rPr lang="ru-RU" dirty="0"/>
              <a:t>Далее объединяя эти результаты получим:</a:t>
            </a:r>
          </a:p>
          <a:p>
            <a:pPr marL="0" indent="0">
              <a:buNone/>
            </a:pPr>
            <a:r>
              <a:rPr lang="ru-RU" dirty="0" smtClean="0"/>
              <a:t>19673,214</a:t>
            </a:r>
            <a:r>
              <a:rPr lang="ru-RU" baseline="-25000" dirty="0" smtClean="0"/>
              <a:t>10</a:t>
            </a:r>
            <a:r>
              <a:rPr lang="ru-RU" dirty="0" smtClean="0"/>
              <a:t>=4CD9,36C8B4</a:t>
            </a:r>
            <a:r>
              <a:rPr lang="ru-RU" baseline="-25000" dirty="0" smtClean="0"/>
              <a:t>16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759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onotype Corsiva" panose="03010101010201010101" pitchFamily="66" charset="0"/>
              </a:rPr>
              <a:t>Перевод чисел из двоичной  системы счисления в  8-ую, 16-у  и наоборот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70560" y="1690688"/>
            <a:ext cx="10899648" cy="4052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Правило перехода из двоичной системы</a:t>
            </a:r>
            <a:r>
              <a:rPr lang="en-US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счисления в 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восьмеричную</a:t>
            </a:r>
            <a:endParaRPr lang="en-US" sz="2800" b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r>
              <a:rPr lang="ru-RU" sz="2000" dirty="0" smtClean="0"/>
              <a:t>Разбить двоичное число на классы справа налево по </a:t>
            </a:r>
            <a:r>
              <a:rPr lang="ru-RU" sz="2000" b="1" dirty="0" smtClean="0"/>
              <a:t>три</a:t>
            </a:r>
            <a:r>
              <a:rPr lang="ru-RU" sz="2000" dirty="0" smtClean="0"/>
              <a:t> цифры в каждом. </a:t>
            </a:r>
          </a:p>
          <a:p>
            <a:r>
              <a:rPr lang="ru-RU" sz="2000" dirty="0" smtClean="0"/>
              <a:t>Заменить каждый класс соответствующей восьмеричной цифрой. </a:t>
            </a:r>
          </a:p>
          <a:p>
            <a:endParaRPr lang="ru-RU" sz="2000" dirty="0" smtClean="0"/>
          </a:p>
          <a:p>
            <a:r>
              <a:rPr lang="ru-RU" sz="2400" b="1" dirty="0" smtClean="0"/>
              <a:t>1 1 1 0 1 0 1 1 0 0 </a:t>
            </a:r>
            <a:r>
              <a:rPr lang="ru-RU" sz="2400" b="1" baseline="-25000" dirty="0" smtClean="0"/>
              <a:t>2</a:t>
            </a:r>
            <a:r>
              <a:rPr lang="ru-RU" sz="2400" b="1" dirty="0" smtClean="0"/>
              <a:t> = 1</a:t>
            </a:r>
            <a:r>
              <a:rPr lang="ru-RU" sz="2400" b="1" baseline="-25000" dirty="0" smtClean="0"/>
              <a:t> ◦</a:t>
            </a:r>
            <a:r>
              <a:rPr lang="ru-RU" sz="2400" b="1" dirty="0" smtClean="0"/>
              <a:t> 1 1 0</a:t>
            </a:r>
            <a:r>
              <a:rPr lang="ru-RU" sz="2400" b="1" baseline="-25000" dirty="0" smtClean="0"/>
              <a:t> ◦</a:t>
            </a:r>
            <a:r>
              <a:rPr lang="ru-RU" sz="2400" b="1" dirty="0" smtClean="0"/>
              <a:t> 1 0 1 </a:t>
            </a:r>
            <a:r>
              <a:rPr lang="ru-RU" sz="2400" b="1" baseline="-25000" dirty="0" smtClean="0"/>
              <a:t>◦ </a:t>
            </a:r>
            <a:r>
              <a:rPr lang="ru-RU" sz="2400" b="1" dirty="0" smtClean="0"/>
              <a:t>1 0 0 </a:t>
            </a:r>
            <a:r>
              <a:rPr lang="ru-RU" sz="2400" b="1" baseline="-25000" dirty="0" smtClean="0"/>
              <a:t>2 </a:t>
            </a:r>
            <a:r>
              <a:rPr lang="ru-RU" sz="2400" b="1" dirty="0" smtClean="0"/>
              <a:t>= 1654</a:t>
            </a:r>
            <a:r>
              <a:rPr lang="ru-RU" sz="2400" b="1" baseline="-25000" dirty="0" smtClean="0"/>
              <a:t>8</a:t>
            </a:r>
          </a:p>
          <a:p>
            <a:endParaRPr lang="ru-RU" sz="2000" baseline="-25000" dirty="0">
              <a:latin typeface="Monotype Corsiva" panose="03010101010201010101" pitchFamily="66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  <a:t>2. Правило перехода из двоичной системы счисления в 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шестнадцатеричную</a:t>
            </a:r>
          </a:p>
          <a:p>
            <a:r>
              <a:rPr lang="ru-RU" sz="2000" dirty="0" smtClean="0"/>
              <a:t>Разбить двоичное число на классы справа налево по </a:t>
            </a:r>
            <a:r>
              <a:rPr lang="ru-RU" sz="2000" b="1" dirty="0" smtClean="0"/>
              <a:t>четыре</a:t>
            </a:r>
            <a:r>
              <a:rPr lang="ru-RU" sz="2000" dirty="0" smtClean="0"/>
              <a:t> цифры в каждом. </a:t>
            </a:r>
          </a:p>
          <a:p>
            <a:r>
              <a:rPr lang="ru-RU" sz="2000" dirty="0" smtClean="0"/>
              <a:t>Заменить каждый класс соответствующей шестнадцатеричной цифрой.</a:t>
            </a:r>
          </a:p>
          <a:p>
            <a:endParaRPr lang="ru-RU" sz="2000" dirty="0" smtClean="0"/>
          </a:p>
          <a:p>
            <a:r>
              <a:rPr lang="pl-PL" sz="2400" b="1" dirty="0" smtClean="0"/>
              <a:t>1 1 0 1 1 1 0 0 0 1 1 0 1</a:t>
            </a:r>
            <a:r>
              <a:rPr lang="pl-PL" sz="2400" b="1" baseline="-25000" dirty="0" smtClean="0"/>
              <a:t>2</a:t>
            </a:r>
            <a:r>
              <a:rPr lang="pl-PL" sz="2400" b="1" dirty="0" smtClean="0"/>
              <a:t> =</a:t>
            </a:r>
            <a:r>
              <a:rPr lang="ru-RU" sz="2400" b="1" dirty="0" smtClean="0"/>
              <a:t> </a:t>
            </a:r>
            <a:r>
              <a:rPr lang="pl-PL" sz="2400" b="1" dirty="0" smtClean="0"/>
              <a:t>1 </a:t>
            </a:r>
            <a:r>
              <a:rPr lang="ru-RU" sz="2400" b="1" baseline="-25000" dirty="0" smtClean="0"/>
              <a:t>◦ </a:t>
            </a:r>
            <a:r>
              <a:rPr lang="pl-PL" sz="2400" b="1" dirty="0" smtClean="0"/>
              <a:t>1 0 1 1</a:t>
            </a:r>
            <a:r>
              <a:rPr lang="ru-RU" sz="2400" b="1" baseline="-25000" dirty="0" smtClean="0"/>
              <a:t> ◦</a:t>
            </a:r>
            <a:r>
              <a:rPr lang="pl-PL" sz="2400" b="1" dirty="0" smtClean="0"/>
              <a:t> 1 0 0 0 </a:t>
            </a:r>
            <a:r>
              <a:rPr lang="ru-RU" sz="2400" b="1" baseline="-25000" dirty="0" smtClean="0"/>
              <a:t>◦ </a:t>
            </a:r>
            <a:r>
              <a:rPr lang="pl-PL" sz="2400" b="1" dirty="0" smtClean="0"/>
              <a:t>1 1 0 1</a:t>
            </a:r>
            <a:r>
              <a:rPr lang="pl-PL" sz="2400" b="1" baseline="-25000" dirty="0" smtClean="0"/>
              <a:t>2</a:t>
            </a:r>
            <a:r>
              <a:rPr lang="ru-RU" sz="2400" b="1" baseline="-25000" dirty="0" smtClean="0"/>
              <a:t> </a:t>
            </a:r>
            <a:r>
              <a:rPr lang="pl-PL" sz="2400" b="1" dirty="0" smtClean="0"/>
              <a:t> </a:t>
            </a:r>
            <a:r>
              <a:rPr lang="ru-RU" sz="2400" b="1" dirty="0" smtClean="0"/>
              <a:t>= </a:t>
            </a:r>
            <a:r>
              <a:rPr lang="pl-PL" sz="2400" b="1" dirty="0" smtClean="0"/>
              <a:t>1B8D</a:t>
            </a:r>
            <a:r>
              <a:rPr lang="ru-RU" sz="2400" b="1" baseline="-25000" dirty="0" smtClean="0"/>
              <a:t>16</a:t>
            </a:r>
          </a:p>
          <a:p>
            <a:endParaRPr lang="ru-RU" sz="20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92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290</TotalTime>
  <Words>1136</Words>
  <Application>Microsoft Office PowerPoint</Application>
  <PresentationFormat>Широкоэкранный</PresentationFormat>
  <Paragraphs>292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Cambria Math</vt:lpstr>
      <vt:lpstr>Century Gothic</vt:lpstr>
      <vt:lpstr>Monotype Corsiva</vt:lpstr>
      <vt:lpstr>Times New Roman</vt:lpstr>
      <vt:lpstr>Verdana</vt:lpstr>
      <vt:lpstr>Wingdings 3</vt:lpstr>
      <vt:lpstr>Легкий дым</vt:lpstr>
      <vt:lpstr>Системы счисления</vt:lpstr>
      <vt:lpstr>Перевод целых чисел из одной системы счисления в другую</vt:lpstr>
      <vt:lpstr>2. Перевод чисел из десятичной системы счисления в любую другую.</vt:lpstr>
      <vt:lpstr>Презентация PowerPoint</vt:lpstr>
      <vt:lpstr>Перевод дробных чисел из одной системы счисления в другую</vt:lpstr>
      <vt:lpstr>Перевод правильных десятичных дробей в двоичную СС, в восьмеричную СС, в шестнадцатеричную СС и т.д.</vt:lpstr>
      <vt:lpstr>Презентация PowerPoint</vt:lpstr>
      <vt:lpstr>Чтобы перевести смешанные числа из десятичной СС в другую нужно отдельно перевести целую часть и дробную часть числа.</vt:lpstr>
      <vt:lpstr>Перевод чисел из двоичной  системы счисления в  8-ую, 16-у  и наоборот</vt:lpstr>
      <vt:lpstr>Презентация PowerPoint</vt:lpstr>
      <vt:lpstr>Связь систем счисления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Системы исчисления. Перевод целых чисел из одной системы счисления в другую.</dc:title>
  <dc:creator>Рус1</dc:creator>
  <cp:lastModifiedBy>Рус</cp:lastModifiedBy>
  <cp:revision>38</cp:revision>
  <dcterms:created xsi:type="dcterms:W3CDTF">2017-04-06T04:11:22Z</dcterms:created>
  <dcterms:modified xsi:type="dcterms:W3CDTF">2017-09-15T11:34:40Z</dcterms:modified>
</cp:coreProperties>
</file>