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56" r:id="rId2"/>
    <p:sldId id="260" r:id="rId3"/>
    <p:sldId id="259" r:id="rId4"/>
    <p:sldId id="261" r:id="rId5"/>
    <p:sldId id="267" r:id="rId6"/>
    <p:sldId id="262" r:id="rId7"/>
    <p:sldId id="263" r:id="rId8"/>
    <p:sldId id="264" r:id="rId9"/>
    <p:sldId id="266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87CC-0224-4D96-963E-F76E17065EC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9A00-433A-4A0E-9CDD-19F4E13A9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6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87CC-0224-4D96-963E-F76E17065EC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9A00-433A-4A0E-9CDD-19F4E13A9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168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87CC-0224-4D96-963E-F76E17065EC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9A00-433A-4A0E-9CDD-19F4E13A9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753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87CC-0224-4D96-963E-F76E17065EC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9A00-433A-4A0E-9CDD-19F4E13A9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624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87CC-0224-4D96-963E-F76E17065EC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9A00-433A-4A0E-9CDD-19F4E13A9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955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87CC-0224-4D96-963E-F76E17065EC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9A00-433A-4A0E-9CDD-19F4E13A9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23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87CC-0224-4D96-963E-F76E17065EC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9A00-433A-4A0E-9CDD-19F4E13A9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981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87CC-0224-4D96-963E-F76E17065EC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9A00-433A-4A0E-9CDD-19F4E13A9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466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87CC-0224-4D96-963E-F76E17065EC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9A00-433A-4A0E-9CDD-19F4E13A9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617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87CC-0224-4D96-963E-F76E17065EC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9A00-433A-4A0E-9CDD-19F4E13A9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306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87CC-0224-4D96-963E-F76E17065EC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19A00-433A-4A0E-9CDD-19F4E13A9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13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37000">
              <a:schemeClr val="accent1">
                <a:lumMod val="45000"/>
                <a:lumOff val="55000"/>
              </a:schemeClr>
            </a:gs>
            <a:gs pos="55000">
              <a:schemeClr val="accent1">
                <a:lumMod val="45000"/>
                <a:lumOff val="55000"/>
              </a:schemeClr>
            </a:gs>
            <a:gs pos="75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187CC-0224-4D96-963E-F76E17065ECB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19A00-433A-4A0E-9CDD-19F4E13A9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8082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latin typeface="Monotype Corsiva" panose="03010101010201010101" pitchFamily="66" charset="0"/>
                <a:ea typeface="Batang" panose="02030600000101010101" pitchFamily="18" charset="-127"/>
              </a:rPr>
              <a:t>Стандартное </a:t>
            </a:r>
            <a:r>
              <a:rPr lang="ru-RU" b="1" dirty="0" smtClean="0">
                <a:latin typeface="Monotype Corsiva" panose="03010101010201010101" pitchFamily="66" charset="0"/>
                <a:ea typeface="Batang" panose="02030600000101010101" pitchFamily="18" charset="-127"/>
              </a:rPr>
              <a:t>устройство </a:t>
            </a:r>
            <a:r>
              <a:rPr lang="ru-RU" b="1" dirty="0">
                <a:latin typeface="Monotype Corsiva" panose="03010101010201010101" pitchFamily="66" charset="0"/>
                <a:ea typeface="Batang" panose="02030600000101010101" pitchFamily="18" charset="-127"/>
              </a:rPr>
              <a:t>ввода информации </a:t>
            </a:r>
            <a:r>
              <a:rPr lang="ru-RU" sz="5400" b="1" dirty="0">
                <a:latin typeface="Monotype Corsiva" panose="03010101010201010101" pitchFamily="66" charset="0"/>
                <a:ea typeface="Batang" panose="02030600000101010101" pitchFamily="18" charset="-127"/>
              </a:rPr>
              <a:t>– </a:t>
            </a:r>
            <a:r>
              <a:rPr lang="ru-RU" b="1" i="1" dirty="0">
                <a:solidFill>
                  <a:srgbClr val="FFFF00"/>
                </a:solidFill>
                <a:latin typeface="Lucida Console" panose="020B0609040504020204" pitchFamily="49" charset="0"/>
                <a:ea typeface="Batang" panose="02030600000101010101" pitchFamily="18" charset="-127"/>
              </a:rPr>
              <a:t>клавиатура</a:t>
            </a:r>
          </a:p>
        </p:txBody>
      </p:sp>
      <p:pic>
        <p:nvPicPr>
          <p:cNvPr id="3074" name="Picture 2" descr="http://gaming.logitech.com/assets/64292/g810-orion-spectrum-rgb-mechanical-keyboar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90" y="3162299"/>
            <a:ext cx="6191250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9040" y="4279392"/>
            <a:ext cx="3706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Ахметгареева</a:t>
            </a:r>
            <a:r>
              <a:rPr lang="ru-RU" dirty="0" smtClean="0"/>
              <a:t> Альбина </a:t>
            </a:r>
            <a:r>
              <a:rPr lang="ru-RU" dirty="0" err="1" smtClean="0"/>
              <a:t>Рамилевна</a:t>
            </a:r>
            <a:endParaRPr lang="ru-RU" dirty="0" smtClean="0"/>
          </a:p>
          <a:p>
            <a:r>
              <a:rPr lang="ru-RU" dirty="0" smtClean="0"/>
              <a:t>БУ СПО «Лангепасский политехнический колледж» Филиал в </a:t>
            </a:r>
            <a:r>
              <a:rPr lang="ru-RU" dirty="0" err="1" smtClean="0"/>
              <a:t>г.Покачи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98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51165" y="689629"/>
            <a:ext cx="544483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1" dirty="0">
                <a:solidFill>
                  <a:srgbClr val="002060"/>
                </a:solidFill>
              </a:rPr>
              <a:t>дизайнерские </a:t>
            </a:r>
            <a:r>
              <a:rPr lang="ru-RU" sz="2800" b="1" i="1" dirty="0" smtClean="0">
                <a:solidFill>
                  <a:srgbClr val="002060"/>
                </a:solidFill>
              </a:rPr>
              <a:t>клавиатуры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выполненные по специальным заказам и привлекающие внимание необычной формой, вкраплениями дерева, драгоценных металлов или камней.</a:t>
            </a:r>
          </a:p>
        </p:txBody>
      </p:sp>
      <p:pic>
        <p:nvPicPr>
          <p:cNvPr id="7" name="Picture 6" descr="http://it-max.com.ua/files/uploads/model-01-0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0502" y="689629"/>
            <a:ext cx="2643707" cy="166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org.picplus.ru/uploads/posts/2013-07/1374130280_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4999" y="509798"/>
            <a:ext cx="2493121" cy="183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://cdn.hiconsumption.com/wp-content/uploads/2012/10/Colorful-LEGO-MacBook-Keyboard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6339" y="4637798"/>
            <a:ext cx="2567520" cy="187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sperepuga.com/img/picture/May/13/ab978531b7ab18bd2d6abe5f3dfaca36/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6339" y="2543442"/>
            <a:ext cx="2536180" cy="190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casemods.ru/galery/07_2011/it_2011073014552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8592" y="2529553"/>
            <a:ext cx="2575593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images.solopos.com/2016/01/Keyboard-Kayu-Oree-Independent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8426" y="4623909"/>
            <a:ext cx="2505783" cy="187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://nbshop.esy.es/uploads/posts/2016-05/1463724661_risunok59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262" y="5313793"/>
            <a:ext cx="4065781" cy="14397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www.bugaga.ru/uploads/posts/2012-11/1352490093_15creative-keyboards-14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52" y="4034216"/>
            <a:ext cx="4427621" cy="17445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75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8720" y="425463"/>
            <a:ext cx="6787780" cy="762879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Структура клавиатуры</a:t>
            </a:r>
            <a:endParaRPr lang="ru-RU" sz="5400" b="1" i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032" y="1658136"/>
            <a:ext cx="10515600" cy="4351338"/>
          </a:xfrm>
        </p:spPr>
        <p:txBody>
          <a:bodyPr/>
          <a:lstStyle/>
          <a:p>
            <a:pPr lvl="0" indent="269875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Стандартная клавиатура имеет более 100 клавиш, функционально распределенных по нескольким группам.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987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>
              <a:solidFill>
                <a:schemeClr val="bg2">
                  <a:lumMod val="40000"/>
                  <a:lumOff val="6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6987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>
              <a:solidFill>
                <a:schemeClr val="bg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987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алфавитно-цифровые клавиши;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987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функциональные клавиши;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987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dirty="0">
                <a:solidFill>
                  <a:srgbClr val="FF66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управляющие клавиши; </a:t>
            </a:r>
            <a:endParaRPr lang="ru-RU" dirty="0">
              <a:solidFill>
                <a:srgbClr val="FF66C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987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dirty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клавиши управления курсором;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269875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цифровые клавиши.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134098"/>
              </p:ext>
            </p:extLst>
          </p:nvPr>
        </p:nvGraphicFramePr>
        <p:xfrm>
          <a:off x="6422409" y="2618505"/>
          <a:ext cx="5572164" cy="3711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Точечный рисунок" r:id="rId3" imgW="5161905" imgH="3438095" progId="PBrush">
                  <p:embed/>
                </p:oleObj>
              </mc:Choice>
              <mc:Fallback>
                <p:oleObj name="Точечный рисунок" r:id="rId3" imgW="5161905" imgH="3438095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2409" y="2618505"/>
                        <a:ext cx="5572164" cy="3711349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206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640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9866" y="308699"/>
            <a:ext cx="5968538" cy="742097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Виды клавиатур</a:t>
            </a:r>
            <a:endParaRPr lang="ru-RU" sz="54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8111" y="1781596"/>
            <a:ext cx="9039447" cy="470882"/>
          </a:xfrm>
        </p:spPr>
        <p:txBody>
          <a:bodyPr/>
          <a:lstStyle/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клавишные панели. </a:t>
            </a:r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64387" y="1039107"/>
            <a:ext cx="5949064" cy="64633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1. По способу подключения к ПК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5909" y="2121846"/>
            <a:ext cx="3553537" cy="2140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http://3dnews.ru/assets/external/illustrations/2012/05/31/630224/Buffalo_SRKB05BK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5"/>
          <a:stretch/>
        </p:blipFill>
        <p:spPr bwMode="auto">
          <a:xfrm>
            <a:off x="864387" y="4086932"/>
            <a:ext cx="4254251" cy="2168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477136" y="4540735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Беспроводные устройства способны передавать информацию без проводов на расстоянии 8- 15 метров от специального приемного устройства на частоте 2,4 ГГц. Их оптимизация в области энергопотреблении привела к значительному увеличению сроку службы элементов питания.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8222" y="2506401"/>
            <a:ext cx="6096001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эффективной работы проводных клавиатур необходимы шнуры USB или PS/2 (устарело).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09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174542" cy="80560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2. По </a:t>
            </a: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функциональности и количеству </a:t>
            </a:r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клавиш 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3016" y="169855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Различают</a:t>
            </a:r>
            <a:r>
              <a:rPr lang="ru-RU" dirty="0">
                <a:solidFill>
                  <a:srgbClr val="002060"/>
                </a:solidFill>
              </a:rPr>
              <a:t>: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83-клавишное устройство PC и XT</a:t>
            </a:r>
            <a:r>
              <a:rPr lang="ru-RU" b="1" i="1" dirty="0" smtClean="0">
                <a:solidFill>
                  <a:srgbClr val="002060"/>
                </a:solidFill>
              </a:rPr>
              <a:t>;</a:t>
            </a: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84-клавишное устройство АТ</a:t>
            </a:r>
            <a:r>
              <a:rPr lang="ru-RU" b="1" i="1" dirty="0" smtClean="0">
                <a:solidFill>
                  <a:srgbClr val="002060"/>
                </a:solidFill>
              </a:rPr>
              <a:t>;</a:t>
            </a: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101 и 104- клавишное расширенное устройство для ввода информации;</a:t>
            </a:r>
          </a:p>
          <a:p>
            <a:endParaRPr lang="ru-RU" dirty="0"/>
          </a:p>
        </p:txBody>
      </p:sp>
      <p:pic>
        <p:nvPicPr>
          <p:cNvPr id="5122" name="Picture 2" descr="http://www.brutman.com/IBM_PC_Keyboard_Plug_Repair/IBM_PC_Keyboard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36949" y="1478857"/>
            <a:ext cx="3429084" cy="144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ttypm.files.wordpress.com/2013/01/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3658" y="3183336"/>
            <a:ext cx="3557953" cy="100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en.academic.ru/pictures/enwiki/49/102-key_Model_M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21181" y="5039590"/>
            <a:ext cx="3460173" cy="147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88.img.avito.st/640x480/251198028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8500" y="5024676"/>
            <a:ext cx="3792970" cy="1505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85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blog.price.ua/wp-content/uploads/2016/02/multimed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679" y="244214"/>
            <a:ext cx="4312082" cy="22149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0065" y="485047"/>
            <a:ext cx="6096001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мультимедийные клавиатуры,</a:t>
            </a:r>
            <a:r>
              <a:rPr lang="ru-RU" sz="2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dirty="0"/>
              <a:t>дополнительные клавиши </a:t>
            </a:r>
            <a:r>
              <a:rPr lang="ru-RU" sz="2400" dirty="0" smtClean="0"/>
              <a:t>которых </a:t>
            </a:r>
            <a:r>
              <a:rPr lang="ru-RU" sz="2400" dirty="0"/>
              <a:t>предназначены для управления функциями из сферы мультимедиа;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0065" y="4804133"/>
            <a:ext cx="49684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виртуальные клавиатуры</a:t>
            </a:r>
            <a:r>
              <a:rPr lang="ru-RU" sz="2400" dirty="0"/>
              <a:t>, которые эмитируются специальными программами и не подлежат физическому осязанию.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0065" y="288952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игровые периферийные устройства</a:t>
            </a:r>
            <a:r>
              <a:rPr lang="ru-RU" sz="24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dirty="0"/>
              <a:t>для удобства геймеров, развлекающихся перед монитором компьютеров;</a:t>
            </a:r>
          </a:p>
          <a:p>
            <a:endParaRPr lang="ru-RU" dirty="0"/>
          </a:p>
        </p:txBody>
      </p:sp>
      <p:pic>
        <p:nvPicPr>
          <p:cNvPr id="6148" name="Picture 4" descr="http://itndaily.ru/wp-content/uploads/2013/07/T15_0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56130" y="2459209"/>
            <a:ext cx="4790209" cy="23379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1-win.softpedia-static.com/screenshots/FPS-Input-Controls-for-WPF_1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4505" y="4980898"/>
            <a:ext cx="4082786" cy="17011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97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3. По </a:t>
            </a: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типу конструкций и механизма клавиш для набора букв и цифр </a:t>
            </a:r>
          </a:p>
        </p:txBody>
      </p:sp>
      <p:pic>
        <p:nvPicPr>
          <p:cNvPr id="4" name="Рисунок 3" descr="aksessuary_pc_notebook_klaviatury_hp_hp-h4q44aa-bluetooth-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91" y="5141707"/>
            <a:ext cx="3214678" cy="1579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vsbot.ru/wp-content/uploads/2012/11/Keyboard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21712" y="5281194"/>
            <a:ext cx="2906606" cy="130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605644" y="5008744"/>
            <a:ext cx="55383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мембранные </a:t>
            </a: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клавиатуры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которых контакты защищены слоем пластиковой пленки, нажатие клавиш приводит к замыканию двух мембран, а резиновые купола возвращают их в начальное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13" descr="btc79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31494" y="3302303"/>
            <a:ext cx="3302789" cy="1706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02674" y="3596550"/>
            <a:ext cx="6331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полумеханические </a:t>
            </a: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клавиатуры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отличаются металлическими контактами и резиновыми куполами, предназначенных для возврата клавиш на место;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173428" y="2023291"/>
            <a:ext cx="58451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механической клавиатуры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 кнопкой находится пружина. Когда кнопка нажимается, пружина «приседает» и контакты замыкаются. Далее поступает сигнал на монитор, кнопка опускается и пружина возвращается на своё место. </a:t>
            </a:r>
          </a:p>
        </p:txBody>
      </p:sp>
      <p:pic>
        <p:nvPicPr>
          <p:cNvPr id="10" name="Рисунок 9" descr="2g710-gaming-keyboard-images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6412"/>
            <a:ext cx="3264508" cy="2142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http://sd-company.su/images/article/funds_interactive_00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40935" r="486" b="4838"/>
          <a:stretch/>
        </p:blipFill>
        <p:spPr bwMode="auto">
          <a:xfrm>
            <a:off x="8921712" y="1764529"/>
            <a:ext cx="3193394" cy="1537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96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7162800" cy="725920"/>
          </a:xfrm>
          <a:blipFill>
            <a:blip r:embed="rId2"/>
            <a:tile tx="0" ty="0" sx="100000" sy="100000" flip="none" algn="tl"/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Monotype Corsiva" panose="03010101010201010101" pitchFamily="66" charset="0"/>
              </a:rPr>
              <a:t>4. По </a:t>
            </a:r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Monotype Corsiva" panose="03010101010201010101" pitchFamily="66" charset="0"/>
              </a:rPr>
              <a:t>типу корпуса клавиатуры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7170" name="Picture 2" descr="http://po4ki.ru/images/common/klaviatura_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6016" y="1330759"/>
            <a:ext cx="3867780" cy="1859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5070" y="326353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эргономичные панели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позволяющие исключать заболевания суставов рук и позвоночника;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5069" y="4812583"/>
            <a:ext cx="6096001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гибкие устройства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отличаются возможностью сворачиваться в рулон и занимать немного места при транспортировке.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5070" y="2107142"/>
            <a:ext cx="5495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стандартные модели АТ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https://im0-tub-ru.yandex.net/i?id=d660e63f8d9105ade4ee900a8e8edd54&amp;n=33&amp;h=215&amp;w=36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1621" y="3282423"/>
            <a:ext cx="2406816" cy="1429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1.bp.blogspot.com/-4tIJutjntK0/ToA3jE5HkaI/AAAAAAAAAAU/9q97xYxiHCA/s1600/%25D0%25BA%25D0%25BB%25D0%25B0%25D0%25B2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6016" y="3314647"/>
            <a:ext cx="2431473" cy="13612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alicool.ru/wp-content/uploads/2015/10/ziYtJmXG83I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10055" y="4711886"/>
            <a:ext cx="3389493" cy="2111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0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826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Monotype Corsiva" panose="03010101010201010101" pitchFamily="66" charset="0"/>
              </a:rPr>
              <a:t>5. Нестандартные </a:t>
            </a:r>
            <a:r>
              <a:rPr lang="ru-RU" sz="40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Monotype Corsiva" panose="03010101010201010101" pitchFamily="66" charset="0"/>
              </a:rPr>
              <a:t>виды компьютерных клавиатур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9989"/>
            <a:ext cx="7173191" cy="51882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рассчитаны </a:t>
            </a:r>
            <a:r>
              <a:rPr lang="ru-RU" dirty="0">
                <a:solidFill>
                  <a:srgbClr val="002060"/>
                </a:solidFill>
              </a:rPr>
              <a:t>на особую категорию покупателей.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лазерные </a:t>
            </a:r>
            <a:r>
              <a:rPr lang="ru-RU" b="1" i="1" dirty="0">
                <a:solidFill>
                  <a:srgbClr val="002060"/>
                </a:solidFill>
              </a:rPr>
              <a:t>устройства </a:t>
            </a:r>
            <a:r>
              <a:rPr lang="ru-RU" dirty="0">
                <a:solidFill>
                  <a:srgbClr val="002060"/>
                </a:solidFill>
              </a:rPr>
              <a:t>ввода букв и цифр;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портативные </a:t>
            </a:r>
            <a:r>
              <a:rPr lang="ru-RU" b="1" i="1" dirty="0">
                <a:solidFill>
                  <a:srgbClr val="002060"/>
                </a:solidFill>
              </a:rPr>
              <a:t>панели </a:t>
            </a:r>
            <a:r>
              <a:rPr lang="ru-RU" dirty="0">
                <a:solidFill>
                  <a:srgbClr val="002060"/>
                </a:solidFill>
              </a:rPr>
              <a:t>с самыми необходимыми клавишами;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проекционные </a:t>
            </a:r>
            <a:r>
              <a:rPr lang="ru-RU" b="1" i="1" dirty="0">
                <a:solidFill>
                  <a:srgbClr val="002060"/>
                </a:solidFill>
              </a:rPr>
              <a:t>клавиатуры</a:t>
            </a:r>
            <a:r>
              <a:rPr lang="ru-RU" dirty="0">
                <a:solidFill>
                  <a:srgbClr val="002060"/>
                </a:solidFill>
              </a:rPr>
              <a:t>, представляющие собой оптические проекции на поверхности, которые заменяют панели с клавишами;</a:t>
            </a: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  <p:pic>
        <p:nvPicPr>
          <p:cNvPr id="8194" name="Picture 2" descr="http://www.tosermu.com/wp-content/uploads/2016/05/LASER-KEYBOARD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0364" y="1409989"/>
            <a:ext cx="2686627" cy="178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age.made-in-china.com/2f0j10qMVaRdtWYSrD/-Bluetooth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7542" y="3365988"/>
            <a:ext cx="2724841" cy="1423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cyberstyle.ru/misc/Image/news/Gadgets_accessories/220908/supertinykeyboard-1-6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2730" y="3365988"/>
            <a:ext cx="2257321" cy="136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www.gizmonews.ru/wp-content/uploads/2014/05/r2-d2-infrared-keyboar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0364" y="4843140"/>
            <a:ext cx="2554950" cy="190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43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92727" y="1150216"/>
            <a:ext cx="6352309" cy="429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виртуальные клавиатуры</a:t>
            </a:r>
            <a:r>
              <a:rPr lang="ru-RU" dirty="0">
                <a:solidFill>
                  <a:srgbClr val="002060"/>
                </a:solidFill>
              </a:rPr>
              <a:t>, которые эмитируются специальными программами и не подлежат физическому осязанию;</a:t>
            </a:r>
          </a:p>
          <a:p>
            <a:endParaRPr lang="ru-RU" dirty="0"/>
          </a:p>
          <a:p>
            <a:r>
              <a:rPr lang="ru-RU" b="1" i="1" dirty="0" smtClean="0">
                <a:solidFill>
                  <a:srgbClr val="002060"/>
                </a:solidFill>
              </a:rPr>
              <a:t>панели </a:t>
            </a:r>
            <a:r>
              <a:rPr lang="ru-RU" b="1" i="1" dirty="0">
                <a:solidFill>
                  <a:srgbClr val="002060"/>
                </a:solidFill>
              </a:rPr>
              <a:t>с подсветкой клавиш</a:t>
            </a:r>
            <a:r>
              <a:rPr lang="ru-RU" dirty="0">
                <a:solidFill>
                  <a:srgbClr val="002060"/>
                </a:solidFill>
              </a:rPr>
              <a:t>, предоставляющие возможность работать за компьютером в ночное время без осветительных приборов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9218" name="Picture 2" descr="http://www.regard.ru/photo/shop/24621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36"/>
          <a:stretch/>
        </p:blipFill>
        <p:spPr bwMode="auto">
          <a:xfrm>
            <a:off x="8047670" y="4499811"/>
            <a:ext cx="3701378" cy="163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mg.fcenter.ru/imgmat/article/input/Logitech_G15/905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7809" y="5120179"/>
            <a:ext cx="3896779" cy="1527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www.is-market.ru/upload/medialibrary/49d/key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1508" y="278565"/>
            <a:ext cx="3167540" cy="2320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images.snapfiles.com/screenfiles/hvkeyboard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0957" y="1738647"/>
            <a:ext cx="3273425" cy="207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4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267</TotalTime>
  <Words>375</Words>
  <Application>Microsoft Office PowerPoint</Application>
  <PresentationFormat>Широкоэкранный</PresentationFormat>
  <Paragraphs>46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Batang</vt:lpstr>
      <vt:lpstr>Arial</vt:lpstr>
      <vt:lpstr>Calibri</vt:lpstr>
      <vt:lpstr>Calibri Light</vt:lpstr>
      <vt:lpstr>Lucida Console</vt:lpstr>
      <vt:lpstr>Monotype Corsiva</vt:lpstr>
      <vt:lpstr>Times New Roman</vt:lpstr>
      <vt:lpstr>Office Theme</vt:lpstr>
      <vt:lpstr>Точечный рисунок</vt:lpstr>
      <vt:lpstr>Стандартное устройство ввода информации – клавиатура</vt:lpstr>
      <vt:lpstr>Структура клавиатуры</vt:lpstr>
      <vt:lpstr>Виды клавиатур</vt:lpstr>
      <vt:lpstr>2. По функциональности и количеству клавиш </vt:lpstr>
      <vt:lpstr>Презентация PowerPoint</vt:lpstr>
      <vt:lpstr>3. По типу конструкций и механизма клавиш для набора букв и цифр </vt:lpstr>
      <vt:lpstr>4. По типу корпуса клавиатуры</vt:lpstr>
      <vt:lpstr>5. Нестандартные виды компьютерных клавиатур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Стандартное устройство ввода информации – клавиатура</dc:title>
  <dc:creator>Рус</dc:creator>
  <cp:lastModifiedBy>Рус</cp:lastModifiedBy>
  <cp:revision>30</cp:revision>
  <dcterms:created xsi:type="dcterms:W3CDTF">2017-03-29T03:04:20Z</dcterms:created>
  <dcterms:modified xsi:type="dcterms:W3CDTF">2017-09-15T11:52:57Z</dcterms:modified>
</cp:coreProperties>
</file>