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F1F"/>
    <a:srgbClr val="B52F29"/>
    <a:srgbClr val="BF9F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0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38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008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1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59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25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94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8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32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3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88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BD326-829A-4C11-A8AB-9C0209AA52E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A732E-1110-4A1B-BAC4-149A36D24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77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10.xml"/><Relationship Id="rId7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395" y="721217"/>
            <a:ext cx="3748998" cy="6014434"/>
          </a:xfrm>
          <a:prstGeom prst="rect">
            <a:avLst/>
          </a:prstGeom>
        </p:spPr>
      </p:pic>
      <p:sp>
        <p:nvSpPr>
          <p:cNvPr id="6" name="Скругленная прямоугольная выноска 5"/>
          <p:cNvSpPr/>
          <p:nvPr/>
        </p:nvSpPr>
        <p:spPr>
          <a:xfrm rot="2244001">
            <a:off x="5098490" y="811082"/>
            <a:ext cx="3439992" cy="2272561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ребята. Меня зовут Джек и мне очень нужна ваша помощь. </a:t>
            </a:r>
            <a:endParaRPr lang="ru-RU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01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44332"/>
            <a:ext cx="3558819" cy="4713668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 rot="220053">
            <a:off x="1375850" y="379927"/>
            <a:ext cx="4546242" cy="1854557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справились со всеми нашими заданиями! Мы вернем Джеку его сундук, а самые важные сокровища для вас – это знания!</a:t>
            </a:r>
            <a:endParaRPr lang="ru-RU" sz="20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1" y="4501166"/>
            <a:ext cx="3322749" cy="184167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pPr algn="ctr"/>
            <a:r>
              <a:rPr lang="ru-RU" sz="2400" i="1" dirty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траница 15; №14</a:t>
            </a:r>
            <a:endParaRPr lang="ru-RU" sz="2400" i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1217" y="1321874"/>
            <a:ext cx="3630513" cy="317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6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ая прямоугольная выноска 5"/>
          <p:cNvSpPr/>
          <p:nvPr/>
        </p:nvSpPr>
        <p:spPr>
          <a:xfrm rot="1158338">
            <a:off x="5098490" y="811082"/>
            <a:ext cx="3439992" cy="2272561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 Крюк украл клад моей команды, но оставил карту, по которой мы сможем их отыскать. </a:t>
            </a:r>
          </a:p>
          <a:p>
            <a:pPr algn="ctr"/>
            <a:r>
              <a:rPr lang="ru-RU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решить нам задания и вернуть сокровища.</a:t>
            </a:r>
            <a:endParaRPr lang="ru-RU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4403"/>
            <a:ext cx="6928834" cy="524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09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93985" cy="6658377"/>
          </a:xfrm>
          <a:prstGeom prst="rect">
            <a:avLst/>
          </a:prstGeom>
        </p:spPr>
      </p:pic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4932609" y="1159098"/>
            <a:ext cx="386366" cy="36060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3088784" y="1352281"/>
            <a:ext cx="386366" cy="36060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hlinkClick r:id="rId5" action="ppaction://hlinksldjump"/>
          </p:cNvPr>
          <p:cNvSpPr/>
          <p:nvPr/>
        </p:nvSpPr>
        <p:spPr>
          <a:xfrm>
            <a:off x="1543319" y="2968579"/>
            <a:ext cx="386366" cy="36060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hlinkClick r:id="rId6" action="ppaction://hlinksldjump"/>
          </p:cNvPr>
          <p:cNvSpPr/>
          <p:nvPr/>
        </p:nvSpPr>
        <p:spPr>
          <a:xfrm>
            <a:off x="3848637" y="2788274"/>
            <a:ext cx="386366" cy="36060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hlinkClick r:id="rId7" action="ppaction://hlinksldjump"/>
          </p:cNvPr>
          <p:cNvSpPr/>
          <p:nvPr/>
        </p:nvSpPr>
        <p:spPr>
          <a:xfrm>
            <a:off x="3835758" y="4543020"/>
            <a:ext cx="386366" cy="36060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hlinkClick r:id="rId8" action="ppaction://hlinksldjump"/>
          </p:cNvPr>
          <p:cNvSpPr/>
          <p:nvPr/>
        </p:nvSpPr>
        <p:spPr>
          <a:xfrm>
            <a:off x="6566080" y="5175160"/>
            <a:ext cx="386366" cy="36060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9" action="ppaction://hlinksldjump"/>
          </p:cNvPr>
          <p:cNvSpPr/>
          <p:nvPr/>
        </p:nvSpPr>
        <p:spPr>
          <a:xfrm>
            <a:off x="1066801" y="5355464"/>
            <a:ext cx="386366" cy="360609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68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1669" y="103031"/>
            <a:ext cx="8899300" cy="6581104"/>
          </a:xfrm>
          <a:solidFill>
            <a:schemeClr val="bg1">
              <a:alpha val="81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Пиратский остров</a:t>
            </a:r>
          </a:p>
          <a:p>
            <a:pPr algn="ctr"/>
            <a:r>
              <a:rPr lang="ru-RU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из множеств</a:t>
            </a:r>
            <a:r>
              <a:rPr lang="ru-RU" sz="4000" i="1" dirty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множеством решений неравенства х</a:t>
            </a:r>
            <a:r>
              <a:rPr lang="en-US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&gt;4</a:t>
            </a:r>
            <a:r>
              <a:rPr lang="ru-RU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buNone/>
            </a:pPr>
            <a:r>
              <a:rPr lang="en-US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{0,1,2,3,4},{4,5,6…},{5,6,7,8…},</a:t>
            </a:r>
            <a:endParaRPr lang="ru-RU" sz="4000" i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i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из чисел 3,7,8,12,40,50,60 являются решениями неравенства </a:t>
            </a:r>
          </a:p>
          <a:p>
            <a:pPr algn="ctr"/>
            <a:r>
              <a:rPr lang="ru-RU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y</a:t>
            </a:r>
            <a:r>
              <a:rPr lang="ru-RU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ru-RU" sz="40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50? </a:t>
            </a:r>
          </a:p>
          <a:p>
            <a:endParaRPr lang="ru-RU" sz="3200" i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/>
          </p:cNvPr>
          <p:cNvSpPr/>
          <p:nvPr/>
        </p:nvSpPr>
        <p:spPr>
          <a:xfrm rot="10800000">
            <a:off x="437882" y="6001555"/>
            <a:ext cx="708338" cy="51515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8139449" y="2574970"/>
            <a:ext cx="373488" cy="31875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8139449" y="2508161"/>
            <a:ext cx="450760" cy="4523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591319" y="5293216"/>
            <a:ext cx="218939" cy="901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2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1669" y="141668"/>
            <a:ext cx="8899300" cy="6581104"/>
          </a:xfrm>
          <a:solidFill>
            <a:schemeClr val="bg1">
              <a:alpha val="81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Пиратский корабль</a:t>
            </a:r>
            <a:endParaRPr lang="ru-RU" sz="32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669" y="1365161"/>
            <a:ext cx="2792139" cy="5235261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2240925" y="676141"/>
            <a:ext cx="3721993" cy="1378039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выражения к задачам:</a:t>
            </a:r>
            <a:endParaRPr lang="ru-RU" sz="22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60632" y="2240923"/>
            <a:ext cx="4713668" cy="37155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arenR"/>
            </a:pPr>
            <a:r>
              <a:rPr lang="ru-RU" sz="20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прямоугольника равна у см, что в 2 раза больше его ширины. Чему равен периметр этого прямоугольника?</a:t>
            </a:r>
          </a:p>
          <a:p>
            <a:pPr marL="342900" indent="-342900" algn="ctr">
              <a:buAutoNum type="arabicParenR"/>
            </a:pPr>
            <a:endParaRPr lang="ru-RU" sz="2000" b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AutoNum type="arabicParenR"/>
            </a:pPr>
            <a:r>
              <a:rPr lang="ru-RU" sz="20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прямоугольника равна с </a:t>
            </a:r>
            <a:r>
              <a:rPr lang="ru-RU" sz="2000" b="1" dirty="0" err="1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20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его длина – на 4 </a:t>
            </a:r>
            <a:r>
              <a:rPr lang="ru-RU" sz="2000" b="1" dirty="0" err="1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20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ширины. Чему равна площадь этого прямоугольника?</a:t>
            </a:r>
            <a:endParaRPr lang="ru-RU" sz="20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 rot="10800000">
            <a:off x="508717" y="270455"/>
            <a:ext cx="682580" cy="482959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5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вмісту 2"/>
          <p:cNvSpPr txBox="1">
            <a:spLocks/>
          </p:cNvSpPr>
          <p:nvPr/>
        </p:nvSpPr>
        <p:spPr>
          <a:xfrm>
            <a:off x="141669" y="141668"/>
            <a:ext cx="8899300" cy="6581104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Огненный пират</a:t>
            </a:r>
            <a:endParaRPr lang="ru-RU" sz="32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478968"/>
              </p:ext>
            </p:extLst>
          </p:nvPr>
        </p:nvGraphicFramePr>
        <p:xfrm>
          <a:off x="3168202" y="2769691"/>
          <a:ext cx="5682000" cy="337708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20500"/>
                <a:gridCol w="1420500"/>
                <a:gridCol w="1420500"/>
                <a:gridCol w="1420500"/>
              </a:tblGrid>
              <a:tr h="612594"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Ряд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S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V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t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21498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1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210 </a:t>
                      </a:r>
                      <a:r>
                        <a:rPr lang="ru-RU" sz="2600" dirty="0" smtClean="0"/>
                        <a:t>км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?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3 ч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21498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2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?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5 м/с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12 с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21498">
                <a:tc>
                  <a:txBody>
                    <a:bodyPr/>
                    <a:lstStyle/>
                    <a:p>
                      <a:pPr algn="ctr"/>
                      <a:r>
                        <a:rPr lang="en-US" sz="2600" dirty="0" smtClean="0"/>
                        <a:t>3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720 м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90</a:t>
                      </a:r>
                      <a:r>
                        <a:rPr lang="ru-RU" sz="2600" baseline="0" dirty="0" smtClean="0"/>
                        <a:t> м/мин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600" dirty="0" smtClean="0"/>
                        <a:t>?</a:t>
                      </a:r>
                      <a:endParaRPr lang="ru-RU" sz="2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0" name="Picture 6" descr="http://clipart-library.com/images/rijLqb7iR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022" y="1843236"/>
            <a:ext cx="1940848" cy="283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 rot="21021565">
            <a:off x="210109" y="835520"/>
            <a:ext cx="2390675" cy="1018950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– капитан Крюк. Вы не пройдете дальше, пока не выполните мое задание! </a:t>
            </a:r>
            <a:endParaRPr lang="ru-RU" sz="14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56204" y="1051262"/>
            <a:ext cx="5693997" cy="13442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02F1F"/>
                </a:solidFill>
              </a:rPr>
              <a:t>Запиши формулу пути и найди пропущенные значения величин: </a:t>
            </a:r>
            <a:endParaRPr lang="ru-RU" b="1" dirty="0">
              <a:solidFill>
                <a:srgbClr val="402F1F"/>
              </a:solidFill>
            </a:endParaRPr>
          </a:p>
        </p:txBody>
      </p:sp>
      <p:sp>
        <p:nvSpPr>
          <p:cNvPr id="10" name="Стрелка вправо 9">
            <a:hlinkClick r:id="rId3" action="ppaction://hlinksldjump"/>
          </p:cNvPr>
          <p:cNvSpPr/>
          <p:nvPr/>
        </p:nvSpPr>
        <p:spPr>
          <a:xfrm rot="10800000">
            <a:off x="235845" y="212579"/>
            <a:ext cx="785610" cy="57171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35022" y="5115877"/>
            <a:ext cx="1963002" cy="10412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v*t</a:t>
            </a:r>
            <a:endParaRPr lang="ru-RU" sz="2800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61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вмісту 2"/>
          <p:cNvSpPr>
            <a:spLocks noGrp="1"/>
          </p:cNvSpPr>
          <p:nvPr>
            <p:ph idx="1"/>
          </p:nvPr>
        </p:nvSpPr>
        <p:spPr>
          <a:xfrm>
            <a:off x="141669" y="103031"/>
            <a:ext cx="8899300" cy="6581104"/>
          </a:xfrm>
          <a:solidFill>
            <a:schemeClr val="bg1">
              <a:alpha val="81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Послание в бутылке</a:t>
            </a:r>
          </a:p>
          <a:p>
            <a:endParaRPr lang="ru-RU" sz="3200" i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236371" y="785611"/>
            <a:ext cx="7096260" cy="5215943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задачу с вопросами.</a:t>
            </a:r>
          </a:p>
          <a:p>
            <a:pPr algn="ctr"/>
            <a:endParaRPr lang="ru-RU" sz="3000" b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Велосипедист ехал 2 ч со скоростью 18 км/ч. После этого ему осталось есть в 3 раза больше, чем он проехал. Чему равен весь путь этого велосипедиста?</a:t>
            </a:r>
            <a:endParaRPr lang="ru-RU" sz="30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3354" y="340795"/>
            <a:ext cx="1483930" cy="8896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v*t</a:t>
            </a:r>
            <a:endParaRPr lang="ru-RU" sz="2800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 rot="10800000">
            <a:off x="283336" y="5795492"/>
            <a:ext cx="811369" cy="65682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2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вмісту 2"/>
          <p:cNvSpPr>
            <a:spLocks noGrp="1"/>
          </p:cNvSpPr>
          <p:nvPr>
            <p:ph idx="1"/>
          </p:nvPr>
        </p:nvSpPr>
        <p:spPr>
          <a:xfrm>
            <a:off x="141669" y="103031"/>
            <a:ext cx="8899300" cy="6581104"/>
          </a:xfrm>
          <a:solidFill>
            <a:schemeClr val="bg1">
              <a:alpha val="81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Летающий сапог</a:t>
            </a:r>
          </a:p>
          <a:p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 выражения с помощью знаков </a:t>
            </a:r>
            <a:r>
              <a:rPr lang="en-US" sz="32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&gt;, &lt;,=</a:t>
            </a:r>
            <a:endParaRPr lang="ru-RU" sz="3200" i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i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i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i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i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 уравнения. Что вы заметили?</a:t>
            </a:r>
            <a:endParaRPr lang="ru-RU" sz="32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 rot="10800000">
            <a:off x="283336" y="5795492"/>
            <a:ext cx="811369" cy="65682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686613"/>
              </p:ext>
            </p:extLst>
          </p:nvPr>
        </p:nvGraphicFramePr>
        <p:xfrm>
          <a:off x="1524000" y="1397000"/>
          <a:ext cx="6344991" cy="108967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114997"/>
                <a:gridCol w="2114997"/>
                <a:gridCol w="2114997"/>
              </a:tblGrid>
              <a:tr h="35452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402F1F"/>
                          </a:solidFill>
                        </a:rPr>
                        <a:t>1 ряд</a:t>
                      </a:r>
                      <a:endParaRPr lang="ru-RU" sz="2000" dirty="0">
                        <a:solidFill>
                          <a:srgbClr val="402F1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402F1F"/>
                          </a:solidFill>
                        </a:rPr>
                        <a:t>2 ряд </a:t>
                      </a:r>
                      <a:endParaRPr lang="ru-RU" sz="2000" dirty="0">
                        <a:solidFill>
                          <a:srgbClr val="402F1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402F1F"/>
                          </a:solidFill>
                        </a:rPr>
                        <a:t>3 ряд</a:t>
                      </a:r>
                      <a:endParaRPr lang="ru-RU" sz="2000" dirty="0">
                        <a:solidFill>
                          <a:srgbClr val="402F1F"/>
                        </a:solidFill>
                      </a:endParaRPr>
                    </a:p>
                  </a:txBody>
                  <a:tcPr/>
                </a:tc>
              </a:tr>
              <a:tr h="69343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+85      75+а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b-49         b-130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72</a:t>
                      </a:r>
                      <a:r>
                        <a:rPr lang="ru-RU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n-US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459865" y="1863021"/>
            <a:ext cx="206062" cy="2189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11899" y="1863021"/>
            <a:ext cx="206062" cy="2189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05600" y="1863020"/>
            <a:ext cx="206062" cy="2189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478313"/>
              </p:ext>
            </p:extLst>
          </p:nvPr>
        </p:nvGraphicFramePr>
        <p:xfrm>
          <a:off x="609599" y="4230611"/>
          <a:ext cx="7877577" cy="106277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625859"/>
                <a:gridCol w="2625859"/>
                <a:gridCol w="2625859"/>
              </a:tblGrid>
              <a:tr h="34138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ряд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ряд 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ряд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6653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504</a:t>
                      </a:r>
                      <a:r>
                        <a:rPr lang="ru-RU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560 : х = 8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000" b="1" baseline="0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: 8 = 63 070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402F1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* х = 504 560</a:t>
                      </a:r>
                      <a:endParaRPr lang="ru-RU" sz="2000" b="1" dirty="0">
                        <a:solidFill>
                          <a:srgbClr val="402F1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976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вмісту 2"/>
          <p:cNvSpPr>
            <a:spLocks noGrp="1"/>
          </p:cNvSpPr>
          <p:nvPr>
            <p:ph idx="1"/>
          </p:nvPr>
        </p:nvSpPr>
        <p:spPr>
          <a:xfrm>
            <a:off x="141669" y="103031"/>
            <a:ext cx="8899300" cy="6581104"/>
          </a:xfrm>
          <a:solidFill>
            <a:schemeClr val="bg1">
              <a:alpha val="81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</a:t>
            </a:r>
          </a:p>
          <a:p>
            <a:r>
              <a:rPr lang="ru-RU" sz="3200" i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задачи. Определи, можно ли ответить на поставленные вопросы? Обоснуй свой ответ.</a:t>
            </a:r>
          </a:p>
          <a:p>
            <a:pPr algn="ctr"/>
            <a:r>
              <a:rPr lang="ru-RU" sz="28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Папа принес 12 яблок и разделил их поровну детям. Сколько досталось каждому?</a:t>
            </a:r>
          </a:p>
          <a:p>
            <a:pPr algn="ctr"/>
            <a:r>
              <a:rPr lang="ru-RU" sz="28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Пешеход шел со скоростью 6 км/ч. Сколько километров он прошел?</a:t>
            </a:r>
          </a:p>
          <a:p>
            <a:pPr algn="ctr"/>
            <a:r>
              <a:rPr lang="ru-RU" sz="28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Ученик купил тетради на 36 рублей. Сколько стоит одна тетрадь?</a:t>
            </a:r>
          </a:p>
          <a:p>
            <a:pPr algn="ctr"/>
            <a:r>
              <a:rPr lang="ru-RU" sz="2800" b="1" dirty="0" smtClean="0">
                <a:solidFill>
                  <a:srgbClr val="402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К празднику Гек вырезал 18 снежинок, а Чук – 27 снежинок. На сколько дольше Чук вырезал снежинки, чем Гек, если на изготовление одной снежинки они оба затрачивали одинаковое время?</a:t>
            </a:r>
            <a:endParaRPr lang="ru-RU" sz="2800" b="1" dirty="0">
              <a:solidFill>
                <a:srgbClr val="402F1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 rot="10800000">
            <a:off x="141669" y="6175420"/>
            <a:ext cx="746975" cy="50871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6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398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Ксения Корсакова</dc:creator>
  <cp:lastModifiedBy>user</cp:lastModifiedBy>
  <cp:revision>19</cp:revision>
  <dcterms:created xsi:type="dcterms:W3CDTF">2015-08-09T09:24:34Z</dcterms:created>
  <dcterms:modified xsi:type="dcterms:W3CDTF">2017-09-16T13:10:05Z</dcterms:modified>
</cp:coreProperties>
</file>