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2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2D0B7-E5EE-440C-A894-1E4C9BFEB260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62D0D-05EC-4F4F-B34C-CED0EC3AB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9444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2D0B7-E5EE-440C-A894-1E4C9BFEB260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62D0D-05EC-4F4F-B34C-CED0EC3AB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685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2D0B7-E5EE-440C-A894-1E4C9BFEB260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62D0D-05EC-4F4F-B34C-CED0EC3AB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554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2D0B7-E5EE-440C-A894-1E4C9BFEB260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62D0D-05EC-4F4F-B34C-CED0EC3AB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656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2D0B7-E5EE-440C-A894-1E4C9BFEB260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62D0D-05EC-4F4F-B34C-CED0EC3AB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6004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2D0B7-E5EE-440C-A894-1E4C9BFEB260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62D0D-05EC-4F4F-B34C-CED0EC3AB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99686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2D0B7-E5EE-440C-A894-1E4C9BFEB260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62D0D-05EC-4F4F-B34C-CED0EC3AB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5808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2D0B7-E5EE-440C-A894-1E4C9BFEB260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62D0D-05EC-4F4F-B34C-CED0EC3AB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5980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2D0B7-E5EE-440C-A894-1E4C9BFEB260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62D0D-05EC-4F4F-B34C-CED0EC3AB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6453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2D0B7-E5EE-440C-A894-1E4C9BFEB260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62D0D-05EC-4F4F-B34C-CED0EC3AB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3932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2D0B7-E5EE-440C-A894-1E4C9BFEB260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62D0D-05EC-4F4F-B34C-CED0EC3AB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407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>
                <a:alpha val="80000"/>
                <a:lumMod val="91000"/>
              </a:srgb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2D0B7-E5EE-440C-A894-1E4C9BFEB260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462D0D-05EC-4F4F-B34C-CED0EC3AB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9242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1873" y="548680"/>
            <a:ext cx="846026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</a:rPr>
              <a:t>9Б, 9В к</a:t>
            </a:r>
            <a:r>
              <a:rPr lang="ru-RU" sz="48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ласс. Английский язык.</a:t>
            </a:r>
          </a:p>
          <a:p>
            <a:pPr algn="ctr"/>
            <a:r>
              <a:rPr lang="ru-RU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</a:rPr>
              <a:t>Тихненко Г.Н.</a:t>
            </a:r>
            <a:endParaRPr lang="ru-RU" sz="48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002060"/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40995" y="2276872"/>
            <a:ext cx="38620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II </a:t>
            </a:r>
            <a:r>
              <a:rPr lang="ru-RU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полугодие</a:t>
            </a:r>
            <a:endParaRPr lang="ru-RU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142240" y="6237312"/>
            <a:ext cx="859530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1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2016-2017</a:t>
            </a:r>
            <a:endParaRPr lang="ru-RU" sz="1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83768" y="3938950"/>
            <a:ext cx="4590256" cy="587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kern="1600" dirty="0">
                <a:ea typeface="Times New Roman"/>
                <a:cs typeface="Calibri"/>
              </a:rPr>
              <a:t>Изменения </a:t>
            </a:r>
            <a:r>
              <a:rPr lang="ru-RU" sz="2800" b="1" kern="1600" dirty="0" smtClean="0">
                <a:ea typeface="Times New Roman"/>
                <a:cs typeface="Calibri"/>
              </a:rPr>
              <a:t>мира.</a:t>
            </a:r>
            <a:r>
              <a:rPr lang="ru-RU" sz="2800" b="1" dirty="0" smtClean="0">
                <a:ea typeface="Times New Roman"/>
                <a:cs typeface="Times New Roman"/>
              </a:rPr>
              <a:t> </a:t>
            </a:r>
            <a:r>
              <a:rPr lang="ru-RU" sz="2800" b="1" kern="1600" dirty="0" smtClean="0">
                <a:ea typeface="Times New Roman"/>
              </a:rPr>
              <a:t>Урок </a:t>
            </a:r>
            <a:r>
              <a:rPr lang="ru-RU" sz="2800" b="1" kern="1600" dirty="0">
                <a:ea typeface="Times New Roman"/>
              </a:rPr>
              <a:t>5.7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635372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59467" y="11659"/>
            <a:ext cx="305974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Grammar 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6762" y="794846"/>
            <a:ext cx="40795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The zero conditional</a:t>
            </a:r>
            <a:endParaRPr lang="ru-RU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47785" y="1481225"/>
            <a:ext cx="646559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dirty="0" smtClean="0"/>
              <a:t>0. </a:t>
            </a:r>
            <a:r>
              <a:rPr lang="en-US" sz="3600" u="sng" dirty="0" smtClean="0">
                <a:solidFill>
                  <a:srgbClr val="C00000"/>
                </a:solidFill>
              </a:rPr>
              <a:t>Subject</a:t>
            </a:r>
            <a:r>
              <a:rPr lang="en-US" dirty="0" smtClean="0"/>
              <a:t> + </a:t>
            </a:r>
            <a:r>
              <a:rPr lang="en-US" sz="5400" dirty="0" smtClean="0">
                <a:solidFill>
                  <a:srgbClr val="C00000"/>
                </a:solidFill>
              </a:rPr>
              <a:t>V</a:t>
            </a:r>
            <a:r>
              <a:rPr lang="en-US" sz="3600" dirty="0" smtClean="0">
                <a:solidFill>
                  <a:srgbClr val="C00000"/>
                </a:solidFill>
              </a:rPr>
              <a:t>(s)</a:t>
            </a:r>
            <a:r>
              <a:rPr lang="en-US" sz="3600" dirty="0" smtClean="0"/>
              <a:t> </a:t>
            </a:r>
            <a:r>
              <a:rPr lang="en-US" sz="7200" dirty="0" smtClean="0"/>
              <a:t>if</a:t>
            </a:r>
            <a:r>
              <a:rPr lang="en-US" sz="3600" dirty="0">
                <a:solidFill>
                  <a:prstClr val="black"/>
                </a:solidFill>
              </a:rPr>
              <a:t> </a:t>
            </a:r>
            <a:r>
              <a:rPr lang="en-US" sz="3600" u="sng" dirty="0">
                <a:solidFill>
                  <a:srgbClr val="0070C0"/>
                </a:solidFill>
              </a:rPr>
              <a:t>Subject</a:t>
            </a:r>
            <a:r>
              <a:rPr lang="en-US" sz="3600" dirty="0">
                <a:solidFill>
                  <a:prstClr val="black"/>
                </a:solidFill>
              </a:rPr>
              <a:t> </a:t>
            </a:r>
            <a:r>
              <a:rPr lang="en-US" dirty="0">
                <a:solidFill>
                  <a:prstClr val="black"/>
                </a:solidFill>
              </a:rPr>
              <a:t>+ </a:t>
            </a:r>
            <a:r>
              <a:rPr lang="en-US" sz="3600" dirty="0" smtClean="0">
                <a:solidFill>
                  <a:srgbClr val="0070C0"/>
                </a:solidFill>
              </a:rPr>
              <a:t>V(s)</a:t>
            </a:r>
            <a:r>
              <a:rPr lang="en-US" sz="5400" dirty="0" smtClean="0">
                <a:solidFill>
                  <a:srgbClr val="0070C0"/>
                </a:solidFill>
              </a:rPr>
              <a:t>.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smtClean="0">
                <a:solidFill>
                  <a:prstClr val="black"/>
                </a:solidFill>
              </a:rPr>
              <a:t>0.</a:t>
            </a:r>
            <a:r>
              <a:rPr lang="en-US" sz="7200" dirty="0" smtClean="0">
                <a:solidFill>
                  <a:prstClr val="black"/>
                </a:solidFill>
              </a:rPr>
              <a:t>If</a:t>
            </a:r>
            <a:r>
              <a:rPr lang="en-US" sz="3600" dirty="0" smtClean="0">
                <a:solidFill>
                  <a:prstClr val="black"/>
                </a:solidFill>
              </a:rPr>
              <a:t> </a:t>
            </a:r>
            <a:r>
              <a:rPr lang="en-US" sz="3600" u="sng" dirty="0">
                <a:solidFill>
                  <a:srgbClr val="0070C0"/>
                </a:solidFill>
              </a:rPr>
              <a:t>Subject</a:t>
            </a:r>
            <a:r>
              <a:rPr lang="en-US" sz="3600" dirty="0">
                <a:solidFill>
                  <a:prstClr val="black"/>
                </a:solidFill>
              </a:rPr>
              <a:t> </a:t>
            </a:r>
            <a:r>
              <a:rPr lang="en-US" dirty="0">
                <a:solidFill>
                  <a:prstClr val="black"/>
                </a:solidFill>
              </a:rPr>
              <a:t>+ </a:t>
            </a:r>
            <a:r>
              <a:rPr lang="en-US" sz="3600" dirty="0">
                <a:solidFill>
                  <a:srgbClr val="0070C0"/>
                </a:solidFill>
              </a:rPr>
              <a:t>V(s</a:t>
            </a:r>
            <a:r>
              <a:rPr lang="en-US" sz="3600" dirty="0" smtClean="0">
                <a:solidFill>
                  <a:srgbClr val="0070C0"/>
                </a:solidFill>
              </a:rPr>
              <a:t>)</a:t>
            </a:r>
            <a:r>
              <a:rPr lang="en-US" sz="7200" b="1" dirty="0" smtClean="0"/>
              <a:t>,</a:t>
            </a:r>
            <a:r>
              <a:rPr lang="en-US" sz="5400" dirty="0" smtClean="0">
                <a:solidFill>
                  <a:srgbClr val="0070C0"/>
                </a:solidFill>
              </a:rPr>
              <a:t> </a:t>
            </a:r>
            <a:r>
              <a:rPr lang="en-US" sz="3600" u="sng" dirty="0" smtClean="0">
                <a:solidFill>
                  <a:srgbClr val="C00000"/>
                </a:solidFill>
              </a:rPr>
              <a:t>Subject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dirty="0">
                <a:solidFill>
                  <a:prstClr val="black"/>
                </a:solidFill>
              </a:rPr>
              <a:t>+ </a:t>
            </a:r>
            <a:r>
              <a:rPr lang="en-US" sz="5400" dirty="0">
                <a:solidFill>
                  <a:srgbClr val="C00000"/>
                </a:solidFill>
              </a:rPr>
              <a:t>V</a:t>
            </a:r>
            <a:r>
              <a:rPr lang="en-US" sz="3600" dirty="0">
                <a:solidFill>
                  <a:srgbClr val="C00000"/>
                </a:solidFill>
              </a:rPr>
              <a:t>(s</a:t>
            </a:r>
            <a:r>
              <a:rPr lang="en-US" sz="3600" dirty="0" smtClean="0">
                <a:solidFill>
                  <a:srgbClr val="C00000"/>
                </a:solidFill>
              </a:rPr>
              <a:t>)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524328" y="2939976"/>
            <a:ext cx="11449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(</a:t>
            </a:r>
            <a:r>
              <a:rPr lang="en-US" sz="3600" dirty="0" err="1" smtClean="0"/>
              <a:t>Pr.S</a:t>
            </a:r>
            <a:r>
              <a:rPr lang="en-US" sz="3600" dirty="0" smtClean="0"/>
              <a:t>)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2828779" y="3789549"/>
            <a:ext cx="56581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I </a:t>
            </a:r>
            <a:r>
              <a:rPr lang="en-US" sz="2800" b="1" dirty="0" smtClean="0">
                <a:solidFill>
                  <a:srgbClr val="C00000"/>
                </a:solidFill>
              </a:rPr>
              <a:t>play </a:t>
            </a:r>
            <a:r>
              <a:rPr lang="en-US" sz="2800" b="1" dirty="0" smtClean="0"/>
              <a:t>football if the weather </a:t>
            </a:r>
            <a:r>
              <a:rPr lang="en-US" sz="2800" b="1" dirty="0" smtClean="0">
                <a:solidFill>
                  <a:srgbClr val="0070C0"/>
                </a:solidFill>
              </a:rPr>
              <a:t>is</a:t>
            </a:r>
            <a:r>
              <a:rPr lang="en-US" sz="2800" b="1" dirty="0" smtClean="0"/>
              <a:t> good.</a:t>
            </a:r>
            <a:endParaRPr lang="ru-RU" sz="2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76762" y="4152634"/>
            <a:ext cx="60486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dirty="0">
                <a:solidFill>
                  <a:prstClr val="black"/>
                </a:solidFill>
              </a:rPr>
              <a:t>0. </a:t>
            </a:r>
            <a:r>
              <a:rPr lang="en-US" sz="3600" u="sng" dirty="0">
                <a:solidFill>
                  <a:srgbClr val="C00000"/>
                </a:solidFill>
              </a:rPr>
              <a:t>Subject</a:t>
            </a:r>
            <a:r>
              <a:rPr lang="en-US" dirty="0">
                <a:solidFill>
                  <a:prstClr val="black"/>
                </a:solidFill>
              </a:rPr>
              <a:t> + </a:t>
            </a:r>
            <a:r>
              <a:rPr lang="en-US" sz="5400" dirty="0" smtClean="0">
                <a:solidFill>
                  <a:srgbClr val="C00000"/>
                </a:solidFill>
              </a:rPr>
              <a:t>V</a:t>
            </a:r>
            <a:r>
              <a:rPr lang="en-US" sz="3600" dirty="0">
                <a:solidFill>
                  <a:srgbClr val="C00000"/>
                </a:solidFill>
              </a:rPr>
              <a:t>2</a:t>
            </a:r>
            <a:r>
              <a:rPr lang="en-US" sz="3600" dirty="0" smtClean="0">
                <a:solidFill>
                  <a:prstClr val="black"/>
                </a:solidFill>
              </a:rPr>
              <a:t> </a:t>
            </a:r>
            <a:r>
              <a:rPr lang="en-US" sz="7200" dirty="0">
                <a:solidFill>
                  <a:prstClr val="black"/>
                </a:solidFill>
              </a:rPr>
              <a:t>if</a:t>
            </a:r>
            <a:r>
              <a:rPr lang="en-US" sz="3600" dirty="0">
                <a:solidFill>
                  <a:prstClr val="black"/>
                </a:solidFill>
              </a:rPr>
              <a:t> </a:t>
            </a:r>
            <a:r>
              <a:rPr lang="en-US" sz="3600" u="sng" dirty="0">
                <a:solidFill>
                  <a:srgbClr val="0070C0"/>
                </a:solidFill>
              </a:rPr>
              <a:t>Subject</a:t>
            </a:r>
            <a:r>
              <a:rPr lang="en-US" sz="3600" dirty="0">
                <a:solidFill>
                  <a:prstClr val="black"/>
                </a:solidFill>
              </a:rPr>
              <a:t> </a:t>
            </a:r>
            <a:r>
              <a:rPr lang="en-US" dirty="0">
                <a:solidFill>
                  <a:prstClr val="black"/>
                </a:solidFill>
              </a:rPr>
              <a:t>+ </a:t>
            </a:r>
            <a:r>
              <a:rPr lang="en-US" sz="3600" dirty="0" smtClean="0">
                <a:solidFill>
                  <a:srgbClr val="0070C0"/>
                </a:solidFill>
              </a:rPr>
              <a:t>V2</a:t>
            </a:r>
            <a:r>
              <a:rPr lang="en-US" sz="5400" dirty="0" smtClean="0">
                <a:solidFill>
                  <a:srgbClr val="0070C0"/>
                </a:solidFill>
              </a:rPr>
              <a:t>. 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610697" y="4706632"/>
            <a:ext cx="9721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600" dirty="0">
                <a:solidFill>
                  <a:prstClr val="black"/>
                </a:solidFill>
              </a:rPr>
              <a:t>(</a:t>
            </a:r>
            <a:r>
              <a:rPr lang="en-US" sz="3600" dirty="0" smtClean="0">
                <a:solidFill>
                  <a:prstClr val="black"/>
                </a:solidFill>
              </a:rPr>
              <a:t>P.S</a:t>
            </a:r>
            <a:r>
              <a:rPr lang="en-US" sz="3600" dirty="0">
                <a:solidFill>
                  <a:prstClr val="black"/>
                </a:solidFill>
              </a:rPr>
              <a:t>)</a:t>
            </a:r>
            <a:endParaRPr lang="ru-RU" sz="3600" dirty="0">
              <a:solidFill>
                <a:prstClr val="black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99351" y="5680412"/>
            <a:ext cx="65527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b="1" dirty="0">
                <a:solidFill>
                  <a:prstClr val="black"/>
                </a:solidFill>
              </a:rPr>
              <a:t>I </a:t>
            </a:r>
            <a:r>
              <a:rPr lang="en-US" sz="2800" b="1" dirty="0" smtClean="0">
                <a:solidFill>
                  <a:srgbClr val="C00000"/>
                </a:solidFill>
              </a:rPr>
              <a:t>played </a:t>
            </a:r>
            <a:r>
              <a:rPr lang="en-US" sz="2800" b="1" dirty="0">
                <a:solidFill>
                  <a:prstClr val="black"/>
                </a:solidFill>
              </a:rPr>
              <a:t>football if the weather </a:t>
            </a:r>
            <a:r>
              <a:rPr lang="en-US" sz="2800" b="1" dirty="0" smtClean="0">
                <a:solidFill>
                  <a:srgbClr val="0070C0"/>
                </a:solidFill>
              </a:rPr>
              <a:t>was</a:t>
            </a:r>
            <a:r>
              <a:rPr lang="en-US" sz="2800" b="1" dirty="0" smtClean="0">
                <a:solidFill>
                  <a:prstClr val="black"/>
                </a:solidFill>
              </a:rPr>
              <a:t> </a:t>
            </a:r>
            <a:r>
              <a:rPr lang="en-US" sz="2800" b="1" dirty="0">
                <a:solidFill>
                  <a:prstClr val="black"/>
                </a:solidFill>
              </a:rPr>
              <a:t>good.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11" name="Управляющая кнопка: назад 10">
            <a:hlinkClick r:id="" action="ppaction://hlinkshowjump?jump=previousslide" highlightClick="1"/>
          </p:cNvPr>
          <p:cNvSpPr/>
          <p:nvPr/>
        </p:nvSpPr>
        <p:spPr>
          <a:xfrm>
            <a:off x="423902" y="6237312"/>
            <a:ext cx="360000" cy="360000"/>
          </a:xfrm>
          <a:prstGeom prst="actionButtonBackPrevious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омой 12">
            <a:hlinkClick r:id="" action="ppaction://hlinkshowjump?jump=firstslide" highlightClick="1"/>
          </p:cNvPr>
          <p:cNvSpPr/>
          <p:nvPr/>
        </p:nvSpPr>
        <p:spPr>
          <a:xfrm>
            <a:off x="791600" y="6237312"/>
            <a:ext cx="360000" cy="360000"/>
          </a:xfrm>
          <a:prstGeom prst="actionButtonHom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1195086" y="6237312"/>
            <a:ext cx="360000" cy="360000"/>
          </a:xfrm>
          <a:prstGeom prst="actionButtonForwardNex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214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назад 1">
            <a:hlinkClick r:id="" action="ppaction://hlinkshowjump?jump=previousslide" highlightClick="1"/>
          </p:cNvPr>
          <p:cNvSpPr/>
          <p:nvPr/>
        </p:nvSpPr>
        <p:spPr>
          <a:xfrm>
            <a:off x="423902" y="6237312"/>
            <a:ext cx="360000" cy="360000"/>
          </a:xfrm>
          <a:prstGeom prst="actionButtonBackPrevious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Управляющая кнопка: домой 2">
            <a:hlinkClick r:id="" action="ppaction://hlinkshowjump?jump=firstslide" highlightClick="1"/>
          </p:cNvPr>
          <p:cNvSpPr/>
          <p:nvPr/>
        </p:nvSpPr>
        <p:spPr>
          <a:xfrm>
            <a:off x="791600" y="6237312"/>
            <a:ext cx="360000" cy="360000"/>
          </a:xfrm>
          <a:prstGeom prst="actionButtonHom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1195086" y="6237312"/>
            <a:ext cx="360000" cy="360000"/>
          </a:xfrm>
          <a:prstGeom prst="actionButtonForwardNex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970821" y="188640"/>
            <a:ext cx="318151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spc="300" dirty="0">
                <a:ln w="11430" cmpd="sng">
                  <a:solidFill>
                    <a:srgbClr val="4F81BD">
                      <a:tint val="10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4F81BD">
                        <a:tint val="83000"/>
                        <a:shade val="100000"/>
                        <a:satMod val="200000"/>
                      </a:srgbClr>
                    </a:gs>
                    <a:gs pos="75000">
                      <a:srgbClr val="4F81BD">
                        <a:tint val="100000"/>
                        <a:shade val="50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45500">
                    <a:srgbClr val="4F81BD">
                      <a:satMod val="220000"/>
                      <a:alpha val="35000"/>
                    </a:srgbClr>
                  </a:glow>
                </a:effectLst>
              </a:rPr>
              <a:t>Grammar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46428" y="1099595"/>
            <a:ext cx="40236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600" b="1" dirty="0" smtClean="0">
                <a:solidFill>
                  <a:prstClr val="black"/>
                </a:solidFill>
              </a:rPr>
              <a:t>The first conditional</a:t>
            </a:r>
            <a:endParaRPr lang="ru-RU" sz="3600" b="1" dirty="0">
              <a:solidFill>
                <a:prstClr val="black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7122" y="2627440"/>
            <a:ext cx="770728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600" dirty="0" smtClean="0">
                <a:solidFill>
                  <a:srgbClr val="C00000"/>
                </a:solidFill>
              </a:rPr>
              <a:t>1. </a:t>
            </a:r>
            <a:r>
              <a:rPr lang="en-US" sz="3600" u="sng" dirty="0" smtClean="0">
                <a:solidFill>
                  <a:srgbClr val="C00000"/>
                </a:solidFill>
              </a:rPr>
              <a:t>Subject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dirty="0">
                <a:solidFill>
                  <a:prstClr val="black"/>
                </a:solidFill>
              </a:rPr>
              <a:t>+ </a:t>
            </a:r>
            <a:r>
              <a:rPr lang="en-US" sz="3600" dirty="0" smtClean="0">
                <a:solidFill>
                  <a:srgbClr val="002060"/>
                </a:solidFill>
              </a:rPr>
              <a:t>will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sz="5400" dirty="0" smtClean="0">
                <a:solidFill>
                  <a:srgbClr val="C00000"/>
                </a:solidFill>
              </a:rPr>
              <a:t>V</a:t>
            </a:r>
            <a:r>
              <a:rPr lang="en-US" sz="3600" dirty="0" smtClean="0">
                <a:solidFill>
                  <a:prstClr val="black"/>
                </a:solidFill>
              </a:rPr>
              <a:t> </a:t>
            </a:r>
            <a:r>
              <a:rPr lang="en-US" sz="7200" dirty="0">
                <a:solidFill>
                  <a:prstClr val="black"/>
                </a:solidFill>
              </a:rPr>
              <a:t>if</a:t>
            </a:r>
            <a:r>
              <a:rPr lang="en-US" sz="3600" dirty="0">
                <a:solidFill>
                  <a:prstClr val="black"/>
                </a:solidFill>
              </a:rPr>
              <a:t> </a:t>
            </a:r>
            <a:r>
              <a:rPr lang="en-US" sz="3600" u="sng" dirty="0">
                <a:solidFill>
                  <a:srgbClr val="0070C0"/>
                </a:solidFill>
              </a:rPr>
              <a:t>Subject</a:t>
            </a:r>
            <a:r>
              <a:rPr lang="en-US" sz="3600" dirty="0">
                <a:solidFill>
                  <a:prstClr val="black"/>
                </a:solidFill>
              </a:rPr>
              <a:t> </a:t>
            </a:r>
            <a:r>
              <a:rPr lang="en-US" dirty="0">
                <a:solidFill>
                  <a:prstClr val="black"/>
                </a:solidFill>
              </a:rPr>
              <a:t>+ </a:t>
            </a:r>
            <a:r>
              <a:rPr lang="en-US" sz="5400" dirty="0">
                <a:solidFill>
                  <a:srgbClr val="0070C0"/>
                </a:solidFill>
              </a:rPr>
              <a:t>V</a:t>
            </a:r>
            <a:r>
              <a:rPr lang="en-US" sz="3600" dirty="0">
                <a:solidFill>
                  <a:srgbClr val="0070C0"/>
                </a:solidFill>
              </a:rPr>
              <a:t>(s</a:t>
            </a:r>
            <a:r>
              <a:rPr lang="en-US" sz="3600" dirty="0" smtClean="0">
                <a:solidFill>
                  <a:srgbClr val="0070C0"/>
                </a:solidFill>
              </a:rPr>
              <a:t>)</a:t>
            </a:r>
            <a:r>
              <a:rPr lang="en-US" sz="5400" dirty="0" smtClean="0">
                <a:solidFill>
                  <a:srgbClr val="0070C0"/>
                </a:solidFill>
              </a:rPr>
              <a:t>.</a:t>
            </a:r>
          </a:p>
          <a:p>
            <a:pPr lvl="0"/>
            <a:r>
              <a:rPr lang="en-US" sz="5400" dirty="0" smtClean="0">
                <a:solidFill>
                  <a:srgbClr val="0070C0"/>
                </a:solidFill>
              </a:rPr>
              <a:t> 1. </a:t>
            </a:r>
            <a:r>
              <a:rPr lang="en-US" sz="7200" dirty="0" smtClean="0">
                <a:solidFill>
                  <a:prstClr val="black"/>
                </a:solidFill>
              </a:rPr>
              <a:t>If</a:t>
            </a:r>
            <a:r>
              <a:rPr lang="en-US" sz="3600" dirty="0" smtClean="0">
                <a:solidFill>
                  <a:prstClr val="black"/>
                </a:solidFill>
              </a:rPr>
              <a:t> </a:t>
            </a:r>
            <a:r>
              <a:rPr lang="en-US" sz="3600" u="sng" dirty="0">
                <a:solidFill>
                  <a:srgbClr val="0070C0"/>
                </a:solidFill>
              </a:rPr>
              <a:t>Subject</a:t>
            </a:r>
            <a:r>
              <a:rPr lang="en-US" sz="3600" dirty="0">
                <a:solidFill>
                  <a:prstClr val="black"/>
                </a:solidFill>
              </a:rPr>
              <a:t> </a:t>
            </a:r>
            <a:r>
              <a:rPr lang="en-US" dirty="0">
                <a:solidFill>
                  <a:prstClr val="black"/>
                </a:solidFill>
              </a:rPr>
              <a:t>+ </a:t>
            </a:r>
            <a:r>
              <a:rPr lang="en-US" sz="5400" dirty="0">
                <a:solidFill>
                  <a:srgbClr val="0070C0"/>
                </a:solidFill>
              </a:rPr>
              <a:t>V</a:t>
            </a:r>
            <a:r>
              <a:rPr lang="en-US" sz="3600" dirty="0">
                <a:solidFill>
                  <a:srgbClr val="0070C0"/>
                </a:solidFill>
              </a:rPr>
              <a:t>(s</a:t>
            </a:r>
            <a:r>
              <a:rPr lang="en-US" sz="3600" dirty="0" smtClean="0">
                <a:solidFill>
                  <a:srgbClr val="0070C0"/>
                </a:solidFill>
              </a:rPr>
              <a:t>)</a:t>
            </a:r>
            <a:r>
              <a:rPr lang="en-US" sz="7200" dirty="0" smtClean="0"/>
              <a:t>,</a:t>
            </a:r>
            <a:r>
              <a:rPr lang="en-US" sz="5400" dirty="0" smtClean="0">
                <a:solidFill>
                  <a:srgbClr val="0070C0"/>
                </a:solidFill>
              </a:rPr>
              <a:t> </a:t>
            </a:r>
            <a:r>
              <a:rPr lang="en-US" sz="3600" u="sng" dirty="0">
                <a:solidFill>
                  <a:srgbClr val="C00000"/>
                </a:solidFill>
              </a:rPr>
              <a:t>Subject</a:t>
            </a:r>
            <a:r>
              <a:rPr lang="en-US" dirty="0">
                <a:solidFill>
                  <a:prstClr val="black"/>
                </a:solidFill>
              </a:rPr>
              <a:t> + </a:t>
            </a:r>
            <a:r>
              <a:rPr lang="en-US" sz="3600" dirty="0">
                <a:solidFill>
                  <a:srgbClr val="002060"/>
                </a:solidFill>
              </a:rPr>
              <a:t>will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sz="5400" dirty="0" smtClean="0">
                <a:solidFill>
                  <a:srgbClr val="C00000"/>
                </a:solidFill>
              </a:rPr>
              <a:t>V</a:t>
            </a:r>
            <a:r>
              <a:rPr lang="en-US" sz="3600" b="1" dirty="0" smtClean="0">
                <a:solidFill>
                  <a:prstClr val="black"/>
                </a:solidFill>
              </a:rPr>
              <a:t>.</a:t>
            </a:r>
            <a:endParaRPr lang="ru-RU" b="1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3245" y="5092276"/>
            <a:ext cx="24302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(F.S + </a:t>
            </a:r>
            <a:r>
              <a:rPr lang="en-US" sz="3600" b="1" dirty="0" smtClean="0"/>
              <a:t>if</a:t>
            </a:r>
            <a:r>
              <a:rPr lang="en-US" sz="3600" dirty="0" smtClean="0"/>
              <a:t> </a:t>
            </a:r>
            <a:r>
              <a:rPr lang="en-US" sz="3600" dirty="0" err="1" smtClean="0"/>
              <a:t>Pr.S</a:t>
            </a:r>
            <a:r>
              <a:rPr lang="en-US" sz="3600" dirty="0" smtClean="0"/>
              <a:t>)</a:t>
            </a:r>
            <a:endParaRPr lang="ru-RU" sz="3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907704" y="5912857"/>
            <a:ext cx="65055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b="1" dirty="0">
                <a:solidFill>
                  <a:prstClr val="black"/>
                </a:solidFill>
              </a:rPr>
              <a:t>I </a:t>
            </a:r>
            <a:r>
              <a:rPr lang="en-US" sz="2800" b="1" dirty="0" smtClean="0">
                <a:solidFill>
                  <a:prstClr val="black"/>
                </a:solidFill>
              </a:rPr>
              <a:t>will </a:t>
            </a:r>
            <a:r>
              <a:rPr lang="en-US" sz="2800" b="1" dirty="0" smtClean="0">
                <a:solidFill>
                  <a:srgbClr val="C00000"/>
                </a:solidFill>
              </a:rPr>
              <a:t>play </a:t>
            </a:r>
            <a:r>
              <a:rPr lang="en-US" sz="2800" b="1" dirty="0">
                <a:solidFill>
                  <a:prstClr val="black"/>
                </a:solidFill>
              </a:rPr>
              <a:t>football if the weather </a:t>
            </a:r>
            <a:r>
              <a:rPr lang="en-US" sz="2800" b="1" dirty="0">
                <a:solidFill>
                  <a:srgbClr val="0070C0"/>
                </a:solidFill>
              </a:rPr>
              <a:t>is</a:t>
            </a:r>
            <a:r>
              <a:rPr lang="en-US" sz="2800" b="1" dirty="0">
                <a:solidFill>
                  <a:prstClr val="black"/>
                </a:solidFill>
              </a:rPr>
              <a:t> good.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9098" y="1789946"/>
            <a:ext cx="83785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We use the first conditional to talk about a possible or probable </a:t>
            </a:r>
          </a:p>
          <a:p>
            <a:r>
              <a:rPr lang="en-US" sz="2400" b="1" dirty="0" smtClean="0"/>
              <a:t>situation in the future</a:t>
            </a:r>
            <a:r>
              <a:rPr lang="en-US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53799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назад 1">
            <a:hlinkClick r:id="" action="ppaction://hlinkshowjump?jump=previousslide" highlightClick="1"/>
          </p:cNvPr>
          <p:cNvSpPr/>
          <p:nvPr/>
        </p:nvSpPr>
        <p:spPr>
          <a:xfrm>
            <a:off x="423902" y="6237312"/>
            <a:ext cx="360000" cy="360000"/>
          </a:xfrm>
          <a:prstGeom prst="actionButtonBackPrevious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Управляющая кнопка: домой 2">
            <a:hlinkClick r:id="" action="ppaction://hlinkshowjump?jump=firstslide" highlightClick="1"/>
          </p:cNvPr>
          <p:cNvSpPr/>
          <p:nvPr/>
        </p:nvSpPr>
        <p:spPr>
          <a:xfrm>
            <a:off x="791600" y="6237312"/>
            <a:ext cx="360000" cy="360000"/>
          </a:xfrm>
          <a:prstGeom prst="actionButtonHom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1195086" y="6237312"/>
            <a:ext cx="360000" cy="360000"/>
          </a:xfrm>
          <a:prstGeom prst="actionButtonForwardNex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957806" y="0"/>
            <a:ext cx="288181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4800" b="1" spc="300" dirty="0">
                <a:ln w="11430" cmpd="sng">
                  <a:solidFill>
                    <a:srgbClr val="4F81BD">
                      <a:tint val="10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4F81BD">
                        <a:tint val="83000"/>
                        <a:shade val="100000"/>
                        <a:satMod val="200000"/>
                      </a:srgbClr>
                    </a:gs>
                    <a:gs pos="75000">
                      <a:srgbClr val="4F81BD">
                        <a:tint val="100000"/>
                        <a:shade val="50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45500">
                    <a:srgbClr val="4F81BD">
                      <a:satMod val="220000"/>
                      <a:alpha val="35000"/>
                    </a:srgbClr>
                  </a:glow>
                </a:effectLst>
              </a:rPr>
              <a:t>Grammar</a:t>
            </a:r>
            <a:endParaRPr lang="ru-RU" sz="4800" dirty="0">
              <a:solidFill>
                <a:prstClr val="black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34072" y="692696"/>
            <a:ext cx="46204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600" b="1" dirty="0" smtClean="0">
                <a:solidFill>
                  <a:prstClr val="black"/>
                </a:solidFill>
              </a:rPr>
              <a:t>The second conditional</a:t>
            </a:r>
            <a:endParaRPr lang="ru-RU" sz="3600" b="1" dirty="0">
              <a:solidFill>
                <a:prstClr val="black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81188" y="2012934"/>
            <a:ext cx="695641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dirty="0" smtClean="0">
                <a:solidFill>
                  <a:prstClr val="black"/>
                </a:solidFill>
              </a:rPr>
              <a:t>2. </a:t>
            </a:r>
            <a:r>
              <a:rPr lang="en-US" sz="3600" u="sng" dirty="0">
                <a:solidFill>
                  <a:srgbClr val="C00000"/>
                </a:solidFill>
              </a:rPr>
              <a:t>Subject</a:t>
            </a:r>
            <a:r>
              <a:rPr lang="en-US" dirty="0">
                <a:solidFill>
                  <a:prstClr val="black"/>
                </a:solidFill>
              </a:rPr>
              <a:t> + </a:t>
            </a:r>
            <a:r>
              <a:rPr lang="en-US" sz="3600" dirty="0" smtClean="0">
                <a:solidFill>
                  <a:srgbClr val="002060"/>
                </a:solidFill>
              </a:rPr>
              <a:t>would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sz="5400" dirty="0">
                <a:solidFill>
                  <a:srgbClr val="C00000"/>
                </a:solidFill>
              </a:rPr>
              <a:t>V</a:t>
            </a:r>
            <a:r>
              <a:rPr lang="en-US" sz="3600" dirty="0">
                <a:solidFill>
                  <a:prstClr val="black"/>
                </a:solidFill>
              </a:rPr>
              <a:t> </a:t>
            </a:r>
            <a:r>
              <a:rPr lang="en-US" sz="7200" dirty="0">
                <a:solidFill>
                  <a:prstClr val="black"/>
                </a:solidFill>
              </a:rPr>
              <a:t>if</a:t>
            </a:r>
            <a:r>
              <a:rPr lang="en-US" sz="3600" dirty="0">
                <a:solidFill>
                  <a:prstClr val="black"/>
                </a:solidFill>
              </a:rPr>
              <a:t> </a:t>
            </a:r>
            <a:r>
              <a:rPr lang="en-US" sz="3600" u="sng" dirty="0">
                <a:solidFill>
                  <a:srgbClr val="0070C0"/>
                </a:solidFill>
              </a:rPr>
              <a:t>Subject</a:t>
            </a:r>
            <a:r>
              <a:rPr lang="en-US" sz="3600" dirty="0">
                <a:solidFill>
                  <a:prstClr val="black"/>
                </a:solidFill>
              </a:rPr>
              <a:t> </a:t>
            </a:r>
            <a:r>
              <a:rPr lang="en-US" dirty="0">
                <a:solidFill>
                  <a:prstClr val="black"/>
                </a:solidFill>
              </a:rPr>
              <a:t>+ </a:t>
            </a:r>
            <a:r>
              <a:rPr lang="en-US" sz="5400" dirty="0" smtClean="0">
                <a:solidFill>
                  <a:srgbClr val="0070C0"/>
                </a:solidFill>
              </a:rPr>
              <a:t>V</a:t>
            </a:r>
            <a:r>
              <a:rPr lang="en-US" sz="3600" dirty="0">
                <a:solidFill>
                  <a:srgbClr val="0070C0"/>
                </a:solidFill>
              </a:rPr>
              <a:t>2</a:t>
            </a:r>
            <a:r>
              <a:rPr lang="en-US" sz="5400" dirty="0" smtClean="0">
                <a:solidFill>
                  <a:srgbClr val="0070C0"/>
                </a:solidFill>
              </a:rPr>
              <a:t>.</a:t>
            </a:r>
          </a:p>
          <a:p>
            <a:pPr lvl="0"/>
            <a:r>
              <a:rPr lang="en-US" dirty="0" smtClean="0">
                <a:solidFill>
                  <a:prstClr val="black"/>
                </a:solidFill>
              </a:rPr>
              <a:t>2. </a:t>
            </a:r>
            <a:r>
              <a:rPr lang="en-US" sz="7200" dirty="0" smtClean="0">
                <a:solidFill>
                  <a:prstClr val="black"/>
                </a:solidFill>
              </a:rPr>
              <a:t>If</a:t>
            </a:r>
            <a:r>
              <a:rPr lang="en-US" sz="3600" dirty="0" smtClean="0">
                <a:solidFill>
                  <a:prstClr val="black"/>
                </a:solidFill>
              </a:rPr>
              <a:t> </a:t>
            </a:r>
            <a:r>
              <a:rPr lang="en-US" sz="3600" u="sng" dirty="0">
                <a:solidFill>
                  <a:srgbClr val="0070C0"/>
                </a:solidFill>
              </a:rPr>
              <a:t>Subject</a:t>
            </a:r>
            <a:r>
              <a:rPr lang="en-US" sz="3600" dirty="0">
                <a:solidFill>
                  <a:prstClr val="black"/>
                </a:solidFill>
              </a:rPr>
              <a:t> </a:t>
            </a:r>
            <a:r>
              <a:rPr lang="en-US" dirty="0">
                <a:solidFill>
                  <a:prstClr val="black"/>
                </a:solidFill>
              </a:rPr>
              <a:t>+ </a:t>
            </a:r>
            <a:r>
              <a:rPr lang="en-US" sz="5400" dirty="0" smtClean="0">
                <a:solidFill>
                  <a:srgbClr val="0070C0"/>
                </a:solidFill>
              </a:rPr>
              <a:t>V</a:t>
            </a:r>
            <a:r>
              <a:rPr lang="en-US" sz="3600" dirty="0" smtClean="0">
                <a:solidFill>
                  <a:srgbClr val="0070C0"/>
                </a:solidFill>
              </a:rPr>
              <a:t>2</a:t>
            </a:r>
            <a:r>
              <a:rPr lang="en-US" sz="5400" dirty="0" smtClean="0"/>
              <a:t>,</a:t>
            </a:r>
            <a:r>
              <a:rPr lang="en-US" sz="5400" dirty="0" smtClean="0">
                <a:solidFill>
                  <a:srgbClr val="0070C0"/>
                </a:solidFill>
              </a:rPr>
              <a:t> </a:t>
            </a:r>
            <a:r>
              <a:rPr lang="en-US" sz="3600" u="sng" dirty="0">
                <a:solidFill>
                  <a:srgbClr val="C00000"/>
                </a:solidFill>
              </a:rPr>
              <a:t>Subject</a:t>
            </a:r>
            <a:r>
              <a:rPr lang="en-US" dirty="0">
                <a:solidFill>
                  <a:prstClr val="black"/>
                </a:solidFill>
              </a:rPr>
              <a:t> + </a:t>
            </a:r>
            <a:r>
              <a:rPr lang="en-US" sz="3600" dirty="0">
                <a:solidFill>
                  <a:srgbClr val="002060"/>
                </a:solidFill>
              </a:rPr>
              <a:t>would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sz="5400" dirty="0" smtClean="0">
                <a:solidFill>
                  <a:srgbClr val="C00000"/>
                </a:solidFill>
              </a:rPr>
              <a:t>V.</a:t>
            </a:r>
            <a:r>
              <a:rPr lang="en-US" sz="3600" dirty="0" smtClean="0">
                <a:solidFill>
                  <a:prstClr val="black"/>
                </a:solidFill>
              </a:rPr>
              <a:t> </a:t>
            </a:r>
            <a:endParaRPr lang="en-US" sz="5400" dirty="0">
              <a:solidFill>
                <a:srgbClr val="0070C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95076" y="4321258"/>
            <a:ext cx="479438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600" dirty="0">
                <a:solidFill>
                  <a:prstClr val="black"/>
                </a:solidFill>
              </a:rPr>
              <a:t>(</a:t>
            </a:r>
            <a:r>
              <a:rPr lang="en-US" sz="3600" dirty="0" smtClean="0">
                <a:solidFill>
                  <a:prstClr val="black"/>
                </a:solidFill>
              </a:rPr>
              <a:t>F.S –in –the Past </a:t>
            </a:r>
            <a:r>
              <a:rPr lang="en-US" sz="3600" dirty="0">
                <a:solidFill>
                  <a:prstClr val="black"/>
                </a:solidFill>
              </a:rPr>
              <a:t>+ </a:t>
            </a:r>
            <a:r>
              <a:rPr lang="en-US" sz="3600" b="1" dirty="0">
                <a:solidFill>
                  <a:prstClr val="black"/>
                </a:solidFill>
              </a:rPr>
              <a:t>if</a:t>
            </a:r>
            <a:r>
              <a:rPr lang="en-US" sz="3600" dirty="0">
                <a:solidFill>
                  <a:prstClr val="black"/>
                </a:solidFill>
              </a:rPr>
              <a:t> </a:t>
            </a:r>
            <a:r>
              <a:rPr lang="en-US" sz="3600" dirty="0" smtClean="0">
                <a:solidFill>
                  <a:prstClr val="black"/>
                </a:solidFill>
              </a:rPr>
              <a:t>P.S)</a:t>
            </a:r>
          </a:p>
          <a:p>
            <a:pPr lvl="0" algn="ctr"/>
            <a:r>
              <a:rPr lang="en-US" sz="3600" dirty="0" smtClean="0">
                <a:solidFill>
                  <a:prstClr val="black"/>
                </a:solidFill>
              </a:rPr>
              <a:t>(would + </a:t>
            </a:r>
            <a:r>
              <a:rPr lang="en-US" sz="3600" dirty="0" smtClean="0">
                <a:solidFill>
                  <a:srgbClr val="C00000"/>
                </a:solidFill>
              </a:rPr>
              <a:t>V</a:t>
            </a:r>
            <a:r>
              <a:rPr lang="en-US" sz="3600" dirty="0" smtClean="0">
                <a:solidFill>
                  <a:prstClr val="black"/>
                </a:solidFill>
              </a:rPr>
              <a:t> + if + </a:t>
            </a:r>
            <a:r>
              <a:rPr lang="en-US" sz="3600" dirty="0" smtClean="0">
                <a:solidFill>
                  <a:srgbClr val="0070C0"/>
                </a:solidFill>
              </a:rPr>
              <a:t>V</a:t>
            </a:r>
            <a:r>
              <a:rPr lang="en-US" sz="2400" dirty="0" smtClean="0">
                <a:solidFill>
                  <a:srgbClr val="0070C0"/>
                </a:solidFill>
              </a:rPr>
              <a:t>2</a:t>
            </a:r>
            <a:r>
              <a:rPr lang="en-US" sz="3600" dirty="0" smtClean="0">
                <a:solidFill>
                  <a:prstClr val="black"/>
                </a:solidFill>
              </a:rPr>
              <a:t>)</a:t>
            </a:r>
            <a:endParaRPr lang="ru-RU" sz="3600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4740" y="5542026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 </a:t>
            </a:r>
            <a:r>
              <a:rPr lang="en-US" sz="3200" b="1" dirty="0" smtClean="0">
                <a:solidFill>
                  <a:srgbClr val="C00000"/>
                </a:solidFill>
              </a:rPr>
              <a:t>would play </a:t>
            </a:r>
            <a:r>
              <a:rPr lang="en-US" sz="3200" b="1" dirty="0" smtClean="0"/>
              <a:t>football if the weather </a:t>
            </a:r>
            <a:r>
              <a:rPr lang="en-US" sz="3200" dirty="0" smtClean="0">
                <a:solidFill>
                  <a:srgbClr val="0070C0"/>
                </a:solidFill>
              </a:rPr>
              <a:t>was</a:t>
            </a:r>
            <a:r>
              <a:rPr lang="en-US" sz="3200" b="1" dirty="0" smtClean="0"/>
              <a:t> good. </a:t>
            </a:r>
            <a:endParaRPr lang="ru-RU" sz="32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07504" y="1374994"/>
            <a:ext cx="830928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b="1" dirty="0" smtClean="0">
                <a:solidFill>
                  <a:prstClr val="black"/>
                </a:solidFill>
              </a:rPr>
              <a:t>1). We </a:t>
            </a:r>
            <a:r>
              <a:rPr lang="en-US" sz="2400" b="1" dirty="0">
                <a:solidFill>
                  <a:prstClr val="black"/>
                </a:solidFill>
              </a:rPr>
              <a:t>use the </a:t>
            </a:r>
            <a:r>
              <a:rPr lang="en-US" sz="2400" b="1" dirty="0" smtClean="0">
                <a:solidFill>
                  <a:prstClr val="black"/>
                </a:solidFill>
              </a:rPr>
              <a:t>second </a:t>
            </a:r>
            <a:r>
              <a:rPr lang="en-US" sz="2400" b="1" dirty="0">
                <a:solidFill>
                  <a:prstClr val="black"/>
                </a:solidFill>
              </a:rPr>
              <a:t>conditional to talk about </a:t>
            </a:r>
            <a:r>
              <a:rPr lang="en-US" sz="2400" b="1" dirty="0" smtClean="0">
                <a:solidFill>
                  <a:prstClr val="black"/>
                </a:solidFill>
              </a:rPr>
              <a:t>a hypothetical situation.</a:t>
            </a:r>
            <a:endParaRPr lang="ru-RU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7888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назад 1">
            <a:hlinkClick r:id="" action="ppaction://hlinkshowjump?jump=previousslide" highlightClick="1"/>
          </p:cNvPr>
          <p:cNvSpPr/>
          <p:nvPr/>
        </p:nvSpPr>
        <p:spPr>
          <a:xfrm>
            <a:off x="423902" y="6237312"/>
            <a:ext cx="360000" cy="360000"/>
          </a:xfrm>
          <a:prstGeom prst="actionButtonBackPrevious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Управляющая кнопка: домой 2">
            <a:hlinkClick r:id="" action="ppaction://hlinkshowjump?jump=firstslide" highlightClick="1"/>
          </p:cNvPr>
          <p:cNvSpPr/>
          <p:nvPr/>
        </p:nvSpPr>
        <p:spPr>
          <a:xfrm>
            <a:off x="791600" y="6237312"/>
            <a:ext cx="360000" cy="360000"/>
          </a:xfrm>
          <a:prstGeom prst="actionButtonHom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1195086" y="6237312"/>
            <a:ext cx="360000" cy="360000"/>
          </a:xfrm>
          <a:prstGeom prst="actionButtonForwardNex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957806" y="188640"/>
            <a:ext cx="318151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5400" b="1" spc="300" dirty="0">
                <a:ln w="11430" cmpd="sng">
                  <a:solidFill>
                    <a:srgbClr val="4F81BD">
                      <a:tint val="10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4F81BD">
                        <a:tint val="83000"/>
                        <a:shade val="100000"/>
                        <a:satMod val="200000"/>
                      </a:srgbClr>
                    </a:gs>
                    <a:gs pos="75000">
                      <a:srgbClr val="4F81BD">
                        <a:tint val="100000"/>
                        <a:shade val="50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45500">
                    <a:srgbClr val="4F81BD">
                      <a:satMod val="220000"/>
                      <a:alpha val="35000"/>
                    </a:srgbClr>
                  </a:glow>
                </a:effectLst>
              </a:rPr>
              <a:t>Grammar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91600" y="980728"/>
            <a:ext cx="5886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600" b="1" dirty="0">
                <a:solidFill>
                  <a:prstClr val="black"/>
                </a:solidFill>
              </a:rPr>
              <a:t>The second conditional</a:t>
            </a:r>
            <a:endParaRPr lang="ru-RU" sz="3600" b="1" dirty="0">
              <a:solidFill>
                <a:prstClr val="black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3902" y="2348880"/>
            <a:ext cx="70567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dirty="0">
                <a:solidFill>
                  <a:prstClr val="black"/>
                </a:solidFill>
              </a:rPr>
              <a:t>2. </a:t>
            </a:r>
            <a:r>
              <a:rPr lang="en-US" sz="7200" dirty="0" smtClean="0">
                <a:solidFill>
                  <a:prstClr val="black"/>
                </a:solidFill>
              </a:rPr>
              <a:t>If</a:t>
            </a:r>
            <a:r>
              <a:rPr lang="en-US" sz="3600" dirty="0" smtClean="0">
                <a:solidFill>
                  <a:prstClr val="black"/>
                </a:solidFill>
              </a:rPr>
              <a:t> </a:t>
            </a:r>
            <a:r>
              <a:rPr lang="en-US" sz="3600" u="sng" dirty="0">
                <a:solidFill>
                  <a:srgbClr val="0070C0"/>
                </a:solidFill>
              </a:rPr>
              <a:t>Subject</a:t>
            </a:r>
            <a:r>
              <a:rPr lang="en-US" sz="3600" dirty="0">
                <a:solidFill>
                  <a:prstClr val="black"/>
                </a:solidFill>
              </a:rPr>
              <a:t> </a:t>
            </a:r>
            <a:r>
              <a:rPr lang="en-US" dirty="0">
                <a:solidFill>
                  <a:prstClr val="black"/>
                </a:solidFill>
              </a:rPr>
              <a:t>+ </a:t>
            </a:r>
            <a:r>
              <a:rPr lang="en-US" sz="5400" dirty="0" smtClean="0">
                <a:solidFill>
                  <a:srgbClr val="0070C0"/>
                </a:solidFill>
              </a:rPr>
              <a:t>V</a:t>
            </a:r>
            <a:r>
              <a:rPr lang="en-US" sz="3600" dirty="0" smtClean="0">
                <a:solidFill>
                  <a:srgbClr val="0070C0"/>
                </a:solidFill>
              </a:rPr>
              <a:t>2</a:t>
            </a:r>
            <a:r>
              <a:rPr lang="en-US" sz="5400" dirty="0" smtClean="0"/>
              <a:t>,</a:t>
            </a:r>
            <a:r>
              <a:rPr lang="en-US" sz="5400" dirty="0" smtClean="0">
                <a:solidFill>
                  <a:srgbClr val="0070C0"/>
                </a:solidFill>
              </a:rPr>
              <a:t> </a:t>
            </a:r>
            <a:r>
              <a:rPr lang="en-US" sz="3600" u="sng" dirty="0" smtClean="0">
                <a:solidFill>
                  <a:srgbClr val="C00000"/>
                </a:solidFill>
              </a:rPr>
              <a:t>Subject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dirty="0">
                <a:solidFill>
                  <a:prstClr val="black"/>
                </a:solidFill>
              </a:rPr>
              <a:t>+ </a:t>
            </a:r>
            <a:r>
              <a:rPr lang="en-US" sz="3600" dirty="0">
                <a:solidFill>
                  <a:srgbClr val="002060"/>
                </a:solidFill>
              </a:rPr>
              <a:t>would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sz="5400" dirty="0" smtClean="0">
                <a:solidFill>
                  <a:srgbClr val="C00000"/>
                </a:solidFill>
              </a:rPr>
              <a:t>V.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18892" y="1715037"/>
            <a:ext cx="73080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b="1" dirty="0" smtClean="0">
                <a:solidFill>
                  <a:prstClr val="black"/>
                </a:solidFill>
              </a:rPr>
              <a:t>2). We </a:t>
            </a:r>
            <a:r>
              <a:rPr lang="en-US" sz="2400" b="1" dirty="0">
                <a:solidFill>
                  <a:prstClr val="black"/>
                </a:solidFill>
              </a:rPr>
              <a:t>use the second conditional </a:t>
            </a:r>
            <a:r>
              <a:rPr lang="en-US" sz="2400" b="1" dirty="0" smtClean="0">
                <a:solidFill>
                  <a:prstClr val="black"/>
                </a:solidFill>
              </a:rPr>
              <a:t>to give advice.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89322" y="3717032"/>
            <a:ext cx="34459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3600" dirty="0">
                <a:solidFill>
                  <a:prstClr val="black"/>
                </a:solidFill>
              </a:rPr>
              <a:t>I</a:t>
            </a:r>
            <a:r>
              <a:rPr lang="en-US" sz="3600" dirty="0" smtClean="0">
                <a:solidFill>
                  <a:prstClr val="black"/>
                </a:solidFill>
              </a:rPr>
              <a:t>f </a:t>
            </a:r>
            <a:r>
              <a:rPr lang="en-US" sz="3600" dirty="0">
                <a:solidFill>
                  <a:prstClr val="black"/>
                </a:solidFill>
              </a:rPr>
              <a:t>+ </a:t>
            </a:r>
            <a:r>
              <a:rPr lang="en-US" sz="3600" dirty="0" smtClean="0">
                <a:solidFill>
                  <a:srgbClr val="0070C0"/>
                </a:solidFill>
              </a:rPr>
              <a:t>V</a:t>
            </a:r>
            <a:r>
              <a:rPr lang="en-US" sz="2400" dirty="0" smtClean="0">
                <a:solidFill>
                  <a:srgbClr val="0070C0"/>
                </a:solidFill>
              </a:rPr>
              <a:t>2</a:t>
            </a:r>
            <a:r>
              <a:rPr lang="en-US" sz="3600" dirty="0" smtClean="0">
                <a:solidFill>
                  <a:prstClr val="black"/>
                </a:solidFill>
              </a:rPr>
              <a:t>, would </a:t>
            </a:r>
            <a:r>
              <a:rPr lang="en-US" sz="3600" dirty="0">
                <a:solidFill>
                  <a:prstClr val="black"/>
                </a:solidFill>
              </a:rPr>
              <a:t>+ </a:t>
            </a:r>
            <a:r>
              <a:rPr lang="en-US" sz="3600" dirty="0" smtClean="0">
                <a:solidFill>
                  <a:srgbClr val="C00000"/>
                </a:solidFill>
              </a:rPr>
              <a:t>V</a:t>
            </a:r>
            <a:r>
              <a:rPr lang="en-US" sz="3600" dirty="0" smtClean="0">
                <a:solidFill>
                  <a:prstClr val="black"/>
                </a:solidFill>
              </a:rPr>
              <a:t>.</a:t>
            </a:r>
            <a:endParaRPr lang="ru-RU" sz="3600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81077" y="4673986"/>
            <a:ext cx="68459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If I </a:t>
            </a:r>
            <a:r>
              <a:rPr lang="en-US" sz="3600" b="1" dirty="0" smtClean="0">
                <a:solidFill>
                  <a:srgbClr val="0070C0"/>
                </a:solidFill>
              </a:rPr>
              <a:t>were</a:t>
            </a:r>
            <a:r>
              <a:rPr lang="en-US" sz="3600" b="1" dirty="0" smtClean="0"/>
              <a:t> you, I </a:t>
            </a:r>
            <a:r>
              <a:rPr lang="en-US" sz="3600" b="1" dirty="0" smtClean="0">
                <a:solidFill>
                  <a:srgbClr val="C00000"/>
                </a:solidFill>
              </a:rPr>
              <a:t>would play </a:t>
            </a:r>
            <a:r>
              <a:rPr lang="en-US" sz="3600" b="1" dirty="0" smtClean="0"/>
              <a:t>football.</a:t>
            </a:r>
            <a:endParaRPr lang="ru-RU" sz="36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589322" y="5493982"/>
            <a:ext cx="471898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!|</a:t>
            </a:r>
            <a:r>
              <a:rPr lang="en-US" sz="54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If I </a:t>
            </a:r>
            <a:r>
              <a:rPr lang="en-US" sz="5400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were …</a:t>
            </a:r>
            <a:endParaRPr lang="ru-RU" sz="5400" b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36724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назад 1">
            <a:hlinkClick r:id="" action="ppaction://hlinkshowjump?jump=previousslide" highlightClick="1"/>
          </p:cNvPr>
          <p:cNvSpPr/>
          <p:nvPr/>
        </p:nvSpPr>
        <p:spPr>
          <a:xfrm>
            <a:off x="423902" y="6237312"/>
            <a:ext cx="360000" cy="360000"/>
          </a:xfrm>
          <a:prstGeom prst="actionButtonBackPrevious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Управляющая кнопка: домой 2">
            <a:hlinkClick r:id="" action="ppaction://hlinkshowjump?jump=firstslide" highlightClick="1"/>
          </p:cNvPr>
          <p:cNvSpPr/>
          <p:nvPr/>
        </p:nvSpPr>
        <p:spPr>
          <a:xfrm>
            <a:off x="791600" y="6237312"/>
            <a:ext cx="360000" cy="360000"/>
          </a:xfrm>
          <a:prstGeom prst="actionButtonHom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1195086" y="6237312"/>
            <a:ext cx="360000" cy="360000"/>
          </a:xfrm>
          <a:prstGeom prst="actionButtonForwardNex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921353" y="116632"/>
            <a:ext cx="288181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4800" b="1" spc="300" dirty="0">
                <a:ln w="11430" cmpd="sng">
                  <a:solidFill>
                    <a:srgbClr val="4F81BD">
                      <a:tint val="10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4F81BD">
                        <a:tint val="83000"/>
                        <a:shade val="100000"/>
                        <a:satMod val="200000"/>
                      </a:srgbClr>
                    </a:gs>
                    <a:gs pos="75000">
                      <a:srgbClr val="4F81BD">
                        <a:tint val="100000"/>
                        <a:shade val="50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45500">
                    <a:srgbClr val="4F81BD">
                      <a:satMod val="220000"/>
                      <a:alpha val="35000"/>
                    </a:srgbClr>
                  </a:glow>
                </a:effectLst>
              </a:rPr>
              <a:t>Grammar</a:t>
            </a:r>
            <a:endParaRPr lang="ru-RU" sz="4800" dirty="0">
              <a:solidFill>
                <a:prstClr val="black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966484"/>
            <a:ext cx="41955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600" b="1" dirty="0" smtClean="0">
                <a:solidFill>
                  <a:prstClr val="black"/>
                </a:solidFill>
              </a:rPr>
              <a:t>The third conditional</a:t>
            </a:r>
            <a:endParaRPr lang="ru-RU" sz="3600" b="1" dirty="0">
              <a:solidFill>
                <a:prstClr val="black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9974" y="2484709"/>
            <a:ext cx="86409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dirty="0" smtClean="0">
                <a:solidFill>
                  <a:prstClr val="black"/>
                </a:solidFill>
              </a:rPr>
              <a:t>3. </a:t>
            </a:r>
            <a:r>
              <a:rPr lang="en-US" sz="3600" u="sng" dirty="0">
                <a:solidFill>
                  <a:srgbClr val="C00000"/>
                </a:solidFill>
              </a:rPr>
              <a:t>Subject</a:t>
            </a:r>
            <a:r>
              <a:rPr lang="en-US" dirty="0">
                <a:solidFill>
                  <a:prstClr val="black"/>
                </a:solidFill>
              </a:rPr>
              <a:t> + </a:t>
            </a:r>
            <a:r>
              <a:rPr lang="en-US" sz="3600" dirty="0" smtClean="0">
                <a:solidFill>
                  <a:srgbClr val="002060"/>
                </a:solidFill>
              </a:rPr>
              <a:t>would have 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sz="5400" dirty="0">
                <a:solidFill>
                  <a:srgbClr val="C00000"/>
                </a:solidFill>
              </a:rPr>
              <a:t>V</a:t>
            </a:r>
            <a:r>
              <a:rPr lang="en-US" sz="3600" dirty="0">
                <a:solidFill>
                  <a:prstClr val="black"/>
                </a:solidFill>
              </a:rPr>
              <a:t> </a:t>
            </a:r>
            <a:r>
              <a:rPr lang="en-US" sz="7200" dirty="0">
                <a:solidFill>
                  <a:prstClr val="black"/>
                </a:solidFill>
              </a:rPr>
              <a:t>if</a:t>
            </a:r>
            <a:r>
              <a:rPr lang="en-US" sz="3600" dirty="0">
                <a:solidFill>
                  <a:prstClr val="black"/>
                </a:solidFill>
              </a:rPr>
              <a:t> </a:t>
            </a:r>
            <a:r>
              <a:rPr lang="en-US" sz="3600" u="sng" dirty="0">
                <a:solidFill>
                  <a:srgbClr val="0070C0"/>
                </a:solidFill>
              </a:rPr>
              <a:t>Subject</a:t>
            </a:r>
            <a:r>
              <a:rPr lang="en-US" sz="3600" dirty="0">
                <a:solidFill>
                  <a:prstClr val="black"/>
                </a:solidFill>
              </a:rPr>
              <a:t> </a:t>
            </a:r>
            <a:r>
              <a:rPr lang="en-US" dirty="0">
                <a:solidFill>
                  <a:prstClr val="black"/>
                </a:solidFill>
              </a:rPr>
              <a:t>+ 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sz="3200" dirty="0" smtClean="0">
                <a:solidFill>
                  <a:prstClr val="black"/>
                </a:solidFill>
              </a:rPr>
              <a:t>had </a:t>
            </a:r>
            <a:r>
              <a:rPr lang="en-US" sz="5400" dirty="0" smtClean="0">
                <a:solidFill>
                  <a:srgbClr val="0070C0"/>
                </a:solidFill>
              </a:rPr>
              <a:t>V</a:t>
            </a:r>
            <a:r>
              <a:rPr lang="en-US" sz="3600" dirty="0">
                <a:solidFill>
                  <a:srgbClr val="0070C0"/>
                </a:solidFill>
              </a:rPr>
              <a:t>3</a:t>
            </a:r>
            <a:r>
              <a:rPr lang="en-US" sz="5400" dirty="0" smtClean="0">
                <a:solidFill>
                  <a:srgbClr val="0070C0"/>
                </a:solidFill>
              </a:rPr>
              <a:t>.</a:t>
            </a:r>
            <a:r>
              <a:rPr lang="en-US" sz="7200" dirty="0">
                <a:solidFill>
                  <a:prstClr val="black"/>
                </a:solidFill>
              </a:rPr>
              <a:t> </a:t>
            </a:r>
            <a:r>
              <a:rPr lang="en-US" dirty="0" smtClean="0">
                <a:solidFill>
                  <a:prstClr val="black"/>
                </a:solidFill>
              </a:rPr>
              <a:t>3. </a:t>
            </a:r>
            <a:r>
              <a:rPr lang="en-US" sz="7200" dirty="0" smtClean="0">
                <a:solidFill>
                  <a:prstClr val="black"/>
                </a:solidFill>
              </a:rPr>
              <a:t>If</a:t>
            </a:r>
            <a:r>
              <a:rPr lang="en-US" sz="3600" dirty="0" smtClean="0">
                <a:solidFill>
                  <a:prstClr val="black"/>
                </a:solidFill>
              </a:rPr>
              <a:t> </a:t>
            </a:r>
            <a:r>
              <a:rPr lang="en-US" sz="3600" u="sng" dirty="0">
                <a:solidFill>
                  <a:srgbClr val="0070C0"/>
                </a:solidFill>
              </a:rPr>
              <a:t>Subject</a:t>
            </a:r>
            <a:r>
              <a:rPr lang="en-US" sz="3600" dirty="0">
                <a:solidFill>
                  <a:prstClr val="black"/>
                </a:solidFill>
              </a:rPr>
              <a:t> </a:t>
            </a:r>
            <a:r>
              <a:rPr lang="en-US" dirty="0">
                <a:solidFill>
                  <a:prstClr val="black"/>
                </a:solidFill>
              </a:rPr>
              <a:t>+  </a:t>
            </a:r>
            <a:r>
              <a:rPr lang="en-US" sz="3200" dirty="0">
                <a:solidFill>
                  <a:prstClr val="black"/>
                </a:solidFill>
              </a:rPr>
              <a:t>had </a:t>
            </a:r>
            <a:r>
              <a:rPr lang="en-US" sz="5400" dirty="0" smtClean="0">
                <a:solidFill>
                  <a:srgbClr val="0070C0"/>
                </a:solidFill>
              </a:rPr>
              <a:t>V</a:t>
            </a:r>
            <a:r>
              <a:rPr lang="en-US" sz="3600" dirty="0" smtClean="0">
                <a:solidFill>
                  <a:srgbClr val="0070C0"/>
                </a:solidFill>
              </a:rPr>
              <a:t>3</a:t>
            </a:r>
            <a:r>
              <a:rPr lang="en-US" sz="5400" dirty="0" smtClean="0">
                <a:solidFill>
                  <a:srgbClr val="0070C0"/>
                </a:solidFill>
              </a:rPr>
              <a:t>, </a:t>
            </a:r>
            <a:r>
              <a:rPr lang="en-US" sz="3600" u="sng" dirty="0">
                <a:solidFill>
                  <a:srgbClr val="C00000"/>
                </a:solidFill>
              </a:rPr>
              <a:t>Subject</a:t>
            </a:r>
            <a:r>
              <a:rPr lang="en-US" dirty="0">
                <a:solidFill>
                  <a:prstClr val="black"/>
                </a:solidFill>
              </a:rPr>
              <a:t> + </a:t>
            </a:r>
            <a:r>
              <a:rPr lang="en-US" sz="3600" dirty="0">
                <a:solidFill>
                  <a:srgbClr val="002060"/>
                </a:solidFill>
              </a:rPr>
              <a:t>would </a:t>
            </a:r>
            <a:r>
              <a:rPr lang="en-US" sz="3600" dirty="0" err="1" smtClean="0">
                <a:solidFill>
                  <a:srgbClr val="002060"/>
                </a:solidFill>
              </a:rPr>
              <a:t>have</a:t>
            </a:r>
            <a:r>
              <a:rPr lang="en-US" sz="5400" dirty="0" err="1" smtClean="0">
                <a:solidFill>
                  <a:srgbClr val="C00000"/>
                </a:solidFill>
              </a:rPr>
              <a:t>V</a:t>
            </a:r>
            <a:r>
              <a:rPr lang="en-US" sz="3600" dirty="0" smtClean="0">
                <a:solidFill>
                  <a:prstClr val="black"/>
                </a:solidFill>
              </a:rPr>
              <a:t>.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09067" y="4876097"/>
            <a:ext cx="59967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3600" dirty="0">
                <a:solidFill>
                  <a:prstClr val="black"/>
                </a:solidFill>
              </a:rPr>
              <a:t>(</a:t>
            </a:r>
            <a:r>
              <a:rPr lang="en-US" sz="3600" dirty="0" smtClean="0">
                <a:solidFill>
                  <a:prstClr val="black"/>
                </a:solidFill>
              </a:rPr>
              <a:t>would have </a:t>
            </a:r>
            <a:r>
              <a:rPr lang="en-US" sz="3600" dirty="0">
                <a:solidFill>
                  <a:prstClr val="black"/>
                </a:solidFill>
              </a:rPr>
              <a:t>+ </a:t>
            </a:r>
            <a:r>
              <a:rPr lang="en-US" sz="3600" dirty="0">
                <a:solidFill>
                  <a:srgbClr val="C00000"/>
                </a:solidFill>
              </a:rPr>
              <a:t>V</a:t>
            </a:r>
            <a:r>
              <a:rPr lang="en-US" sz="3600" dirty="0">
                <a:solidFill>
                  <a:prstClr val="black"/>
                </a:solidFill>
              </a:rPr>
              <a:t> + if + </a:t>
            </a:r>
            <a:r>
              <a:rPr lang="en-US" sz="3600" dirty="0" smtClean="0">
                <a:solidFill>
                  <a:prstClr val="black"/>
                </a:solidFill>
              </a:rPr>
              <a:t> had +</a:t>
            </a:r>
            <a:r>
              <a:rPr lang="en-US" sz="3600" dirty="0" smtClean="0">
                <a:solidFill>
                  <a:srgbClr val="0070C0"/>
                </a:solidFill>
              </a:rPr>
              <a:t>V</a:t>
            </a:r>
            <a:r>
              <a:rPr lang="en-US" sz="2400" dirty="0">
                <a:solidFill>
                  <a:srgbClr val="0070C0"/>
                </a:solidFill>
              </a:rPr>
              <a:t>3</a:t>
            </a:r>
            <a:r>
              <a:rPr lang="en-US" sz="3600" dirty="0" smtClean="0">
                <a:solidFill>
                  <a:prstClr val="black"/>
                </a:solidFill>
              </a:rPr>
              <a:t>)</a:t>
            </a:r>
            <a:endParaRPr lang="ru-RU" sz="3600" dirty="0">
              <a:solidFill>
                <a:prstClr val="black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1455" y="5522428"/>
            <a:ext cx="90364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b="1" dirty="0">
                <a:solidFill>
                  <a:prstClr val="black"/>
                </a:solidFill>
              </a:rPr>
              <a:t>I </a:t>
            </a:r>
            <a:r>
              <a:rPr lang="en-US" sz="2800" b="1" dirty="0">
                <a:solidFill>
                  <a:srgbClr val="C00000"/>
                </a:solidFill>
              </a:rPr>
              <a:t>would </a:t>
            </a:r>
            <a:r>
              <a:rPr lang="en-US" sz="2800" b="1" dirty="0" smtClean="0">
                <a:solidFill>
                  <a:srgbClr val="C00000"/>
                </a:solidFill>
              </a:rPr>
              <a:t> have played </a:t>
            </a:r>
            <a:r>
              <a:rPr lang="en-US" sz="2800" b="1" dirty="0">
                <a:solidFill>
                  <a:prstClr val="black"/>
                </a:solidFill>
              </a:rPr>
              <a:t>football if the weather </a:t>
            </a:r>
            <a:r>
              <a:rPr lang="en-US" sz="2800" b="1" dirty="0" smtClean="0">
                <a:solidFill>
                  <a:srgbClr val="0070C0"/>
                </a:solidFill>
              </a:rPr>
              <a:t>had</a:t>
            </a:r>
            <a:r>
              <a:rPr lang="en-US" sz="2800" b="1" dirty="0" smtClean="0">
                <a:solidFill>
                  <a:prstClr val="black"/>
                </a:solidFill>
              </a:rPr>
              <a:t> </a:t>
            </a:r>
            <a:r>
              <a:rPr lang="en-US" sz="2800" b="1" dirty="0" smtClean="0">
                <a:solidFill>
                  <a:srgbClr val="0070C0"/>
                </a:solidFill>
              </a:rPr>
              <a:t>been</a:t>
            </a:r>
            <a:r>
              <a:rPr lang="en-US" sz="2800" b="1" dirty="0" smtClean="0">
                <a:solidFill>
                  <a:prstClr val="black"/>
                </a:solidFill>
              </a:rPr>
              <a:t> good</a:t>
            </a:r>
            <a:r>
              <a:rPr lang="en-US" sz="2800" b="1" dirty="0">
                <a:solidFill>
                  <a:prstClr val="black"/>
                </a:solidFill>
              </a:rPr>
              <a:t>. 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2880" y="1621186"/>
            <a:ext cx="843993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b="1" dirty="0">
                <a:solidFill>
                  <a:prstClr val="black"/>
                </a:solidFill>
              </a:rPr>
              <a:t>We use the </a:t>
            </a:r>
            <a:r>
              <a:rPr lang="en-US" sz="2400" b="1" dirty="0" smtClean="0">
                <a:solidFill>
                  <a:prstClr val="black"/>
                </a:solidFill>
              </a:rPr>
              <a:t>third conditional </a:t>
            </a:r>
            <a:r>
              <a:rPr lang="en-US" sz="2400" b="1" dirty="0">
                <a:solidFill>
                  <a:prstClr val="black"/>
                </a:solidFill>
              </a:rPr>
              <a:t>to talk </a:t>
            </a:r>
            <a:r>
              <a:rPr lang="en-US" sz="2400" b="1" dirty="0" smtClean="0">
                <a:solidFill>
                  <a:prstClr val="black"/>
                </a:solidFill>
              </a:rPr>
              <a:t>about the imaginary consequences of a situation after it has happened.</a:t>
            </a:r>
            <a:endParaRPr lang="ru-RU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973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332</Words>
  <Application>Microsoft Office PowerPoint</Application>
  <PresentationFormat>Экран (4:3)</PresentationFormat>
  <Paragraphs>42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Halina</dc:creator>
  <cp:lastModifiedBy>Halina</cp:lastModifiedBy>
  <cp:revision>13</cp:revision>
  <dcterms:created xsi:type="dcterms:W3CDTF">2017-01-13T15:48:28Z</dcterms:created>
  <dcterms:modified xsi:type="dcterms:W3CDTF">2017-09-16T18:52:06Z</dcterms:modified>
</cp:coreProperties>
</file>