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63" r:id="rId17"/>
    <p:sldId id="26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0C0"/>
    <a:srgbClr val="0E470D"/>
    <a:srgbClr val="85A551"/>
    <a:srgbClr val="C0DAA6"/>
    <a:srgbClr val="4A206A"/>
    <a:srgbClr val="532476"/>
    <a:srgbClr val="720C0C"/>
    <a:srgbClr val="007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907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03CB0-6D4A-40FC-A517-88290FFF2FDC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3FB0E-8FB5-4B49-BC63-6F6EB73B8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184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08D53-7C4E-4359-8E55-97B8AA95FF2C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F10F2-AD9D-43B7-B27C-A747BD2AE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752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47B6B-7E90-42FC-BF14-83584C18A579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99918-86C7-4C53-B6AB-9E91808D9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769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B9BE8-D0D6-4E43-A3BB-80132F396F40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40C6D-BD79-4FC7-A39A-C389342972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261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BFAB7-8CA9-4283-8B41-7F3F226FF8A2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724FF-92F4-4F77-8A37-272936B128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313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84E78-7BA1-452F-8872-07E364FFCCCA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73B5F-8026-4E6A-852A-40E30692B5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049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41DCD-94A7-40C4-9E9A-25A2D2E8CABF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922A1-7B4A-42E3-AEEE-4A22674CF9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64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DF01C-54B5-45E5-882B-C9AE28F2E006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A71C1-B281-4EB3-8991-9A9AC53274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81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A8D01-2C36-47BF-AA6F-E7D7267EB538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B9DB4-5FDB-4A29-8EE4-AE2DF625FC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661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39FCE-908A-40A4-AFCC-F965E7B2867A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B523B-C6D2-44D2-9E6E-C2D07303B5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002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F98F7-DB5B-4DED-81AE-D0E24071430A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D5C3E-11B7-4BDE-A052-716DC5F4E1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779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A59580-C737-4AA8-86DC-170BB2640F8B}" type="datetimeFigureOut">
              <a:rPr lang="ru-RU"/>
              <a:pPr>
                <a:defRPr/>
              </a:pPr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3F9481-0A2F-4204-8FF9-96B6BD043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smayli.ru/smile/detia-648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hyperlink" Target="http://www.smayli.ru/smile/detia-247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gif"/><Relationship Id="rId4" Type="http://schemas.openxmlformats.org/officeDocument/2006/relationships/hyperlink" Target="http://www.smayli.ru/smile/detia-220.html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smile/detia-774.html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http://www.smayli.ru/smile/detia-289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http://www.smayli.ru/smile/detia-289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6375" y="1844675"/>
            <a:ext cx="7343775" cy="4318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(кризис 3-х лет и как с ним справиться?)</a:t>
            </a:r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51" name="TextBox 12"/>
          <p:cNvSpPr txBox="1">
            <a:spLocks noChangeArrowheads="1"/>
          </p:cNvSpPr>
          <p:nvPr/>
        </p:nvSpPr>
        <p:spPr bwMode="auto">
          <a:xfrm>
            <a:off x="2462213" y="4149725"/>
            <a:ext cx="462756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sz="2400" b="1">
                <a:latin typeface="Times New Roman" pitchFamily="18" charset="0"/>
              </a:rPr>
              <a:t>Подготовила:</a:t>
            </a:r>
          </a:p>
          <a:p>
            <a:pPr algn="r" eaLnBrk="1" hangingPunct="1"/>
            <a:r>
              <a:rPr lang="ru-RU" sz="2400" b="1">
                <a:latin typeface="Times New Roman" pitchFamily="18" charset="0"/>
              </a:rPr>
              <a:t>педагог-психолог</a:t>
            </a:r>
          </a:p>
          <a:p>
            <a:pPr algn="r" eaLnBrk="1" hangingPunct="1"/>
            <a:r>
              <a:rPr lang="ru-RU" sz="2400" b="1">
                <a:latin typeface="Times New Roman" pitchFamily="18" charset="0"/>
              </a:rPr>
              <a:t>Бабич Янина Анатольевна</a:t>
            </a:r>
          </a:p>
          <a:p>
            <a:pPr algn="r" eaLnBrk="1" hangingPunct="1"/>
            <a:r>
              <a:rPr lang="ru-RU" sz="2400" b="1">
                <a:latin typeface="Times New Roman" pitchFamily="18" charset="0"/>
              </a:rPr>
              <a:t>МБДОУ д/с № 17 «Здоровячок» </a:t>
            </a:r>
          </a:p>
          <a:p>
            <a:pPr algn="r" eaLnBrk="1" hangingPunct="1"/>
            <a:endParaRPr lang="ru-RU" sz="2400" b="1">
              <a:latin typeface="Times New Roman" pitchFamily="18" charset="0"/>
            </a:endParaRPr>
          </a:p>
        </p:txBody>
      </p:sp>
      <p:pic>
        <p:nvPicPr>
          <p:cNvPr id="2052" name="Picture 18" descr="Анимашки Дети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292600"/>
            <a:ext cx="2862263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051720" y="476672"/>
            <a:ext cx="6288425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«Знаете ли вы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своего ребенка?»</a:t>
            </a:r>
          </a:p>
        </p:txBody>
      </p:sp>
      <p:pic>
        <p:nvPicPr>
          <p:cNvPr id="2054" name="Picture 4" descr="H:\клипарт\417d36f17123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260350"/>
            <a:ext cx="2014538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5" descr="H:\клипарт\69261035_0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950" y="2349500"/>
            <a:ext cx="1511300" cy="261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 descr="C:\Users\Дима\Desktop\клипарт\014a6427bb3ct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147692">
            <a:off x="7381875" y="5121275"/>
            <a:ext cx="898525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7A00"/>
            </a:gs>
            <a:gs pos="45000">
              <a:srgbClr val="FF7A00"/>
            </a:gs>
            <a:gs pos="70000">
              <a:srgbClr val="FF0300"/>
            </a:gs>
            <a:gs pos="100000">
              <a:srgbClr val="FFF200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5" name="AutoShape 17"/>
          <p:cNvSpPr>
            <a:spLocks noChangeArrowheads="1"/>
          </p:cNvSpPr>
          <p:nvPr/>
        </p:nvSpPr>
        <p:spPr bwMode="auto">
          <a:xfrm>
            <a:off x="1259632" y="476672"/>
            <a:ext cx="6537796" cy="720080"/>
          </a:xfrm>
          <a:prstGeom prst="roundRect">
            <a:avLst>
              <a:gd name="adj" fmla="val 42870"/>
            </a:avLst>
          </a:prstGeom>
          <a:ln w="19050">
            <a:solidFill>
              <a:srgbClr val="007635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3800" b="1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ОТЛИЧИЯ</a:t>
            </a:r>
            <a:endParaRPr lang="ru-RU" b="1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971550" y="1700213"/>
            <a:ext cx="3200400" cy="5762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3200" b="1" i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КАПРИЗЫ</a:t>
            </a:r>
            <a:endParaRPr lang="ru-RU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1187450" y="2781300"/>
            <a:ext cx="2720975" cy="7921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000" b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Плач, нытье по любому поводу</a:t>
            </a:r>
            <a:endParaRPr lang="ru-RU" sz="200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0" hangingPunct="0">
              <a:defRPr/>
            </a:pPr>
            <a:endParaRPr lang="ru-RU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1258888" y="4076700"/>
            <a:ext cx="2538412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Привлечение</a:t>
            </a:r>
          </a:p>
          <a:p>
            <a:pPr algn="ctr">
              <a:defRPr/>
            </a:pPr>
            <a:r>
              <a:rPr lang="ru-RU" sz="2400" b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внимания</a:t>
            </a:r>
            <a:endParaRPr lang="ru-RU" sz="140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1547813" y="5516563"/>
            <a:ext cx="1944687" cy="9810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Я не хочу!</a:t>
            </a:r>
            <a:endParaRPr lang="ru-RU" sz="160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2783" name="Rectangle 15"/>
          <p:cNvSpPr>
            <a:spLocks noChangeArrowheads="1"/>
          </p:cNvSpPr>
          <p:nvPr/>
        </p:nvSpPr>
        <p:spPr bwMode="auto">
          <a:xfrm>
            <a:off x="5867400" y="5732463"/>
            <a:ext cx="2136775" cy="7254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Я хочу!</a:t>
            </a:r>
            <a:endParaRPr lang="ru-RU" sz="160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5148263" y="4221163"/>
            <a:ext cx="3360737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Не уступить,</a:t>
            </a:r>
          </a:p>
          <a:p>
            <a:pPr algn="ctr">
              <a:defRPr/>
            </a:pPr>
            <a:r>
              <a:rPr lang="ru-RU" sz="2400" b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настоять на своем</a:t>
            </a:r>
            <a:endParaRPr lang="ru-RU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5076825" y="2781300"/>
            <a:ext cx="3432175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000" b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Ответ на поведение или требование родителей</a:t>
            </a:r>
            <a:endParaRPr lang="ru-RU" sz="70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0" hangingPunct="0">
              <a:defRPr/>
            </a:pPr>
            <a:endParaRPr lang="ru-RU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5148263" y="1700213"/>
            <a:ext cx="3200400" cy="5857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3200" b="1" i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УПРЯМСТВО</a:t>
            </a:r>
            <a:endParaRPr lang="ru-RU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2769" name="AutoShape 1"/>
          <p:cNvSpPr>
            <a:spLocks noChangeArrowheads="1"/>
          </p:cNvSpPr>
          <p:nvPr/>
        </p:nvSpPr>
        <p:spPr bwMode="auto">
          <a:xfrm rot="5400000">
            <a:off x="2364581" y="951707"/>
            <a:ext cx="479425" cy="941388"/>
          </a:xfrm>
          <a:prstGeom prst="notchedRightArrow">
            <a:avLst>
              <a:gd name="adj1" fmla="val 50000"/>
              <a:gd name="adj2" fmla="val 25000"/>
            </a:avLst>
          </a:prstGeom>
          <a:ln>
            <a:solidFill>
              <a:srgbClr val="007635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84" name="AutoShape 16"/>
          <p:cNvSpPr>
            <a:spLocks noChangeArrowheads="1"/>
          </p:cNvSpPr>
          <p:nvPr/>
        </p:nvSpPr>
        <p:spPr bwMode="auto">
          <a:xfrm rot="5400000">
            <a:off x="6387157" y="965771"/>
            <a:ext cx="479425" cy="941388"/>
          </a:xfrm>
          <a:prstGeom prst="notchedRightArrow">
            <a:avLst>
              <a:gd name="adj1" fmla="val 50000"/>
              <a:gd name="adj2" fmla="val 25000"/>
            </a:avLst>
          </a:prstGeom>
          <a:ln>
            <a:solidFill>
              <a:srgbClr val="007635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>
            <a:off x="2627313" y="2276475"/>
            <a:ext cx="0" cy="482600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2627313" y="5013325"/>
            <a:ext cx="0" cy="484188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0" name="Line 2"/>
          <p:cNvSpPr>
            <a:spLocks noChangeShapeType="1"/>
          </p:cNvSpPr>
          <p:nvPr/>
        </p:nvSpPr>
        <p:spPr bwMode="auto">
          <a:xfrm>
            <a:off x="2627313" y="3573463"/>
            <a:ext cx="0" cy="484187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9" name="Line 11"/>
          <p:cNvSpPr>
            <a:spLocks noChangeShapeType="1"/>
          </p:cNvSpPr>
          <p:nvPr/>
        </p:nvSpPr>
        <p:spPr bwMode="auto">
          <a:xfrm>
            <a:off x="6875463" y="5229225"/>
            <a:ext cx="0" cy="484188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8" name="Line 10"/>
          <p:cNvSpPr>
            <a:spLocks noChangeShapeType="1"/>
          </p:cNvSpPr>
          <p:nvPr/>
        </p:nvSpPr>
        <p:spPr bwMode="auto">
          <a:xfrm>
            <a:off x="6804025" y="3716338"/>
            <a:ext cx="0" cy="484187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>
            <a:off x="6732588" y="2276475"/>
            <a:ext cx="0" cy="482600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87" name="Rectangle 2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2-конечная звезда 1"/>
          <p:cNvSpPr/>
          <p:nvPr/>
        </p:nvSpPr>
        <p:spPr>
          <a:xfrm rot="20524042">
            <a:off x="204696" y="586643"/>
            <a:ext cx="4052922" cy="1535634"/>
          </a:xfrm>
          <a:prstGeom prst="star12">
            <a:avLst>
              <a:gd name="adj" fmla="val 38291"/>
            </a:avLst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2">
                <a:lumMod val="75000"/>
              </a:schemeClr>
            </a:solidFill>
          </a:ln>
          <a:scene3d>
            <a:camera prst="perspectiveAbove"/>
            <a:lightRig rig="threePt" dir="t"/>
          </a:scene3d>
          <a:sp3d>
            <a:bevelT w="152400" h="50800" prst="softRound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ИСТЕРИКА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4663" y="476250"/>
            <a:ext cx="4443412" cy="1570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Яркость, гротескность.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«Игра на публику».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Наличие зрителей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288" y="2276475"/>
            <a:ext cx="5972175" cy="20621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Громогласный плач.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Крики.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Битье головой о стену или пол.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3200" b="1" dirty="0" err="1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Расцарапывание</a:t>
            </a:r>
            <a:r>
              <a:rPr lang="ru-RU" sz="3200" b="1" dirty="0">
                <a:ln w="1905"/>
                <a:solidFill>
                  <a:srgbClr val="4A20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лица.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5963" y="4684713"/>
            <a:ext cx="7218362" cy="2054225"/>
          </a:xfrm>
          <a:prstGeom prst="roundRect">
            <a:avLst>
              <a:gd name="adj" fmla="val 36200"/>
            </a:avLst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Возникают в ответ на обиду или неприятное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известие, усиливаются при повышенном внимании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окружающих и могут прекратиться после того,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905"/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 это внимание иссякнет.</a:t>
            </a:r>
          </a:p>
        </p:txBody>
      </p:sp>
      <p:pic>
        <p:nvPicPr>
          <p:cNvPr id="33794" name="Picture 2" descr="H:\ДОШКОЛЬНИКИ\КАРТИНКИ К ЗАДАНИЯМ, УПРАЖНЕНИЯМ, ТЕСТАМ\картинки про детей\wwwdet-sadcom_foto_28-150x150.jpg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/>
          <a:stretch>
            <a:fillRect/>
          </a:stretch>
        </p:blipFill>
        <p:spPr bwMode="auto">
          <a:xfrm>
            <a:off x="6516216" y="2348880"/>
            <a:ext cx="2202929" cy="2202929"/>
          </a:xfrm>
          <a:prstGeom prst="ellipse">
            <a:avLst/>
          </a:prstGeom>
          <a:solidFill>
            <a:srgbClr val="FFFFFF">
              <a:shade val="85000"/>
            </a:srgbClr>
          </a:solidFill>
          <a:ln w="28575">
            <a:solidFill>
              <a:schemeClr val="accent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>
                <a:alpha val="56000"/>
              </a:srgbClr>
            </a:gs>
            <a:gs pos="100000">
              <a:srgbClr val="4D0808">
                <a:alpha val="75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1042988" y="333375"/>
            <a:ext cx="7489825" cy="1079500"/>
          </a:xfrm>
          <a:prstGeom prst="bevel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Bookman Old Style" pitchFamily="18" charset="0"/>
              </a:rPr>
              <a:t>Условия возникновения капризов: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43438" y="4724400"/>
            <a:ext cx="3097212" cy="720725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Переутомление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43438" y="2852738"/>
            <a:ext cx="3097212" cy="792162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Некомфортная обстановка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43438" y="3789363"/>
            <a:ext cx="3097212" cy="792162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Плохое  самочувствие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1773238"/>
            <a:ext cx="3529013" cy="1008062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Повышенная эмоциональная возбудимость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3438" y="5589588"/>
            <a:ext cx="3097212" cy="647700"/>
          </a:xfrm>
          <a:prstGeom prst="roundRect">
            <a:avLst>
              <a:gd name="adj" fmla="val 28371"/>
            </a:avLst>
          </a:prstGeom>
          <a:ln w="19050">
            <a:solidFill>
              <a:srgbClr val="007635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Чувствительность</a:t>
            </a:r>
            <a:r>
              <a:rPr lang="ru-RU" sz="2400" b="1" dirty="0"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1331913" y="1412875"/>
            <a:ext cx="431800" cy="460851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1331913" y="5732463"/>
            <a:ext cx="3311525" cy="360362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1331913" y="4941888"/>
            <a:ext cx="3311525" cy="358775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1331913" y="4076700"/>
            <a:ext cx="3311525" cy="360363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1331913" y="3141663"/>
            <a:ext cx="3311525" cy="358775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1331913" y="2133600"/>
            <a:ext cx="3240087" cy="358775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684213" y="476250"/>
            <a:ext cx="78486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66700" algn="ctr"/>
            <a:r>
              <a:rPr lang="ru-RU" sz="3600" b="1" i="1" u="sng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Как предотвратить приступы истерики у детей</a:t>
            </a:r>
          </a:p>
          <a:p>
            <a:pPr indent="266700" algn="ctr"/>
            <a:endParaRPr lang="ru-RU" sz="1200" b="1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Calibri" pitchFamily="34" charset="0"/>
              <a:cs typeface="Times New Roman" pitchFamily="18" charset="0"/>
            </a:endParaRPr>
          </a:p>
          <a:p>
            <a:pPr indent="266700" algn="just" eaLnBrk="0" hangingPunct="0">
              <a:buFontTx/>
              <a:buChar char="•"/>
            </a:pPr>
            <a:r>
              <a:rPr lang="ru-RU" sz="2800" b="1" i="1">
                <a:solidFill>
                  <a:srgbClr val="720C0C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Научитесь предупреждать вспышки.</a:t>
            </a:r>
            <a:r>
              <a:rPr lang="ru-RU" sz="2800" b="1">
                <a:solidFill>
                  <a:srgbClr val="720C0C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indent="266700" algn="just" eaLnBrk="0" hangingPunct="0">
              <a:buFontTx/>
              <a:buChar char="•"/>
            </a:pPr>
            <a:r>
              <a:rPr lang="ru-RU" sz="2800" b="1" i="1">
                <a:solidFill>
                  <a:srgbClr val="720C0C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Переключайте детей на действия.</a:t>
            </a:r>
            <a:r>
              <a:rPr lang="ru-RU" sz="2800" b="1">
                <a:solidFill>
                  <a:srgbClr val="720C0C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indent="266700" algn="just" eaLnBrk="0" hangingPunct="0">
              <a:buFontTx/>
              <a:buChar char="•"/>
            </a:pPr>
            <a:r>
              <a:rPr lang="ru-RU" sz="2800" b="1" i="1">
                <a:solidFill>
                  <a:srgbClr val="720C0C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Назовите ребенку его эмоциональное состояние.</a:t>
            </a:r>
            <a:r>
              <a:rPr lang="ru-RU" sz="2800" b="1">
                <a:solidFill>
                  <a:srgbClr val="720C0C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indent="266700" algn="just" eaLnBrk="0" hangingPunct="0">
              <a:buFontTx/>
              <a:buChar char="•"/>
            </a:pPr>
            <a:r>
              <a:rPr lang="ru-RU" sz="2800" b="1" i="1">
                <a:solidFill>
                  <a:srgbClr val="720C0C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Скажите ребенку правду относительно последствий.</a:t>
            </a:r>
            <a:r>
              <a:rPr lang="ru-RU" sz="2800" b="1">
                <a:solidFill>
                  <a:srgbClr val="720C0C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  <p:pic>
        <p:nvPicPr>
          <p:cNvPr id="14339" name="Picture 2" descr="C:\Users\Дима\Desktop\Кризис 3-х лет (картинки)\psiho3-6_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581525"/>
            <a:ext cx="286702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900113" y="230188"/>
            <a:ext cx="7488237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200" b="1" i="1" u="sng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Если истерика все же началась:</a:t>
            </a:r>
          </a:p>
          <a:p>
            <a:pPr algn="ctr">
              <a:defRPr/>
            </a:pPr>
            <a:endParaRPr lang="ru-RU" sz="2000" b="1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  <a:defRPr/>
            </a:pPr>
            <a:r>
              <a:rPr lang="ru-RU" sz="2000" b="1">
                <a:solidFill>
                  <a:srgbClr val="4A206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прежде всего не раздражаться, взять себя в руки;</a:t>
            </a:r>
            <a:endParaRPr lang="ru-RU" sz="2000" b="1">
              <a:solidFill>
                <a:srgbClr val="4A206A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  <a:defRPr/>
            </a:pPr>
            <a:r>
              <a:rPr lang="ru-RU" sz="2000" b="1">
                <a:solidFill>
                  <a:srgbClr val="4A206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стоит в момент истерики пускаться в длинные объяснения, пытаться достучаться до сознания и совести малыша;</a:t>
            </a:r>
            <a:endParaRPr lang="ru-RU" sz="2000" b="1">
              <a:solidFill>
                <a:srgbClr val="4A206A"/>
              </a:solidFill>
              <a:ea typeface="Calibri" pitchFamily="34" charset="0"/>
            </a:endParaRPr>
          </a:p>
          <a:p>
            <a:pPr algn="just" eaLnBrk="0" hangingPunct="0">
              <a:buFontTx/>
              <a:buChar char="•"/>
              <a:defRPr/>
            </a:pPr>
            <a:r>
              <a:rPr lang="ru-RU" sz="2000" b="1">
                <a:solidFill>
                  <a:srgbClr val="4A206A"/>
                </a:solidFill>
                <a:latin typeface="Times New Roman" pitchFamily="18" charset="0"/>
                <a:ea typeface="Calibri" pitchFamily="34" charset="0"/>
              </a:rPr>
              <a:t>постарайтесь отвлечь малыша. </a:t>
            </a:r>
            <a:endParaRPr lang="ru-RU" sz="2000" b="1">
              <a:solidFill>
                <a:srgbClr val="4A206A"/>
              </a:solidFill>
              <a:ea typeface="Calibri" pitchFamily="34" charset="0"/>
            </a:endParaRPr>
          </a:p>
          <a:p>
            <a:pPr algn="just" eaLnBrk="0" hangingPunct="0">
              <a:buFontTx/>
              <a:buChar char="•"/>
              <a:defRPr/>
            </a:pPr>
            <a:r>
              <a:rPr lang="ru-RU" sz="2000" b="1">
                <a:solidFill>
                  <a:srgbClr val="4A206A"/>
                </a:solidFill>
                <a:latin typeface="Times New Roman" pitchFamily="18" charset="0"/>
                <a:ea typeface="Calibri" pitchFamily="34" charset="0"/>
              </a:rPr>
              <a:t>твердо и простыми словами объясните ребенку, почему вы не будете выполнять его требование;</a:t>
            </a:r>
            <a:endParaRPr lang="ru-RU" sz="2000" b="1">
              <a:solidFill>
                <a:srgbClr val="4A206A"/>
              </a:solidFill>
              <a:ea typeface="Calibri" pitchFamily="34" charset="0"/>
            </a:endParaRPr>
          </a:p>
          <a:p>
            <a:pPr algn="just" eaLnBrk="0" hangingPunct="0">
              <a:buFontTx/>
              <a:buChar char="•"/>
              <a:defRPr/>
            </a:pPr>
            <a:r>
              <a:rPr lang="ru-RU" sz="2000" b="1">
                <a:solidFill>
                  <a:srgbClr val="4A206A"/>
                </a:solidFill>
                <a:latin typeface="Times New Roman" pitchFamily="18" charset="0"/>
                <a:ea typeface="Calibri" pitchFamily="34" charset="0"/>
              </a:rPr>
              <a:t>постарайтесь не реагировать на советы посторонних;</a:t>
            </a:r>
            <a:endParaRPr lang="ru-RU" sz="2000" b="1">
              <a:solidFill>
                <a:srgbClr val="4A206A"/>
              </a:solidFill>
              <a:ea typeface="Calibri" pitchFamily="34" charset="0"/>
            </a:endParaRPr>
          </a:p>
          <a:p>
            <a:pPr algn="just" eaLnBrk="0" hangingPunct="0">
              <a:buFontTx/>
              <a:buChar char="•"/>
              <a:defRPr/>
            </a:pPr>
            <a:r>
              <a:rPr lang="ru-RU" sz="2000" b="1">
                <a:solidFill>
                  <a:srgbClr val="4A206A"/>
                </a:solidFill>
                <a:latin typeface="Times New Roman" pitchFamily="18" charset="0"/>
                <a:ea typeface="Calibri" pitchFamily="34" charset="0"/>
              </a:rPr>
              <a:t>не поддавайтесь на провокации. </a:t>
            </a:r>
            <a:endParaRPr lang="ru-RU" sz="2000" b="1">
              <a:solidFill>
                <a:srgbClr val="4A206A"/>
              </a:solidFill>
              <a:ea typeface="Calibri" pitchFamily="34" charset="0"/>
            </a:endParaRPr>
          </a:p>
          <a:p>
            <a:pPr algn="just" eaLnBrk="0" hangingPunct="0">
              <a:buFontTx/>
              <a:buChar char="•"/>
              <a:defRPr/>
            </a:pPr>
            <a:r>
              <a:rPr lang="ru-RU" sz="2000" b="1">
                <a:solidFill>
                  <a:srgbClr val="4A206A"/>
                </a:solidFill>
                <a:latin typeface="Times New Roman" pitchFamily="18" charset="0"/>
                <a:ea typeface="Calibri" pitchFamily="34" charset="0"/>
              </a:rPr>
              <a:t>научите ребенка извиняться за свои поступки, и в следующий раз ему будет легче управлять собой.</a:t>
            </a:r>
            <a:endParaRPr lang="ru-RU" sz="2000" b="1">
              <a:solidFill>
                <a:srgbClr val="4A206A"/>
              </a:solidFill>
              <a:ea typeface="Calibri" pitchFamily="34" charset="0"/>
            </a:endParaRPr>
          </a:p>
          <a:p>
            <a:pPr algn="just" eaLnBrk="0" hangingPunct="0">
              <a:buFontTx/>
              <a:buChar char="•"/>
              <a:defRPr/>
            </a:pPr>
            <a:r>
              <a:rPr lang="ru-RU" sz="2000" b="1">
                <a:solidFill>
                  <a:srgbClr val="4A206A"/>
                </a:solidFill>
                <a:latin typeface="Times New Roman" pitchFamily="18" charset="0"/>
                <a:ea typeface="Calibri" pitchFamily="34" charset="0"/>
              </a:rPr>
              <a:t>выработайте всем семейством единую линию запретов и поощрений. </a:t>
            </a:r>
            <a:endParaRPr lang="ru-RU" sz="2000" b="1">
              <a:solidFill>
                <a:srgbClr val="4A206A"/>
              </a:solidFill>
              <a:ea typeface="Calibri" pitchFamily="34" charset="0"/>
            </a:endParaRPr>
          </a:p>
        </p:txBody>
      </p:sp>
      <p:pic>
        <p:nvPicPr>
          <p:cNvPr id="15363" name="Picture 2" descr="C:\Users\Дима\Desktop\Кризис 3-х лет (картинки)\3year_kid.jpg"/>
          <p:cNvPicPr>
            <a:picLocks noChangeAspect="1" noChangeArrowheads="1"/>
          </p:cNvPicPr>
          <p:nvPr/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5084763"/>
            <a:ext cx="2268537" cy="1512887"/>
          </a:xfrm>
          <a:prstGeom prst="rect">
            <a:avLst/>
          </a:prstGeom>
          <a:noFill/>
          <a:ln w="28575">
            <a:solidFill>
              <a:srgbClr val="53247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DAA6">
                <a:alpha val="94000"/>
              </a:srgbClr>
            </a:gs>
            <a:gs pos="50000">
              <a:srgbClr val="85A551">
                <a:alpha val="88000"/>
              </a:srgbClr>
            </a:gs>
            <a:gs pos="100000">
              <a:srgbClr val="0E470D">
                <a:alpha val="79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/>
          <p:cNvSpPr/>
          <p:nvPr/>
        </p:nvSpPr>
        <p:spPr>
          <a:xfrm rot="20868040">
            <a:off x="332016" y="479436"/>
            <a:ext cx="3351529" cy="1801546"/>
          </a:xfrm>
          <a:prstGeom prst="frame">
            <a:avLst>
              <a:gd name="adj1" fmla="val 11797"/>
            </a:avLst>
          </a:prstGeom>
          <a:ln>
            <a:solidFill>
              <a:schemeClr val="accent4">
                <a:lumMod val="50000"/>
              </a:schemeClr>
            </a:solidFill>
          </a:ln>
          <a:scene3d>
            <a:camera prst="perspectiveAbove"/>
            <a:lightRig rig="threePt" dir="t"/>
          </a:scene3d>
          <a:sp3d>
            <a:bevelT w="152400" h="50800"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Симптом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обесценивания</a:t>
            </a:r>
          </a:p>
        </p:txBody>
      </p:sp>
      <p:pic>
        <p:nvPicPr>
          <p:cNvPr id="16387" name="Picture 4" descr="Анимашки Дети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lum bright="-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00488"/>
            <a:ext cx="2195513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6" descr="Анимашки Дети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825" y="3789363"/>
            <a:ext cx="1654175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8"/>
          <p:cNvSpPr txBox="1">
            <a:spLocks noChangeArrowheads="1"/>
          </p:cNvSpPr>
          <p:nvPr/>
        </p:nvSpPr>
        <p:spPr bwMode="auto">
          <a:xfrm>
            <a:off x="4284663" y="476250"/>
            <a:ext cx="4318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latin typeface="Comic Sans MS" pitchFamily="66" charset="0"/>
              </a:rPr>
              <a:t>Изменяется отношение ребенка</a:t>
            </a:r>
          </a:p>
          <a:p>
            <a:pPr eaLnBrk="1" hangingPunct="1"/>
            <a:r>
              <a:rPr lang="ru-RU" b="1">
                <a:latin typeface="Comic Sans MS" pitchFamily="66" charset="0"/>
              </a:rPr>
              <a:t>к любимым вещам и игрушкам</a:t>
            </a:r>
          </a:p>
          <a:p>
            <a:pPr eaLnBrk="1" hangingPunct="1"/>
            <a:r>
              <a:rPr lang="ru-RU" b="1">
                <a:latin typeface="Comic Sans MS" pitchFamily="66" charset="0"/>
              </a:rPr>
              <a:t>(он может бросать их, ломать) </a:t>
            </a:r>
          </a:p>
          <a:p>
            <a:pPr eaLnBrk="1" hangingPunct="1"/>
            <a:r>
              <a:rPr lang="ru-RU" b="1">
                <a:latin typeface="Comic Sans MS" pitchFamily="66" charset="0"/>
              </a:rPr>
              <a:t>и к людям (малыш может стукнуть</a:t>
            </a:r>
          </a:p>
          <a:p>
            <a:pPr eaLnBrk="1" hangingPunct="1"/>
            <a:r>
              <a:rPr lang="ru-RU" b="1">
                <a:latin typeface="Comic Sans MS" pitchFamily="66" charset="0"/>
              </a:rPr>
              <a:t>или обозвать маму грубыми словами).</a:t>
            </a:r>
          </a:p>
        </p:txBody>
      </p:sp>
      <p:sp>
        <p:nvSpPr>
          <p:cNvPr id="16390" name="TextBox 9"/>
          <p:cNvSpPr txBox="1">
            <a:spLocks noChangeArrowheads="1"/>
          </p:cNvSpPr>
          <p:nvPr/>
        </p:nvSpPr>
        <p:spPr bwMode="auto">
          <a:xfrm>
            <a:off x="1476375" y="2420938"/>
            <a:ext cx="691197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600" b="1">
                <a:latin typeface="Comic Sans MS" pitchFamily="66" charset="0"/>
              </a:rPr>
              <a:t>Это следующий этап исследовательской деятельности ребенка (не путайте с агрессией).</a:t>
            </a:r>
          </a:p>
          <a:p>
            <a:pPr eaLnBrk="1" hangingPunct="1"/>
            <a:r>
              <a:rPr lang="ru-RU" sz="1600" b="1">
                <a:latin typeface="Comic Sans MS" pitchFamily="66" charset="0"/>
              </a:rPr>
              <a:t>Потом он поймет, что такое его поведение может быть неприятно другим людям.</a:t>
            </a:r>
          </a:p>
          <a:p>
            <a:pPr eaLnBrk="1" hangingPunct="1"/>
            <a:r>
              <a:rPr lang="ru-RU" sz="1600" b="1">
                <a:latin typeface="Comic Sans MS" pitchFamily="66" charset="0"/>
              </a:rPr>
              <a:t>А пока… Пока он подражает взрослым, ему интересно смотреть на их реакцию (а что  будет, если…)</a:t>
            </a:r>
          </a:p>
          <a:p>
            <a:pPr eaLnBrk="1" hangingPunct="1"/>
            <a:r>
              <a:rPr lang="ru-RU" sz="1600" b="1">
                <a:latin typeface="Comic Sans MS" pitchFamily="66" charset="0"/>
              </a:rPr>
              <a:t> </a:t>
            </a:r>
          </a:p>
          <a:p>
            <a:pPr eaLnBrk="1" hangingPunct="1"/>
            <a:r>
              <a:rPr lang="ru-RU" sz="1600" b="1" u="sng">
                <a:latin typeface="Comic Sans MS" pitchFamily="66" charset="0"/>
              </a:rPr>
              <a:t>Что делать?</a:t>
            </a:r>
          </a:p>
          <a:p>
            <a:pPr eaLnBrk="1" hangingPunct="1"/>
            <a:r>
              <a:rPr lang="ru-RU" sz="1600" b="1">
                <a:latin typeface="Comic Sans MS" pitchFamily="66" charset="0"/>
              </a:rPr>
              <a:t> Направляйте энергию ребенка в мирное русло.  Например, если малыш рвет книжку, предложите</a:t>
            </a:r>
          </a:p>
          <a:p>
            <a:pPr eaLnBrk="1" hangingPunct="1"/>
            <a:r>
              <a:rPr lang="ru-RU" sz="1600" b="1">
                <a:latin typeface="Comic Sans MS" pitchFamily="66" charset="0"/>
              </a:rPr>
              <a:t>ему рвать старые журналы. </a:t>
            </a:r>
          </a:p>
          <a:p>
            <a:pPr eaLnBrk="1" hangingPunct="1"/>
            <a:r>
              <a:rPr lang="ru-RU" sz="1600" b="1">
                <a:latin typeface="Comic Sans MS" pitchFamily="66" charset="0"/>
              </a:rPr>
              <a:t>Подключите свою фантазию, обыграйте неприятный момент с  использованием игрушек. Например, если малыш  отказывается одеваться на прогулку, то предложите ему одеть куклу </a:t>
            </a:r>
          </a:p>
          <a:p>
            <a:pPr eaLnBrk="1" hangingPunct="1"/>
            <a:r>
              <a:rPr lang="ru-RU" sz="1600" b="1">
                <a:latin typeface="Comic Sans MS" pitchFamily="66" charset="0"/>
              </a:rPr>
              <a:t>или медведя, пусть он поиграет роль взрослого. В конце концов ребенок согласится одеться и сам тоже.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4075" y="214313"/>
            <a:ext cx="4608513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u="sng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cs typeface="+mn-cs"/>
              </a:rPr>
              <a:t>В заключении: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500" y="836613"/>
            <a:ext cx="8104188" cy="561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4013" indent="-26511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latin typeface="Bookman Old Style" pitchFamily="18" charset="0"/>
              </a:rPr>
              <a:t>		1. Кризис может начаться уже с 2,5 лет, а закончиться в 3,5-4,5 года</a:t>
            </a:r>
            <a:r>
              <a:rPr lang="ru-RU" sz="1600">
                <a:latin typeface="Bookman Old Style" pitchFamily="18" charset="0"/>
              </a:rPr>
              <a:t>.</a:t>
            </a:r>
          </a:p>
          <a:p>
            <a:pPr eaLnBrk="1" hangingPunct="1"/>
            <a:r>
              <a:rPr lang="ru-RU" sz="1600" b="1">
                <a:latin typeface="Bookman Old Style" pitchFamily="18" charset="0"/>
              </a:rPr>
              <a:t>		2.  </a:t>
            </a:r>
            <a:r>
              <a:rPr lang="ru-RU" b="1">
                <a:solidFill>
                  <a:srgbClr val="1E1C11"/>
                </a:solidFill>
                <a:latin typeface="Bookman Old Style" pitchFamily="18" charset="0"/>
              </a:rPr>
              <a:t>Постарайтесь выработать правильную линию своего поведения, станьте более гибкими, расширьте права и обязанности ребенка.</a:t>
            </a:r>
          </a:p>
          <a:p>
            <a:pPr eaLnBrk="1" hangingPunct="1"/>
            <a:r>
              <a:rPr lang="ru-RU" b="1">
                <a:solidFill>
                  <a:srgbClr val="1E1C11"/>
                </a:solidFill>
                <a:latin typeface="Bookman Old Style" pitchFamily="18" charset="0"/>
              </a:rPr>
              <a:t>		3.  Позвольте малышу быть самостоятельным. Не вмешивайтесь (по возможности) в дела ребенка, если он не просит. Дочь, пыхтя, натягивает кофточку, так хочется ей помочь, но малышка не оценит Вашего стремления, скорее всего, она будет громко сопротивляться.</a:t>
            </a:r>
          </a:p>
          <a:p>
            <a:pPr eaLnBrk="1" hangingPunct="1"/>
            <a:r>
              <a:rPr lang="ru-RU" b="1">
                <a:solidFill>
                  <a:srgbClr val="1E1C11"/>
                </a:solidFill>
                <a:latin typeface="Bookman Old Style" pitchFamily="18" charset="0"/>
              </a:rPr>
              <a:t>		4.  Помните, что ребенок как бы испытывает Ваш характер, проверяя по несколько раз в день, действительно ли то, что было запрещено утром, запретят и вечером. Проявите твердость. Установите четкие запреты (нельзя убегать на улице от мамы, трогать горячую плиту и т.д.) Запретов не должно быть слишком много. Этой линии поведения должны придерживаться все члены семьи (или хотя бы папа с мамой).</a:t>
            </a:r>
          </a:p>
          <a:p>
            <a:pPr eaLnBrk="1" hangingPunct="1"/>
            <a:r>
              <a:rPr lang="ru-RU" b="1">
                <a:solidFill>
                  <a:srgbClr val="1E1C11"/>
                </a:solidFill>
                <a:latin typeface="Bookman Old Style" pitchFamily="18" charset="0"/>
              </a:rPr>
              <a:t>		5.  Помните, что ребенок многие слова и поступки повторяет за Вами, поэтому следите за собой .</a:t>
            </a:r>
          </a:p>
          <a:p>
            <a:pPr eaLnBrk="1" hangingPunct="1"/>
            <a:endParaRPr lang="ru-RU" sz="2000" b="1">
              <a:solidFill>
                <a:srgbClr val="1E1C1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6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188" y="671513"/>
            <a:ext cx="8034337" cy="61864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6. При вспышках упрямства, гнева попробуйте отвлечь малыша на что-нибудь нейтральное.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7. Когда ребенок злится, у него истерика, то бесполезно объяснять, что так делать нехорошо, отложите это до тех пор, когда малыш успокоится. Пока же можно взять его за руку и увести в спокойное безлюдное место.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8. Используйте игру для сглаживания кризисных вспышек. Например, если ребенок отказывается есть, не настаивайте, посадите мишку за стол и пусть малыш его кормит, но мишка хочет есть по очереди – ложка ему, ложка Коле. Обыграть можно многое: поездку в машине, умывание, одевание,…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9. Для благополучного развития ребенка желательно подчеркивать, какой он уже большой, не «сюсюкаться», не стараться все сделать за малыша. Разговаривайте с ним, как с равным, как  с человеком, мнение которого Вам интересно.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10. Любите ребенка и показывайте ему, что он Вам дорог даже заплаканный, упрямый, капризный.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  <a:cs typeface="+mn-cs"/>
              </a:rPr>
              <a:t>                           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                                                     Желаю Вам удачи 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7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>
                <a:alpha val="31000"/>
              </a:srgbClr>
            </a:gs>
            <a:gs pos="45000">
              <a:srgbClr val="FF7A00"/>
            </a:gs>
            <a:gs pos="70000">
              <a:srgbClr val="FF4F4F"/>
            </a:gs>
            <a:gs pos="100000">
              <a:srgbClr val="720C0C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9366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Особенности </a:t>
            </a:r>
            <a:br>
              <a:rPr lang="ru-RU" sz="3600" b="1" dirty="0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3600" b="1" u="sng" dirty="0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развития ребенка 3 – 4,5 лет</a:t>
            </a:r>
            <a:endParaRPr lang="ru-RU" sz="3600" b="1" u="sng" dirty="0">
              <a:solidFill>
                <a:srgbClr val="004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075" name="Picture 2" descr="C:\Users\Дима\Desktop\Кризис 3-х лет (картинки)\Кризис-3-х-лет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25" y="4724400"/>
            <a:ext cx="1857375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3850" y="1341438"/>
            <a:ext cx="8516938" cy="2222500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b="1" dirty="0">
                <a:latin typeface="Bookman Old Style" pitchFamily="18" charset="0"/>
                <a:ea typeface="+mj-ea"/>
                <a:cs typeface="+mj-cs"/>
              </a:rPr>
              <a:t> Физическое развитие – бурный физический рост.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b="1" dirty="0">
                <a:latin typeface="Bookman Old Style" pitchFamily="18" charset="0"/>
                <a:ea typeface="+mj-ea"/>
                <a:cs typeface="+mj-cs"/>
              </a:rPr>
              <a:t> Потребность в движении.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b="1" dirty="0">
                <a:latin typeface="Bookman Old Style" pitchFamily="18" charset="0"/>
                <a:ea typeface="+mj-ea"/>
                <a:cs typeface="+mj-cs"/>
              </a:rPr>
              <a:t> Стремление к самостоятельности.</a:t>
            </a:r>
          </a:p>
          <a:p>
            <a:pPr marL="269875" indent="-269875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b="1" dirty="0">
                <a:latin typeface="Bookman Old Style" pitchFamily="18" charset="0"/>
                <a:ea typeface="+mj-ea"/>
                <a:cs typeface="+mj-cs"/>
              </a:rPr>
              <a:t> Ребенок начинает говорить о себе не в третьем, а в    первом лице.</a:t>
            </a:r>
          </a:p>
          <a:p>
            <a:pPr marL="269875" indent="-269875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b="1" dirty="0">
                <a:latin typeface="Bookman Old Style" pitchFamily="18" charset="0"/>
                <a:ea typeface="+mj-ea"/>
                <a:cs typeface="+mj-cs"/>
              </a:rPr>
              <a:t> Ребенок осознает себя как отдельного человека со своими желаниями и особенностями.</a:t>
            </a:r>
          </a:p>
        </p:txBody>
      </p:sp>
      <p:sp>
        <p:nvSpPr>
          <p:cNvPr id="7" name="Стрелка вправо с вырезом 6"/>
          <p:cNvSpPr/>
          <p:nvPr/>
        </p:nvSpPr>
        <p:spPr>
          <a:xfrm rot="5400000">
            <a:off x="3563888" y="3645024"/>
            <a:ext cx="1224136" cy="1080120"/>
          </a:xfrm>
          <a:prstGeom prst="notchedRightArrow">
            <a:avLst>
              <a:gd name="adj1" fmla="val 38898"/>
              <a:gd name="adj2" fmla="val 45837"/>
            </a:avLst>
          </a:prstGeom>
          <a:ln>
            <a:solidFill>
              <a:srgbClr val="7030A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4797152"/>
            <a:ext cx="5293437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cap="all" dirty="0">
                <a:ln w="635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Bookman Old Style" pitchFamily="18" charset="0"/>
                <a:cs typeface="+mn-cs"/>
              </a:rPr>
              <a:t>КРИЗИС</a:t>
            </a:r>
          </a:p>
        </p:txBody>
      </p:sp>
      <p:pic>
        <p:nvPicPr>
          <p:cNvPr id="3081" name="Picture 4" descr="Анимашки Дети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68313" y="3703638"/>
            <a:ext cx="1366837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  <a:ln>
            <a:miter lim="800000"/>
            <a:headEnd/>
            <a:tailEnd/>
          </a:ln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i="1" u="sng" dirty="0" smtClean="0">
                <a:ln w="3175">
                  <a:solidFill>
                    <a:schemeClr val="tx1"/>
                  </a:solidFill>
                </a:ln>
                <a:solidFill>
                  <a:srgbClr val="7030A0"/>
                </a:solidFill>
                <a:latin typeface="Bookman Old Style" pitchFamily="18" charset="0"/>
              </a:rPr>
              <a:t>Кризис – </a:t>
            </a:r>
            <a:br>
              <a:rPr lang="ru-RU" sz="3600" b="1" i="1" u="sng" dirty="0" smtClean="0">
                <a:ln w="3175">
                  <a:solidFill>
                    <a:schemeClr val="tx1"/>
                  </a:solidFill>
                </a:ln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3600" b="1" i="1" u="sng" dirty="0" smtClean="0">
                <a:ln w="3175">
                  <a:solidFill>
                    <a:schemeClr val="tx1"/>
                  </a:solidFill>
                </a:ln>
                <a:solidFill>
                  <a:srgbClr val="7030A0"/>
                </a:solidFill>
                <a:latin typeface="Bookman Old Style" pitchFamily="18" charset="0"/>
              </a:rPr>
              <a:t>движущая сила развития</a:t>
            </a:r>
            <a:endParaRPr lang="ru-RU" sz="3600" b="1" i="1" u="sng" dirty="0">
              <a:ln w="3175">
                <a:solidFill>
                  <a:schemeClr val="tx1"/>
                </a:solidFill>
              </a:ln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5288" y="3779838"/>
            <a:ext cx="8424862" cy="307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sz="1600" b="1">
              <a:latin typeface="Monotype Corsiva" pitchFamily="66" charset="0"/>
            </a:endParaRPr>
          </a:p>
          <a:p>
            <a:pPr algn="ctr" eaLnBrk="1" hangingPunct="1"/>
            <a:r>
              <a:rPr lang="ru-RU" b="1" u="sng">
                <a:solidFill>
                  <a:srgbClr val="C00000"/>
                </a:solidFill>
                <a:latin typeface="Bookman Old Style" pitchFamily="18" charset="0"/>
              </a:rPr>
              <a:t>Любой кризис  - это внутреннее противоречие</a:t>
            </a:r>
          </a:p>
          <a:p>
            <a:pPr algn="ctr" eaLnBrk="1" hangingPunct="1"/>
            <a:r>
              <a:rPr lang="ru-RU" b="1" u="sng">
                <a:solidFill>
                  <a:srgbClr val="C00000"/>
                </a:solidFill>
                <a:latin typeface="Bookman Old Style" pitchFamily="18" charset="0"/>
              </a:rPr>
              <a:t> между  «хочу» и «могу».</a:t>
            </a:r>
            <a:endParaRPr lang="ru-RU" b="1" u="sng">
              <a:solidFill>
                <a:srgbClr val="7030A0"/>
              </a:solidFill>
              <a:latin typeface="Bookman Old Style" pitchFamily="18" charset="0"/>
            </a:endParaRPr>
          </a:p>
          <a:p>
            <a:pPr eaLnBrk="1" hangingPunct="1"/>
            <a:r>
              <a:rPr lang="ru-RU" sz="1400" b="1">
                <a:solidFill>
                  <a:srgbClr val="7030A0"/>
                </a:solidFill>
                <a:latin typeface="Bookman Old Style" pitchFamily="18" charset="0"/>
              </a:rPr>
              <a:t>	</a:t>
            </a:r>
          </a:p>
          <a:p>
            <a:pPr eaLnBrk="1" hangingPunct="1"/>
            <a:r>
              <a:rPr lang="ru-RU" sz="1600" b="1">
                <a:solidFill>
                  <a:srgbClr val="532476"/>
                </a:solidFill>
                <a:latin typeface="Bookman Old Style" pitchFamily="18" charset="0"/>
              </a:rPr>
              <a:t>То есть, с одной стороны, многие желания ребенка не соответствуют  его реальным возможностям (внутренний конфликт), а с другой стороны, он сталкивается с постоянной опекой взрослых (внешний конфликт).</a:t>
            </a:r>
          </a:p>
          <a:p>
            <a:pPr eaLnBrk="1" hangingPunct="1"/>
            <a:r>
              <a:rPr lang="ru-RU" sz="1600" b="1">
                <a:solidFill>
                  <a:srgbClr val="532476"/>
                </a:solidFill>
                <a:latin typeface="Bookman Old Style" pitchFamily="18" charset="0"/>
              </a:rPr>
              <a:t>	И что делать в такой ситуации? Сопротивляться или смириться. Другого выхода нет. Вот малыш и сопротивляется , как может!</a:t>
            </a:r>
          </a:p>
          <a:p>
            <a:pPr eaLnBrk="1" hangingPunct="1"/>
            <a:endParaRPr lang="ru-RU" sz="1600" b="1">
              <a:latin typeface="Monotype Corsiva" pitchFamily="66" charset="0"/>
            </a:endParaRPr>
          </a:p>
        </p:txBody>
      </p:sp>
      <p:pic>
        <p:nvPicPr>
          <p:cNvPr id="5" name="Picture 4" descr="http://im5-tub.yandex.net/i?id=100397953-15-24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 rot="20948554" flipH="1">
            <a:off x="740776" y="1145326"/>
            <a:ext cx="1081468" cy="1474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95536" y="2708920"/>
            <a:ext cx="2536271" cy="954107"/>
          </a:xfrm>
          <a:prstGeom prst="rect">
            <a:avLst/>
          </a:prstGeom>
          <a:ln>
            <a:solidFill>
              <a:srgbClr val="0040C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3175"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Послушный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3175"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ребенок</a:t>
            </a:r>
          </a:p>
        </p:txBody>
      </p:sp>
      <p:sp>
        <p:nvSpPr>
          <p:cNvPr id="7" name="Овал 6"/>
          <p:cNvSpPr/>
          <p:nvPr/>
        </p:nvSpPr>
        <p:spPr>
          <a:xfrm>
            <a:off x="3131840" y="1196752"/>
            <a:ext cx="4536504" cy="792088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002060"/>
                </a:solidFill>
                <a:latin typeface="Bookman Old Style" pitchFamily="18" charset="0"/>
              </a:rPr>
              <a:t>раздражительность</a:t>
            </a:r>
          </a:p>
        </p:txBody>
      </p:sp>
      <p:sp>
        <p:nvSpPr>
          <p:cNvPr id="8" name="Овал 7"/>
          <p:cNvSpPr/>
          <p:nvPr/>
        </p:nvSpPr>
        <p:spPr>
          <a:xfrm>
            <a:off x="3635896" y="1844824"/>
            <a:ext cx="4139952" cy="864096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002060"/>
                </a:solidFill>
                <a:latin typeface="Bookman Old Style" pitchFamily="18" charset="0"/>
              </a:rPr>
              <a:t>требовательность</a:t>
            </a:r>
          </a:p>
        </p:txBody>
      </p:sp>
      <p:sp>
        <p:nvSpPr>
          <p:cNvPr id="9" name="Овал 8"/>
          <p:cNvSpPr/>
          <p:nvPr/>
        </p:nvSpPr>
        <p:spPr>
          <a:xfrm>
            <a:off x="5292080" y="2564904"/>
            <a:ext cx="2952328" cy="792088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2060"/>
                </a:solidFill>
                <a:latin typeface="Bookman Old Style" pitchFamily="18" charset="0"/>
              </a:rPr>
              <a:t>упрямство</a:t>
            </a:r>
          </a:p>
        </p:txBody>
      </p:sp>
      <p:sp>
        <p:nvSpPr>
          <p:cNvPr id="10" name="Овал 9"/>
          <p:cNvSpPr/>
          <p:nvPr/>
        </p:nvSpPr>
        <p:spPr>
          <a:xfrm>
            <a:off x="6228184" y="3140968"/>
            <a:ext cx="2399068" cy="864096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2060"/>
                </a:solidFill>
                <a:latin typeface="Bookman Old Style" pitchFamily="18" charset="0"/>
              </a:rPr>
              <a:t>капризы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2916238" y="1773238"/>
            <a:ext cx="576262" cy="1295400"/>
          </a:xfrm>
          <a:prstGeom prst="straightConnector1">
            <a:avLst/>
          </a:prstGeom>
          <a:ln>
            <a:solidFill>
              <a:srgbClr val="004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916238" y="2582863"/>
            <a:ext cx="1325562" cy="541337"/>
          </a:xfrm>
          <a:prstGeom prst="straightConnector1">
            <a:avLst/>
          </a:prstGeom>
          <a:ln>
            <a:solidFill>
              <a:srgbClr val="004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2916238" y="2960688"/>
            <a:ext cx="2376487" cy="252412"/>
          </a:xfrm>
          <a:prstGeom prst="straightConnector1">
            <a:avLst/>
          </a:prstGeom>
          <a:ln>
            <a:solidFill>
              <a:srgbClr val="004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916238" y="3284538"/>
            <a:ext cx="3311525" cy="288925"/>
          </a:xfrm>
          <a:prstGeom prst="straightConnector1">
            <a:avLst/>
          </a:prstGeom>
          <a:ln>
            <a:solidFill>
              <a:srgbClr val="004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Горизонтальный свиток 7"/>
          <p:cNvSpPr/>
          <p:nvPr/>
        </p:nvSpPr>
        <p:spPr>
          <a:xfrm>
            <a:off x="1475656" y="188640"/>
            <a:ext cx="5436096" cy="1080120"/>
          </a:xfrm>
          <a:prstGeom prst="horizontalScroll">
            <a:avLst>
              <a:gd name="adj" fmla="val 17449"/>
            </a:avLst>
          </a:prstGeom>
          <a:ln>
            <a:solidFill>
              <a:srgbClr val="0040C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Негативизм</a:t>
            </a:r>
          </a:p>
        </p:txBody>
      </p:sp>
      <p:pic>
        <p:nvPicPr>
          <p:cNvPr id="3080" name="Picture 8" descr="http://im2-tub.yandex.net/i?id=386397854-10-24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/>
          <a:stretch>
            <a:fillRect/>
          </a:stretch>
        </p:blipFill>
        <p:spPr bwMode="auto">
          <a:xfrm>
            <a:off x="6732240" y="4509120"/>
            <a:ext cx="1903363" cy="1343072"/>
          </a:xfrm>
          <a:prstGeom prst="roundRect">
            <a:avLst/>
          </a:prstGeom>
          <a:ln>
            <a:solidFill>
              <a:srgbClr val="0040C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126" name="TextBox 11"/>
          <p:cNvSpPr txBox="1">
            <a:spLocks noChangeArrowheads="1"/>
          </p:cNvSpPr>
          <p:nvPr/>
        </p:nvSpPr>
        <p:spPr bwMode="auto">
          <a:xfrm>
            <a:off x="468313" y="1196975"/>
            <a:ext cx="82073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solidFill>
                  <a:srgbClr val="0040C0"/>
                </a:solidFill>
                <a:latin typeface="Comic Sans MS" pitchFamily="66" charset="0"/>
              </a:rPr>
              <a:t>Ребенок поступает вопреки не только  родителям, но порой даже своему собственному желанию. Малыш отказывается выполнять просьбы не потому, что ему не хочется, а только потому, что его об этом попросили.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313" y="2492375"/>
            <a:ext cx="6135687" cy="1508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7635"/>
                </a:solidFill>
                <a:latin typeface="Comic Sans MS" pitchFamily="66" charset="0"/>
                <a:cs typeface="+mn-cs"/>
              </a:rPr>
              <a:t>Например, мама предлагает идти на прогулку. Малыш, который обожает гулять, почему-то заявляет: «Не пойду!» Почему? Потому что это мама предложила идти гулять, а не он сам так решил!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+mn-cs"/>
              </a:rPr>
              <a:t>	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9388" y="4221163"/>
            <a:ext cx="655320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+mn-cs"/>
              </a:rPr>
              <a:t>Часто это проявляется в отношении ребенка к пище: дома ребенок отказывается от определенного продукта, но когда этим же продуктом его угощают другие люди, он спокойно и с удовольствием ест.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+mn-cs"/>
              </a:rPr>
              <a:t>Что делать?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+mn-cs"/>
              </a:rPr>
              <a:t>Например, вместо вопроса, «Ты будешь кушать?», задайте вопрос: «Ты будешь кушать гречневую кашу или рисовую?»</a:t>
            </a:r>
          </a:p>
        </p:txBody>
      </p:sp>
      <p:pic>
        <p:nvPicPr>
          <p:cNvPr id="5129" name="Picture 2" descr="C:\Users\Дима\Desktop\Кризис 3-х лет (картинки)\i0283.png"/>
          <p:cNvPicPr>
            <a:picLocks noChangeAspect="1" noChangeArrowheads="1"/>
          </p:cNvPicPr>
          <p:nvPr/>
        </p:nvPicPr>
        <p:blipFill>
          <a:blip r:embed="rId3" cstate="email">
            <a:lum bright="-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2420938"/>
            <a:ext cx="1366837" cy="17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6714" y="188640"/>
            <a:ext cx="6091732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u="sng" dirty="0">
                <a:ln w="11430">
                  <a:solidFill>
                    <a:schemeClr val="accent4">
                      <a:lumMod val="5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Задача взрослых: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1052736"/>
            <a:ext cx="5772734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>
                <a:ln w="11430">
                  <a:noFill/>
                </a:ln>
                <a:solidFill>
                  <a:srgbClr val="4A206A"/>
                </a:solidFill>
                <a:latin typeface="Bookman Old Style" pitchFamily="18" charset="0"/>
                <a:cs typeface="+mn-cs"/>
              </a:rPr>
              <a:t>поддержать ребенка;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>
                <a:ln w="11430">
                  <a:noFill/>
                </a:ln>
                <a:solidFill>
                  <a:srgbClr val="4A206A"/>
                </a:solidFill>
                <a:latin typeface="Bookman Old Style" pitchFamily="18" charset="0"/>
                <a:cs typeface="+mn-cs"/>
              </a:rPr>
              <a:t> превратить негативизм в игру;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>
                <a:ln w="11430">
                  <a:noFill/>
                </a:ln>
                <a:solidFill>
                  <a:srgbClr val="4A206A"/>
                </a:solidFill>
                <a:latin typeface="Bookman Old Style" pitchFamily="18" charset="0"/>
                <a:cs typeface="+mn-cs"/>
              </a:rPr>
              <a:t> обучать ребенка правильно выражать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>
                <a:ln w="11430">
                  <a:noFill/>
                </a:ln>
                <a:solidFill>
                  <a:srgbClr val="4A206A"/>
                </a:solidFill>
                <a:latin typeface="Bookman Old Style" pitchFamily="18" charset="0"/>
                <a:cs typeface="+mn-cs"/>
              </a:rPr>
              <a:t> свои желания и намерения.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2492896"/>
          <a:ext cx="7848872" cy="36576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924436"/>
                <a:gridCol w="3924436"/>
              </a:tblGrid>
              <a:tr h="2486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itchFamily="18" charset="0"/>
                        </a:rPr>
                        <a:t>НЕГАТИВИЗМ</a:t>
                      </a:r>
                      <a:endParaRPr lang="ru-RU" sz="32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itchFamily="18" charset="0"/>
                        </a:rPr>
                        <a:t>НЕПОСЛУШАНИЕ</a:t>
                      </a:r>
                      <a:endParaRPr lang="ru-RU" sz="32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2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Book Antiqua" pitchFamily="18" charset="0"/>
                        </a:rPr>
                        <a:t>Ребенок поступает наперекор своему желанию.</a:t>
                      </a:r>
                      <a:endParaRPr lang="ru-RU" sz="2400" b="1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Book Antiqua" pitchFamily="18" charset="0"/>
                        </a:rPr>
                        <a:t>Ребенок следует своему желанию, которое идет вразрез с намерениями взрослого.</a:t>
                      </a:r>
                      <a:endParaRPr lang="ru-RU" sz="2400" b="1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45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Book Antiqua" pitchFamily="18" charset="0"/>
                        </a:rPr>
                        <a:t>Избирателен: ребенок отказывается выполнять просьбы определенных людей, например, только мамы или папы. С остальными окружающими он может быть послушным и покладистым.</a:t>
                      </a:r>
                      <a:endParaRPr lang="ru-RU" sz="2400" b="1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Book Antiqua" pitchFamily="18" charset="0"/>
                        </a:rPr>
                        <a:t>Не избирательно.</a:t>
                      </a:r>
                      <a:endParaRPr lang="ru-RU" sz="2400" b="1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64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Book Antiqua" pitchFamily="18" charset="0"/>
                        </a:rPr>
                        <a:t>Мотив: сделать как угодно, лишь бы не так!</a:t>
                      </a:r>
                      <a:endParaRPr lang="ru-RU" sz="2400" b="1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2251" marR="6225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 rot="20807748">
            <a:off x="110159" y="542048"/>
            <a:ext cx="878767" cy="264687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04664"/>
            <a:ext cx="878767" cy="264687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!</a:t>
            </a:r>
          </a:p>
        </p:txBody>
      </p:sp>
      <p:sp>
        <p:nvSpPr>
          <p:cNvPr id="8" name="Прямоугольник 7"/>
          <p:cNvSpPr/>
          <p:nvPr/>
        </p:nvSpPr>
        <p:spPr>
          <a:xfrm rot="862846">
            <a:off x="1070503" y="328307"/>
            <a:ext cx="878767" cy="264687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 rot="20181545">
            <a:off x="416172" y="855437"/>
            <a:ext cx="2827928" cy="105390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perspectiveAbove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" pitchFamily="34" charset="0"/>
              </a:rPr>
              <a:t>Упрямство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92500" y="260350"/>
            <a:ext cx="5214938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Когда ребенок упрямится, он настаивает на чем-то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не потому, что ему этого сильно хочется, а потому, что он это потребовал: «Я так решил!».</a:t>
            </a:r>
          </a:p>
        </p:txBody>
      </p:sp>
      <p:pic>
        <p:nvPicPr>
          <p:cNvPr id="7172" name="Picture 4" descr="Анимашки Дети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950" y="2420938"/>
            <a:ext cx="1792288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9750" y="2205038"/>
            <a:ext cx="6802438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Например, малыш просит дать ему мяч. Но мяча нет, и мама предлагает ему  замену, например, его любимую книжку. Малыш понимает, что книжка намного интереснее, чем мяч. Но все равно настаивает на своем: «Дай мяч!» Почему? Потому что это мама предложила книжку, а не он сам так решил.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56100" y="4500563"/>
            <a:ext cx="4537075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Что делать?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Просто подождите несколько минут.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Малыш сам созреет, и сам примет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Решение – попросит книжку.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          Удивительно, но факт!</a:t>
            </a:r>
          </a:p>
        </p:txBody>
      </p:sp>
      <p:pic>
        <p:nvPicPr>
          <p:cNvPr id="4104" name="Picture 8" descr="http://im8-tub.yandex.net/i?id=439991132-16-24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2267744" y="4941168"/>
            <a:ext cx="2088232" cy="1392155"/>
          </a:xfrm>
          <a:prstGeom prst="rect">
            <a:avLst/>
          </a:prstGeom>
          <a:ln>
            <a:solidFill>
              <a:schemeClr val="tx1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Picture 6" descr="http://im2-tub.yandex.net/i?id=33298495-22-24"/>
          <p:cNvPicPr>
            <a:picLocks noChangeAspect="1" noChangeArrowheads="1"/>
          </p:cNvPicPr>
          <p:nvPr/>
        </p:nvPicPr>
        <p:blipFill>
          <a:blip r:embed="rId5" cstate="print">
            <a:lum contrast="10000"/>
          </a:blip>
          <a:srcRect/>
          <a:stretch>
            <a:fillRect/>
          </a:stretch>
        </p:blipFill>
        <p:spPr bwMode="auto">
          <a:xfrm>
            <a:off x="539553" y="4640518"/>
            <a:ext cx="2088231" cy="1801300"/>
          </a:xfrm>
          <a:prstGeom prst="rect">
            <a:avLst/>
          </a:prstGeom>
          <a:ln>
            <a:solidFill>
              <a:schemeClr val="tx1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1403648" y="404664"/>
            <a:ext cx="6508599" cy="940653"/>
          </a:xfrm>
          <a:prstGeom prst="bevel">
            <a:avLst/>
          </a:prstGeom>
          <a:gradFill flip="none" rotWithShape="1">
            <a:gsLst>
              <a:gs pos="10000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Ошибка родителей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628800"/>
            <a:ext cx="8352928" cy="15081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532476"/>
                </a:solidFill>
                <a:latin typeface="Bookman Old Style" pitchFamily="18" charset="0"/>
                <a:cs typeface="+mn-cs"/>
              </a:rPr>
              <a:t>Повышенная требовательность  родителей в приучении ребенка к порядку без учета его реальных умений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532476"/>
                </a:solidFill>
                <a:latin typeface="Bookman Old Style" pitchFamily="18" charset="0"/>
                <a:cs typeface="+mn-cs"/>
              </a:rPr>
              <a:t>.</a:t>
            </a:r>
          </a:p>
        </p:txBody>
      </p:sp>
      <p:sp>
        <p:nvSpPr>
          <p:cNvPr id="28675" name="Oval 3"/>
          <p:cNvSpPr>
            <a:spLocks noChangeArrowheads="1"/>
          </p:cNvSpPr>
          <p:nvPr/>
        </p:nvSpPr>
        <p:spPr bwMode="auto">
          <a:xfrm>
            <a:off x="539552" y="3212976"/>
            <a:ext cx="2448272" cy="936104"/>
          </a:xfrm>
          <a:prstGeom prst="roundRect">
            <a:avLst>
              <a:gd name="adj" fmla="val 23241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sz="800" b="1" smtClean="0"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УПРЯМСТВО</a:t>
            </a:r>
            <a:endParaRPr lang="ru-RU" sz="14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673" name="Oval 1"/>
          <p:cNvSpPr>
            <a:spLocks noChangeArrowheads="1"/>
          </p:cNvSpPr>
          <p:nvPr/>
        </p:nvSpPr>
        <p:spPr bwMode="auto">
          <a:xfrm>
            <a:off x="3923928" y="3212976"/>
            <a:ext cx="1728192" cy="864096"/>
          </a:xfrm>
          <a:prstGeom prst="round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СИЛЬНО ХОЧЕТСЯ</a:t>
            </a:r>
            <a:endParaRPr lang="ru-RU" sz="14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674" name="Oval 2"/>
          <p:cNvSpPr>
            <a:spLocks noChangeArrowheads="1"/>
          </p:cNvSpPr>
          <p:nvPr/>
        </p:nvSpPr>
        <p:spPr bwMode="auto">
          <a:xfrm>
            <a:off x="6660232" y="3212976"/>
            <a:ext cx="2016224" cy="936104"/>
          </a:xfrm>
          <a:prstGeom prst="roundRect">
            <a:avLst>
              <a:gd name="adj" fmla="val 34282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ОН </a:t>
            </a:r>
            <a:endParaRPr lang="ru-RU" sz="2000" b="1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ТРЕБУЕТ</a:t>
            </a:r>
            <a:endParaRPr lang="ru-RU" sz="2000" b="1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" name="Не равно 8"/>
          <p:cNvSpPr/>
          <p:nvPr/>
        </p:nvSpPr>
        <p:spPr>
          <a:xfrm>
            <a:off x="3059832" y="3356992"/>
            <a:ext cx="792088" cy="432048"/>
          </a:xfrm>
          <a:prstGeom prst="mathNotEqual">
            <a:avLst/>
          </a:prstGeom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0" name="Равно 9"/>
          <p:cNvSpPr/>
          <p:nvPr/>
        </p:nvSpPr>
        <p:spPr>
          <a:xfrm>
            <a:off x="5724128" y="3284984"/>
            <a:ext cx="770384" cy="698376"/>
          </a:xfrm>
          <a:prstGeom prst="mathEqual">
            <a:avLst>
              <a:gd name="adj1" fmla="val 14934"/>
              <a:gd name="adj2" fmla="val 11760"/>
            </a:avLst>
          </a:prstGeom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8681" name="Picture 9" descr="C:\Users\Дима\Desktop\Кризис 3-х лет (картинки)\596-b.jpg"/>
          <p:cNvPicPr>
            <a:picLocks noChangeAspect="1" noChangeArrowheads="1"/>
          </p:cNvPicPr>
          <p:nvPr/>
        </p:nvPicPr>
        <p:blipFill>
          <a:blip r:embed="rId2" cstate="email"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005064"/>
            <a:ext cx="1946334" cy="2483800"/>
          </a:xfrm>
          <a:prstGeom prst="roundRect">
            <a:avLst>
              <a:gd name="adj" fmla="val 2761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8000" endPos="28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4" name="Picture 6" descr="H:\ДОШКОЛЬНИКИ\КАРТИНКИ К ЗАДАНИЯМ, УПРАЖНЕНИЯМ, ТЕСТАМ\агрессия, страхи, тревожность, СДВГ, и др. (рисунки)\eb0fcc3230183269503a8085244f886d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3491880" y="4509120"/>
            <a:ext cx="2016224" cy="2016224"/>
          </a:xfrm>
          <a:prstGeom prst="roundRect">
            <a:avLst>
              <a:gd name="adj" fmla="val 24536"/>
            </a:avLst>
          </a:prstGeom>
          <a:ln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5" name="Picture 10" descr="C:\Users\Дима\Desktop\Кризис 3-х лет (картинки)\nklj.JPG"/>
          <p:cNvPicPr>
            <a:picLocks noChangeAspect="1" noChangeArrowheads="1"/>
          </p:cNvPicPr>
          <p:nvPr/>
        </p:nvPicPr>
        <p:blipFill>
          <a:blip r:embed="rId4" cstate="print">
            <a:lum bright="10000" contrast="20000"/>
          </a:blip>
          <a:srcRect/>
          <a:stretch>
            <a:fillRect/>
          </a:stretch>
        </p:blipFill>
        <p:spPr bwMode="auto">
          <a:xfrm flipH="1">
            <a:off x="5148064" y="4869160"/>
            <a:ext cx="1824987" cy="1800200"/>
          </a:xfrm>
          <a:prstGeom prst="roundRect">
            <a:avLst>
              <a:gd name="adj" fmla="val 27377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8000" endPos="28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539552" y="1700808"/>
            <a:ext cx="2843808" cy="1080120"/>
          </a:xfrm>
          <a:prstGeom prst="rect">
            <a:avLst/>
          </a:prstGeom>
          <a:ln>
            <a:solidFill>
              <a:srgbClr val="002060"/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 dirty="0">
                <a:ln>
                  <a:solidFill>
                    <a:srgbClr val="002060"/>
                  </a:solidFill>
                </a:ln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УПРЯМСТВО</a:t>
            </a:r>
            <a:br>
              <a:rPr lang="ru-RU" sz="2800" b="1" dirty="0">
                <a:ln>
                  <a:solidFill>
                    <a:srgbClr val="002060"/>
                  </a:solidFill>
                </a:ln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2800" b="1" dirty="0">
                <a:ln>
                  <a:solidFill>
                    <a:srgbClr val="002060"/>
                  </a:solidFill>
                </a:ln>
                <a:solidFill>
                  <a:srgbClr val="53247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ПОРОЖДАЕТ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532476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3635375" y="4221163"/>
            <a:ext cx="4799013" cy="792162"/>
          </a:xfrm>
          <a:prstGeom prst="rect">
            <a:avLst/>
          </a:prstGeom>
          <a:ln>
            <a:solidFill>
              <a:srgbClr val="00B0F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>
                <a:solidFill>
                  <a:srgbClr val="532476"/>
                </a:solidFill>
                <a:latin typeface="Bookman Old Style" pitchFamily="18" charset="0"/>
                <a:cs typeface="Times New Roman" pitchFamily="18" charset="0"/>
              </a:rPr>
              <a:t>РАЗДРАЖИТЕЛЬНОСТЬ</a:t>
            </a:r>
            <a:endParaRPr lang="ru-RU" sz="1600">
              <a:solidFill>
                <a:srgbClr val="532476"/>
              </a:solidFill>
              <a:latin typeface="Bookman Old Style" pitchFamily="18" charset="0"/>
              <a:cs typeface="Arial" charset="0"/>
            </a:endParaRP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5724525" y="908050"/>
            <a:ext cx="2667000" cy="725488"/>
          </a:xfrm>
          <a:prstGeom prst="rect">
            <a:avLst/>
          </a:prstGeom>
          <a:ln>
            <a:solidFill>
              <a:srgbClr val="00B0F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>
                <a:solidFill>
                  <a:srgbClr val="532476"/>
                </a:solidFill>
                <a:latin typeface="Bookman Old Style" pitchFamily="18" charset="0"/>
                <a:cs typeface="Times New Roman" pitchFamily="18" charset="0"/>
              </a:rPr>
              <a:t>НЕВРОЗЫ</a:t>
            </a:r>
            <a:endParaRPr lang="ru-RU" sz="1600">
              <a:solidFill>
                <a:srgbClr val="532476"/>
              </a:solidFill>
              <a:latin typeface="Bookman Old Style" pitchFamily="18" charset="0"/>
              <a:cs typeface="Arial" charset="0"/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4427538" y="2636838"/>
            <a:ext cx="3957637" cy="1390650"/>
          </a:xfrm>
          <a:prstGeom prst="rect">
            <a:avLst/>
          </a:prstGeom>
          <a:ln>
            <a:solidFill>
              <a:srgbClr val="00B0F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>
                <a:solidFill>
                  <a:srgbClr val="532476"/>
                </a:solidFill>
                <a:latin typeface="Bookman Old Style" pitchFamily="18" charset="0"/>
                <a:cs typeface="Times New Roman" pitchFamily="18" charset="0"/>
              </a:rPr>
              <a:t>РАССТРОЙСТВО</a:t>
            </a:r>
            <a:endParaRPr lang="ru-RU" sz="700">
              <a:solidFill>
                <a:srgbClr val="532476"/>
              </a:solidFill>
              <a:latin typeface="Bookman Old Style" pitchFamily="18" charset="0"/>
              <a:cs typeface="Arial" charset="0"/>
            </a:endParaRPr>
          </a:p>
          <a:p>
            <a:pPr algn="ctr" eaLnBrk="0" hangingPunct="0">
              <a:defRPr/>
            </a:pPr>
            <a:r>
              <a:rPr lang="ru-RU" sz="2800" b="1">
                <a:solidFill>
                  <a:srgbClr val="532476"/>
                </a:solidFill>
                <a:latin typeface="Bookman Old Style" pitchFamily="18" charset="0"/>
                <a:cs typeface="Times New Roman" pitchFamily="18" charset="0"/>
              </a:rPr>
              <a:t>НЕРВНОЙ </a:t>
            </a:r>
          </a:p>
          <a:p>
            <a:pPr algn="ctr" eaLnBrk="0" hangingPunct="0">
              <a:defRPr/>
            </a:pPr>
            <a:r>
              <a:rPr lang="ru-RU" sz="2800" b="1">
                <a:solidFill>
                  <a:srgbClr val="532476"/>
                </a:solidFill>
                <a:latin typeface="Bookman Old Style" pitchFamily="18" charset="0"/>
                <a:cs typeface="Times New Roman" pitchFamily="18" charset="0"/>
              </a:rPr>
              <a:t>СИСТЕМЫ</a:t>
            </a:r>
            <a:endParaRPr lang="ru-RU" sz="1600">
              <a:solidFill>
                <a:srgbClr val="532476"/>
              </a:solidFill>
              <a:latin typeface="Bookman Old Style" pitchFamily="18" charset="0"/>
              <a:cs typeface="Arial" charset="0"/>
            </a:endParaRP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5003800" y="1773238"/>
            <a:ext cx="3378200" cy="681037"/>
          </a:xfrm>
          <a:prstGeom prst="rect">
            <a:avLst/>
          </a:prstGeom>
          <a:ln>
            <a:solidFill>
              <a:srgbClr val="00B0F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800" b="1">
                <a:solidFill>
                  <a:srgbClr val="532476"/>
                </a:solidFill>
                <a:latin typeface="Bookman Old Style" pitchFamily="18" charset="0"/>
                <a:cs typeface="Times New Roman" pitchFamily="18" charset="0"/>
              </a:rPr>
              <a:t>ЛЖИВОСТЬ</a:t>
            </a:r>
            <a:endParaRPr lang="ru-RU" sz="1600">
              <a:solidFill>
                <a:srgbClr val="532476"/>
              </a:solidFill>
              <a:latin typeface="Bookman Old Style" pitchFamily="18" charset="0"/>
              <a:cs typeface="Arial" charset="0"/>
            </a:endParaRPr>
          </a:p>
        </p:txBody>
      </p:sp>
      <p:sp>
        <p:nvSpPr>
          <p:cNvPr id="30724" name="AutoShape 4"/>
          <p:cNvSpPr>
            <a:spLocks noChangeArrowheads="1"/>
          </p:cNvSpPr>
          <p:nvPr/>
        </p:nvSpPr>
        <p:spPr bwMode="auto">
          <a:xfrm rot="20655506">
            <a:off x="3259138" y="1317625"/>
            <a:ext cx="2520950" cy="230188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3" name="AutoShape 3"/>
          <p:cNvSpPr>
            <a:spLocks noChangeArrowheads="1"/>
          </p:cNvSpPr>
          <p:nvPr/>
        </p:nvSpPr>
        <p:spPr bwMode="auto">
          <a:xfrm>
            <a:off x="3348038" y="1989138"/>
            <a:ext cx="1655762" cy="287337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2" name="AutoShape 2"/>
          <p:cNvSpPr>
            <a:spLocks noChangeArrowheads="1"/>
          </p:cNvSpPr>
          <p:nvPr/>
        </p:nvSpPr>
        <p:spPr bwMode="auto">
          <a:xfrm rot="2398111">
            <a:off x="3233738" y="2733675"/>
            <a:ext cx="1327150" cy="35242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1" name="AutoShape 1"/>
          <p:cNvSpPr>
            <a:spLocks noChangeArrowheads="1"/>
          </p:cNvSpPr>
          <p:nvPr/>
        </p:nvSpPr>
        <p:spPr bwMode="auto">
          <a:xfrm rot="3549344">
            <a:off x="2824163" y="3302000"/>
            <a:ext cx="1735138" cy="325437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27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tabLst>
                <a:tab pos="2228850" algn="l"/>
              </a:tabLst>
            </a:pPr>
            <a:r>
              <a:rPr lang="ru-RU" sz="800"/>
              <a:t/>
            </a:r>
            <a:br>
              <a:rPr lang="ru-RU" sz="800"/>
            </a:br>
            <a:endParaRPr lang="ru-RU"/>
          </a:p>
          <a:p>
            <a:pPr eaLnBrk="0" hangingPunct="0">
              <a:tabLst>
                <a:tab pos="2228850" algn="l"/>
              </a:tabLst>
            </a:pPr>
            <a:r>
              <a:rPr lang="ru-RU" sz="2000">
                <a:cs typeface="Times New Roman" pitchFamily="18" charset="0"/>
              </a:rPr>
              <a:t>	</a:t>
            </a:r>
            <a:endParaRPr lang="ru-RU" sz="800"/>
          </a:p>
          <a:p>
            <a:pPr eaLnBrk="0" hangingPunct="0">
              <a:tabLst>
                <a:tab pos="2228850" algn="l"/>
              </a:tabLst>
            </a:pPr>
            <a:endParaRPr lang="ru-RU"/>
          </a:p>
        </p:txBody>
      </p:sp>
      <p:pic>
        <p:nvPicPr>
          <p:cNvPr id="30738" name="Picture 18" descr="C:\Users\Дима\Desktop\Кризис 3-х лет (картинки)\krizis_3_letnego_vozrasta_u_detei.jpg"/>
          <p:cNvPicPr>
            <a:picLocks noChangeAspect="1" noChangeArrowheads="1"/>
          </p:cNvPicPr>
          <p:nvPr/>
        </p:nvPicPr>
        <p:blipFill>
          <a:blip r:embed="rId2" cstate="email">
            <a:lum bright="-1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573016"/>
            <a:ext cx="2088232" cy="2505878"/>
          </a:xfrm>
          <a:prstGeom prst="roundRect">
            <a:avLst>
              <a:gd name="adj" fmla="val 36131"/>
            </a:avLst>
          </a:prstGeom>
          <a:solidFill>
            <a:srgbClr val="FFFFFF">
              <a:shade val="85000"/>
            </a:srgbClr>
          </a:solidFill>
          <a:ln>
            <a:solidFill>
              <a:schemeClr val="tx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229" name="Picture 8" descr="C:\Users\Дима\Desktop\клипарт\014a6427bb3ct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147692">
            <a:off x="6689725" y="4708525"/>
            <a:ext cx="1243013" cy="253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7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8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8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300"/>
                            </p:stCondLst>
                            <p:childTnLst>
                              <p:par>
                                <p:cTn id="17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3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 animBg="1"/>
      <p:bldP spid="30727" grpId="0" animBg="1"/>
      <p:bldP spid="30726" grpId="0" animBg="1"/>
      <p:bldP spid="307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 rot="20181545">
            <a:off x="274184" y="790725"/>
            <a:ext cx="3243785" cy="1151043"/>
          </a:xfrm>
          <a:prstGeom prst="roundRect">
            <a:avLst>
              <a:gd name="adj" fmla="val 5000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" pitchFamily="34" charset="0"/>
              </a:rPr>
              <a:t>Капризность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19475" y="333375"/>
            <a:ext cx="54006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Это действия, которые лишены разумного основания, т.е. «Я так хочу и все!!!»</a:t>
            </a:r>
          </a:p>
        </p:txBody>
      </p:sp>
      <p:pic>
        <p:nvPicPr>
          <p:cNvPr id="10244" name="Picture 4" descr="Анимашки Дети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4868863"/>
            <a:ext cx="1387475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3" name="AutoShape 9"/>
          <p:cNvSpPr>
            <a:spLocks noChangeArrowheads="1"/>
          </p:cNvSpPr>
          <p:nvPr/>
        </p:nvSpPr>
        <p:spPr bwMode="auto">
          <a:xfrm>
            <a:off x="2627313" y="1916113"/>
            <a:ext cx="4191000" cy="1209675"/>
          </a:xfrm>
          <a:prstGeom prst="bevel">
            <a:avLst>
              <a:gd name="adj" fmla="val 125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i="1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ПРОЯВЛЕНИЯ КАПРИЗОВ</a:t>
            </a:r>
            <a:endParaRPr lang="ru-RU" sz="40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eaLnBrk="0" hangingPunct="0">
              <a:defRPr/>
            </a:pPr>
            <a:endParaRPr lang="ru-RU" sz="110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1619250" y="5084763"/>
            <a:ext cx="2684463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i="1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Продолжить</a:t>
            </a:r>
          </a:p>
          <a:p>
            <a:pPr algn="ctr">
              <a:defRPr/>
            </a:pPr>
            <a:r>
              <a:rPr lang="ru-RU" sz="2400" b="1" i="1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 начатое дело</a:t>
            </a:r>
            <a:endParaRPr lang="ru-RU" sz="140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395288" y="3933825"/>
            <a:ext cx="3467100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i="1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Двигательное перевозбуждение</a:t>
            </a:r>
            <a:endParaRPr lang="ru-RU" sz="160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4716463" y="3789363"/>
            <a:ext cx="4021137" cy="9683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i="1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Недовольство, раздражительность</a:t>
            </a:r>
            <a:endParaRPr lang="ru-RU" sz="160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4427538" y="5229225"/>
            <a:ext cx="1492250" cy="5715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400" b="1" i="1"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Плач</a:t>
            </a:r>
            <a:endParaRPr lang="ru-RU" sz="120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 flipH="1">
            <a:off x="4067175" y="3141663"/>
            <a:ext cx="0" cy="1943100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47" name="Line 3"/>
          <p:cNvSpPr>
            <a:spLocks noChangeShapeType="1"/>
          </p:cNvSpPr>
          <p:nvPr/>
        </p:nvSpPr>
        <p:spPr bwMode="auto">
          <a:xfrm>
            <a:off x="4572000" y="3141663"/>
            <a:ext cx="0" cy="2087562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46" name="Line 2"/>
          <p:cNvSpPr>
            <a:spLocks noChangeShapeType="1"/>
          </p:cNvSpPr>
          <p:nvPr/>
        </p:nvSpPr>
        <p:spPr bwMode="auto">
          <a:xfrm>
            <a:off x="3419475" y="3141663"/>
            <a:ext cx="0" cy="863600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45" name="Line 1"/>
          <p:cNvSpPr>
            <a:spLocks noChangeShapeType="1"/>
          </p:cNvSpPr>
          <p:nvPr/>
        </p:nvSpPr>
        <p:spPr bwMode="auto">
          <a:xfrm flipH="1">
            <a:off x="5435600" y="3141663"/>
            <a:ext cx="6350" cy="719137"/>
          </a:xfrm>
          <a:prstGeom prst="line">
            <a:avLst/>
          </a:prstGeom>
          <a:ln>
            <a:solidFill>
              <a:schemeClr val="tx2"/>
            </a:solidFill>
            <a:headEnd/>
            <a:tailEnd type="triangle" w="lg" len="lg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5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31761" name="Picture 17" descr="C:\Users\Дима\Desktop\Кризис 3-х лет (картинки)\0001_1881.jpg"/>
          <p:cNvPicPr>
            <a:picLocks noChangeAspect="1" noChangeArrowheads="1"/>
          </p:cNvPicPr>
          <p:nvPr/>
        </p:nvPicPr>
        <p:blipFill>
          <a:blip r:embed="rId4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750" y="1432272"/>
            <a:ext cx="1368152" cy="2273897"/>
          </a:xfrm>
          <a:prstGeom prst="roundRect">
            <a:avLst>
              <a:gd name="adj" fmla="val 23686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2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1004</TotalTime>
  <Words>869</Words>
  <Application>Microsoft Office PowerPoint</Application>
  <PresentationFormat>Экран (4:3)</PresentationFormat>
  <Paragraphs>155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Calibri</vt:lpstr>
      <vt:lpstr>Times New Roman</vt:lpstr>
      <vt:lpstr>Bookman Old Style</vt:lpstr>
      <vt:lpstr>Wingdings</vt:lpstr>
      <vt:lpstr>Monotype Corsiva</vt:lpstr>
      <vt:lpstr>Comic Sans MS</vt:lpstr>
      <vt:lpstr>Book Antiqua</vt:lpstr>
      <vt:lpstr>Тема Office</vt:lpstr>
      <vt:lpstr>Презентация PowerPoint</vt:lpstr>
      <vt:lpstr>Особенности  развития ребенка 3 – 4,5 лет</vt:lpstr>
      <vt:lpstr>Кризис –  движущая сила развития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ужас! В доме появился «маленький тиран» - что делать?</dc:title>
  <dc:creator>Psy.5igorsk.RU - Первый психологический портал Пятигорcка</dc:creator>
  <cp:lastModifiedBy>Бабич</cp:lastModifiedBy>
  <cp:revision>100</cp:revision>
  <dcterms:modified xsi:type="dcterms:W3CDTF">2017-09-16T17:00:40Z</dcterms:modified>
</cp:coreProperties>
</file>