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2" r:id="rId3"/>
    <p:sldId id="266" r:id="rId4"/>
    <p:sldId id="267" r:id="rId5"/>
    <p:sldId id="268" r:id="rId6"/>
    <p:sldId id="269" r:id="rId7"/>
    <p:sldId id="270" r:id="rId8"/>
    <p:sldId id="263" r:id="rId9"/>
    <p:sldId id="264" r:id="rId10"/>
    <p:sldId id="271" r:id="rId11"/>
    <p:sldId id="272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96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285728"/>
            <a:ext cx="6400816" cy="584043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</a:t>
            </a:r>
            <a:r>
              <a:rPr lang="ru-RU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МУНИЦИПАЛЬНОЕ    БЮДЖЕТНОЕ      </a:t>
            </a:r>
            <a:br>
              <a:rPr lang="ru-RU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ОБРАЗОВАТЕЛЬНОЕ УЧРЕЖДЕНИЕ «СРЕДНЯЯ ШКОЛА  П. ЖЕЛЕЗНОДОРОЖНЫЙ» </a:t>
            </a:r>
          </a:p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разработка конспекта  образовательной деятельности для детей дошкольной группы</a:t>
            </a:r>
          </a:p>
          <a:p>
            <a:pPr>
              <a:buNone/>
            </a:pPr>
            <a:endParaRPr lang="ru-RU" sz="2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Педагог дошкольной группы</a:t>
            </a:r>
          </a:p>
          <a:p>
            <a:pPr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Георгиян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Генрита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Георгевна</a:t>
            </a:r>
            <a:endParaRPr lang="ru-RU" sz="1800" dirty="0" smtClean="0"/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endParaRPr lang="ru-RU" sz="1800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72518" cy="1727190"/>
          </a:xfrm>
        </p:spPr>
        <p:txBody>
          <a:bodyPr/>
          <a:lstStyle/>
          <a:p>
            <a:r>
              <a:rPr lang="ru-RU" dirty="0" smtClean="0"/>
              <a:t>Вот мы и приехали на первую станцию « Сказки»</a:t>
            </a:r>
            <a:br>
              <a:rPr lang="ru-RU" dirty="0" smtClean="0"/>
            </a:br>
            <a:r>
              <a:rPr lang="ru-RU" dirty="0" smtClean="0"/>
              <a:t> -</a:t>
            </a:r>
            <a:r>
              <a:rPr lang="ru-RU" b="0" i="1" dirty="0" smtClean="0"/>
              <a:t>Любите сказки. Вот сейчас я проверю всех ли сказочных героев вы знаете?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357298"/>
            <a:ext cx="3971924" cy="4768865"/>
          </a:xfrm>
        </p:spPr>
        <p:txBody>
          <a:bodyPr/>
          <a:lstStyle/>
          <a:p>
            <a:r>
              <a:rPr lang="ru-RU" sz="1800" dirty="0" smtClean="0"/>
              <a:t>У отца был мальчик странный.</a:t>
            </a:r>
            <a:br>
              <a:rPr lang="ru-RU" sz="1800" dirty="0" smtClean="0"/>
            </a:br>
            <a:r>
              <a:rPr lang="ru-RU" sz="1800" dirty="0" smtClean="0"/>
              <a:t>Необычный, деревянный.</a:t>
            </a:r>
            <a:br>
              <a:rPr lang="ru-RU" sz="1800" dirty="0" smtClean="0"/>
            </a:br>
            <a:r>
              <a:rPr lang="ru-RU" sz="1800" dirty="0" smtClean="0"/>
              <a:t>Он имел предлинный нос.</a:t>
            </a:r>
            <a:br>
              <a:rPr lang="ru-RU" sz="1800" dirty="0" smtClean="0"/>
            </a:br>
            <a:r>
              <a:rPr lang="ru-RU" sz="1800" dirty="0" smtClean="0"/>
              <a:t>Что за сказка? - Вот вопрос. </a:t>
            </a:r>
            <a:r>
              <a:rPr lang="ru-RU" sz="1800" dirty="0" smtClean="0">
                <a:solidFill>
                  <a:srgbClr val="FF0000"/>
                </a:solidFill>
              </a:rPr>
              <a:t>("Золотой ключик)</a:t>
            </a:r>
          </a:p>
          <a:p>
            <a:r>
              <a:rPr lang="ru-RU" sz="1800" dirty="0" smtClean="0"/>
              <a:t>Всех на свете он добрей,</a:t>
            </a:r>
            <a:br>
              <a:rPr lang="ru-RU" sz="1800" dirty="0" smtClean="0"/>
            </a:br>
            <a:r>
              <a:rPr lang="ru-RU" sz="1800" dirty="0" smtClean="0"/>
              <a:t>Лечит он больных зверей,</a:t>
            </a:r>
            <a:br>
              <a:rPr lang="ru-RU" sz="1800" dirty="0" smtClean="0"/>
            </a:br>
            <a:r>
              <a:rPr lang="ru-RU" sz="1800" dirty="0" smtClean="0"/>
              <a:t>И однажды бегемота</a:t>
            </a:r>
            <a:br>
              <a:rPr lang="ru-RU" sz="1800" dirty="0" smtClean="0"/>
            </a:br>
            <a:r>
              <a:rPr lang="ru-RU" sz="1800" dirty="0" smtClean="0"/>
              <a:t>Вытащил он из болота.</a:t>
            </a:r>
            <a:br>
              <a:rPr lang="ru-RU" sz="1800" dirty="0" smtClean="0"/>
            </a:br>
            <a:r>
              <a:rPr lang="ru-RU" sz="1800" dirty="0" smtClean="0"/>
              <a:t>Он известен, знаменит,</a:t>
            </a:r>
            <a:br>
              <a:rPr lang="ru-RU" sz="1800" dirty="0" smtClean="0"/>
            </a:br>
            <a:r>
              <a:rPr lang="ru-RU" sz="1800" dirty="0" smtClean="0"/>
              <a:t>Это доктор... </a:t>
            </a:r>
            <a:r>
              <a:rPr lang="ru-RU" sz="1800" dirty="0" smtClean="0">
                <a:solidFill>
                  <a:srgbClr val="FF0000"/>
                </a:solidFill>
              </a:rPr>
              <a:t>Айболит</a:t>
            </a:r>
          </a:p>
          <a:p>
            <a:r>
              <a:rPr lang="ru-RU" sz="1800" dirty="0" smtClean="0"/>
              <a:t>Бабушка девочку очень любила.</a:t>
            </a:r>
            <a:br>
              <a:rPr lang="ru-RU" sz="1800" dirty="0" smtClean="0"/>
            </a:br>
            <a:r>
              <a:rPr lang="ru-RU" sz="1800" dirty="0" smtClean="0"/>
              <a:t>Шапочку красную ей подарила.</a:t>
            </a:r>
            <a:br>
              <a:rPr lang="ru-RU" sz="1800" dirty="0" smtClean="0"/>
            </a:br>
            <a:r>
              <a:rPr lang="ru-RU" sz="1800" dirty="0" smtClean="0"/>
              <a:t>Девочка имя забыла своё.</a:t>
            </a:r>
            <a:br>
              <a:rPr lang="ru-RU" sz="1800" dirty="0" smtClean="0"/>
            </a:br>
            <a:r>
              <a:rPr lang="ru-RU" sz="1800" dirty="0" smtClean="0"/>
              <a:t>А ну, подскажите мне имя её.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       (Красная шапочка)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1643050"/>
            <a:ext cx="3929090" cy="4340237"/>
          </a:xfrm>
        </p:spPr>
        <p:txBody>
          <a:bodyPr/>
          <a:lstStyle/>
          <a:p>
            <a:r>
              <a:rPr lang="ru-RU" sz="1800" b="1" dirty="0" smtClean="0"/>
              <a:t>Загадки</a:t>
            </a:r>
          </a:p>
          <a:p>
            <a:r>
              <a:rPr lang="ru-RU" sz="1800" dirty="0" smtClean="0"/>
              <a:t>Был похож на мяч немножко</a:t>
            </a:r>
            <a:br>
              <a:rPr lang="ru-RU" sz="1800" dirty="0" smtClean="0"/>
            </a:br>
            <a:r>
              <a:rPr lang="ru-RU" sz="1800" dirty="0" smtClean="0"/>
              <a:t>И катился по дорожкам. </a:t>
            </a:r>
            <a:br>
              <a:rPr lang="ru-RU" sz="1800" dirty="0" smtClean="0"/>
            </a:br>
            <a:r>
              <a:rPr lang="ru-RU" sz="1800" dirty="0" smtClean="0"/>
              <a:t>Укатился ото всех. </a:t>
            </a:r>
            <a:br>
              <a:rPr lang="ru-RU" sz="1800" dirty="0" smtClean="0"/>
            </a:br>
            <a:r>
              <a:rPr lang="ru-RU" sz="1800" dirty="0" smtClean="0"/>
              <a:t>Кроме "рыжей", вот так смех! </a:t>
            </a:r>
            <a:r>
              <a:rPr lang="ru-RU" sz="1800" dirty="0" smtClean="0">
                <a:solidFill>
                  <a:srgbClr val="FF0000"/>
                </a:solidFill>
              </a:rPr>
              <a:t>(Колобок)</a:t>
            </a:r>
          </a:p>
          <a:p>
            <a:r>
              <a:rPr lang="ru-RU" sz="1800" dirty="0" smtClean="0"/>
              <a:t>Рыбка не простая</a:t>
            </a:r>
            <a:br>
              <a:rPr lang="ru-RU" sz="1800" dirty="0" smtClean="0"/>
            </a:br>
            <a:r>
              <a:rPr lang="ru-RU" sz="1800" dirty="0" smtClean="0"/>
              <a:t>Чешуей сверкает, </a:t>
            </a:r>
            <a:br>
              <a:rPr lang="ru-RU" sz="1800" dirty="0" smtClean="0"/>
            </a:br>
            <a:r>
              <a:rPr lang="ru-RU" sz="1800" dirty="0" smtClean="0"/>
              <a:t>Плавает, ныряет, </a:t>
            </a:r>
            <a:br>
              <a:rPr lang="ru-RU" sz="1800" dirty="0" smtClean="0"/>
            </a:br>
            <a:r>
              <a:rPr lang="ru-RU" sz="1800" dirty="0" smtClean="0"/>
              <a:t>Желанья исполняет. </a:t>
            </a:r>
            <a:r>
              <a:rPr lang="ru-RU" sz="1800" dirty="0" smtClean="0">
                <a:solidFill>
                  <a:srgbClr val="FF0000"/>
                </a:solidFill>
              </a:rPr>
              <a:t>("Сказка о рыбаке и рыбке")</a:t>
            </a:r>
          </a:p>
          <a:p>
            <a:r>
              <a:rPr lang="ru-RU" sz="1800" dirty="0" smtClean="0"/>
              <a:t>А дорога - далека,</a:t>
            </a:r>
            <a:br>
              <a:rPr lang="ru-RU" sz="1800" dirty="0" smtClean="0"/>
            </a:br>
            <a:r>
              <a:rPr lang="ru-RU" sz="1800" dirty="0" smtClean="0"/>
              <a:t>А корзина - нелегка.</a:t>
            </a:r>
            <a:br>
              <a:rPr lang="ru-RU" sz="1800" dirty="0" smtClean="0"/>
            </a:br>
            <a:r>
              <a:rPr lang="ru-RU" sz="1800" dirty="0" smtClean="0"/>
              <a:t>Сесть бы на пенек.</a:t>
            </a:r>
            <a:br>
              <a:rPr lang="ru-RU" sz="1800" dirty="0" smtClean="0"/>
            </a:br>
            <a:r>
              <a:rPr lang="ru-RU" sz="1800" dirty="0" smtClean="0"/>
              <a:t>Съесть бы пирожок. </a:t>
            </a:r>
            <a:r>
              <a:rPr lang="ru-RU" sz="1800" dirty="0" smtClean="0">
                <a:solidFill>
                  <a:srgbClr val="FF0000"/>
                </a:solidFill>
              </a:rPr>
              <a:t>("Маша и медведь".)</a:t>
            </a:r>
          </a:p>
          <a:p>
            <a:endParaRPr lang="ru-RU" sz="1800" b="1" dirty="0" smtClean="0"/>
          </a:p>
          <a:p>
            <a:endParaRPr lang="ru-RU" sz="1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400" dirty="0" smtClean="0"/>
              <a:t>Следующая станция </a:t>
            </a:r>
            <a:r>
              <a:rPr lang="ru-RU" sz="2400" b="1" dirty="0" smtClean="0"/>
              <a:t>«математическая»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56" y="857232"/>
            <a:ext cx="5643602" cy="642942"/>
          </a:xfrm>
        </p:spPr>
        <p:txBody>
          <a:bodyPr/>
          <a:lstStyle/>
          <a:p>
            <a:r>
              <a:rPr lang="ru-RU" sz="2000" i="1" dirty="0" smtClean="0"/>
              <a:t>Динамическая игра « Расположи цифры в ряд»</a:t>
            </a:r>
          </a:p>
          <a:p>
            <a:endParaRPr lang="ru-RU" sz="2000" i="1" dirty="0"/>
          </a:p>
        </p:txBody>
      </p:sp>
      <p:pic>
        <p:nvPicPr>
          <p:cNvPr id="7" name="Содержимое 6" descr="20170901_09384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57158" y="2071678"/>
            <a:ext cx="4318030" cy="242889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57159" y="1214423"/>
            <a:ext cx="8329642" cy="642942"/>
          </a:xfrm>
        </p:spPr>
        <p:txBody>
          <a:bodyPr/>
          <a:lstStyle/>
          <a:p>
            <a:r>
              <a:rPr lang="ru-RU" sz="1800" b="0" i="1" dirty="0" smtClean="0"/>
              <a:t>- Ребята у вас на столе лежат цифры и картины</a:t>
            </a:r>
            <a:r>
              <a:rPr lang="ru-RU" sz="1800" dirty="0" smtClean="0"/>
              <a:t>. </a:t>
            </a:r>
            <a:r>
              <a:rPr lang="ru-RU" sz="1800" b="0" i="1" dirty="0" smtClean="0"/>
              <a:t>Расположите цифры по порядку, а затем каждой цифре найдите картину .</a:t>
            </a:r>
            <a:endParaRPr lang="ru-RU" sz="1800" b="0" i="1" dirty="0"/>
          </a:p>
        </p:txBody>
      </p:sp>
      <p:pic>
        <p:nvPicPr>
          <p:cNvPr id="8" name="Содержимое 7" descr="20170901_10042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3438" y="3500438"/>
            <a:ext cx="4041775" cy="227349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Следующая станция </a:t>
            </a:r>
            <a:r>
              <a:rPr lang="ru-RU" sz="2000" b="1" dirty="0" smtClean="0"/>
              <a:t>« </a:t>
            </a:r>
            <a:r>
              <a:rPr lang="ru-RU" sz="2000" b="1" dirty="0" err="1" smtClean="0"/>
              <a:t>Природоведие</a:t>
            </a:r>
            <a:r>
              <a:rPr lang="ru-RU" sz="2000" b="1" dirty="0" smtClean="0"/>
              <a:t>»</a:t>
            </a:r>
            <a:br>
              <a:rPr lang="ru-RU" sz="2000" b="1" dirty="0" smtClean="0"/>
            </a:br>
            <a:r>
              <a:rPr lang="ru-RU" sz="2000" b="1" dirty="0" smtClean="0"/>
              <a:t>Игра «Кто лишний?»</a:t>
            </a:r>
            <a:endParaRPr lang="ru-RU" sz="2000" b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1103329"/>
          </a:xfrm>
        </p:spPr>
        <p:txBody>
          <a:bodyPr/>
          <a:lstStyle/>
          <a:p>
            <a:r>
              <a:rPr lang="ru-RU" sz="2000" b="0" i="1" dirty="0" smtClean="0"/>
              <a:t>-Ребята найдите лишне животное и назовите её? А почему  он лишний?</a:t>
            </a:r>
            <a:endParaRPr lang="ru-RU" sz="2000" b="0" i="1" dirty="0"/>
          </a:p>
        </p:txBody>
      </p:sp>
      <p:pic>
        <p:nvPicPr>
          <p:cNvPr id="7" name="Содержимое 6" descr="20170901_09525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55570" y="3929066"/>
            <a:ext cx="4699032" cy="264320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42985"/>
            <a:ext cx="4041775" cy="7143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20170901_095603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3929058" y="1000108"/>
            <a:ext cx="4953036" cy="278608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400" b="1" dirty="0" smtClean="0">
                <a:latin typeface="+mn-lt"/>
              </a:rPr>
              <a:t>Станция «Трудовая»</a:t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Продуктивная деятельность</a:t>
            </a:r>
            <a:endParaRPr lang="ru-RU" sz="2400" b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42918"/>
            <a:ext cx="4329114" cy="2071702"/>
          </a:xfrm>
        </p:spPr>
        <p:txBody>
          <a:bodyPr/>
          <a:lstStyle/>
          <a:p>
            <a:r>
              <a:rPr lang="ru-RU" sz="2000" b="0" i="1" dirty="0" smtClean="0"/>
              <a:t>-Ребята, отгадайте </a:t>
            </a:r>
            <a:r>
              <a:rPr lang="ru-RU" sz="2000" i="1" dirty="0" smtClean="0"/>
              <a:t>загадку</a:t>
            </a:r>
          </a:p>
          <a:p>
            <a:r>
              <a:rPr lang="ru-RU" sz="2000" b="0" dirty="0" smtClean="0"/>
              <a:t>Большой, просторный, светлый дом.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dirty="0" smtClean="0"/>
              <a:t>Ребят хороших много в нём.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dirty="0" smtClean="0"/>
              <a:t>Красиво пишут и читают.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0" dirty="0" smtClean="0"/>
              <a:t>Рисуют дети и считают.</a:t>
            </a:r>
            <a:endParaRPr lang="ru-RU" sz="2000" b="0" i="1" dirty="0"/>
          </a:p>
        </p:txBody>
      </p:sp>
      <p:pic>
        <p:nvPicPr>
          <p:cNvPr id="7" name="Содержимое 6" descr="IMG_211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14282" y="2857496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785794"/>
            <a:ext cx="4041775" cy="1357322"/>
          </a:xfrm>
        </p:spPr>
        <p:txBody>
          <a:bodyPr/>
          <a:lstStyle/>
          <a:p>
            <a:r>
              <a:rPr lang="ru-RU" sz="1800" b="0" dirty="0" smtClean="0"/>
              <a:t>Правильна это школа. У вас на столе лежат заготовки геометрических фигур. Соберите из них дом и нарисуйте не достающие детали.</a:t>
            </a:r>
            <a:endParaRPr lang="ru-RU" sz="1800" b="0" dirty="0"/>
          </a:p>
        </p:txBody>
      </p:sp>
      <p:pic>
        <p:nvPicPr>
          <p:cNvPr id="10" name="Содержимое 9" descr="IMG_2115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5025" y="2428869"/>
            <a:ext cx="4284693" cy="323731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+mn-lt"/>
              </a:rPr>
              <a:t>Рефлексия</a:t>
            </a:r>
            <a:br>
              <a:rPr lang="ru-RU" sz="2400" b="1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Вы получили звёздочки за правильное выполненное задание. Давайте вы отдадите свою звезду той станции, где вам больше всего понравилось.</a:t>
            </a:r>
            <a:endParaRPr lang="ru-RU" sz="20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20170901_101713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3659180" y="2555870"/>
            <a:ext cx="4826035" cy="2714644"/>
          </a:xfrm>
        </p:spPr>
      </p:pic>
      <p:pic>
        <p:nvPicPr>
          <p:cNvPr id="9" name="Содержимое 8" descr="20170901_10211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273814" y="2512212"/>
            <a:ext cx="4953034" cy="278608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571636"/>
          </a:xfrm>
        </p:spPr>
        <p:txBody>
          <a:bodyPr/>
          <a:lstStyle/>
          <a:p>
            <a:r>
              <a:rPr lang="ru-RU" sz="2000" dirty="0" smtClean="0">
                <a:latin typeface="+mn-lt"/>
              </a:rPr>
              <a:t>-Ребята, так какой сегодня праздник? На каких станциях мы будем учится в течении этого года? Что изучают на станции «математика», «природоведение».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Так как сегодня праздник , то на празднике принята дарить подарки. Это воздушные шары. Вы потом можете их отпустить и загадать желание.</a:t>
            </a:r>
            <a:endParaRPr lang="ru-RU" sz="2000" dirty="0">
              <a:latin typeface="+mn-lt"/>
            </a:endParaRPr>
          </a:p>
        </p:txBody>
      </p:sp>
      <p:pic>
        <p:nvPicPr>
          <p:cNvPr id="12" name="Содержимое 11" descr="20170901_10282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043608" y="2204864"/>
            <a:ext cx="6912768" cy="3888433"/>
          </a:xfrm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89" y="1142985"/>
            <a:ext cx="7137423" cy="3429024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0" i="1" dirty="0" smtClean="0">
                <a:latin typeface="+mn-lt"/>
                <a:cs typeface="Times New Roman" pitchFamily="18" charset="0"/>
              </a:rPr>
              <a:t>создать радостное праздничное настроение у детей, положительное отношение к школе;</a:t>
            </a:r>
            <a:br>
              <a:rPr lang="ru-RU" sz="2200" b="0" i="1" dirty="0" smtClean="0">
                <a:latin typeface="+mn-lt"/>
                <a:cs typeface="Times New Roman" pitchFamily="18" charset="0"/>
              </a:rPr>
            </a:br>
            <a:r>
              <a:rPr lang="ru-RU" sz="2200" i="1" dirty="0" smtClean="0">
                <a:latin typeface="+mn-lt"/>
                <a:cs typeface="Times New Roman" pitchFamily="18" charset="0"/>
              </a:rPr>
              <a:t>-</a:t>
            </a:r>
            <a:r>
              <a:rPr lang="ru-RU" sz="2200" b="0" i="1" dirty="0" smtClean="0"/>
              <a:t>Развитие групповой сплоченности и положительного эмоционального отношения участников друг к другу.</a:t>
            </a:r>
            <a:r>
              <a:rPr lang="ru-RU" sz="2400" b="0" i="1" dirty="0" smtClean="0"/>
              <a:t/>
            </a:r>
            <a:br>
              <a:rPr lang="ru-RU" sz="2400" b="0" i="1" dirty="0" smtClean="0"/>
            </a:br>
            <a:r>
              <a:rPr lang="ru-RU" sz="2400" i="1" dirty="0" smtClean="0"/>
              <a:t>-</a:t>
            </a:r>
            <a:r>
              <a:rPr lang="ru-RU" sz="2200" b="0" i="1" dirty="0" smtClean="0">
                <a:latin typeface="+mn-lt"/>
                <a:cs typeface="Times New Roman" pitchFamily="18" charset="0"/>
              </a:rPr>
              <a:t>снижение уровня личной тревожности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86050" y="357166"/>
            <a:ext cx="5700698" cy="2357454"/>
          </a:xfrm>
        </p:spPr>
        <p:txBody>
          <a:bodyPr/>
          <a:lstStyle/>
          <a:p>
            <a:endParaRPr lang="ru-RU" sz="3600" b="1" dirty="0" smtClean="0">
              <a:solidFill>
                <a:schemeClr val="tx1"/>
              </a:solidFill>
            </a:endParaRPr>
          </a:p>
          <a:p>
            <a:endParaRPr lang="ru-RU" sz="3600" b="1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chemeClr val="tx1"/>
                </a:solidFill>
              </a:rPr>
              <a:t>            </a:t>
            </a:r>
          </a:p>
          <a:p>
            <a:endParaRPr lang="ru-RU" sz="3600" b="1" dirty="0" smtClean="0">
              <a:solidFill>
                <a:schemeClr val="tx1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ru-RU" sz="3600" b="1" dirty="0" smtClean="0">
                <a:solidFill>
                  <a:srgbClr val="7030A0"/>
                </a:solidFill>
              </a:rPr>
              <a:t>Тема: «День знаний»</a:t>
            </a:r>
          </a:p>
          <a:p>
            <a:endParaRPr lang="ru-RU" sz="3600" b="1" dirty="0" smtClean="0">
              <a:solidFill>
                <a:schemeClr val="tx1"/>
              </a:solidFill>
            </a:endParaRPr>
          </a:p>
          <a:p>
            <a:endParaRPr lang="ru-RU" sz="36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493025" cy="4697429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Речевое  развитие</a:t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познавательное развитие</a:t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социально-коммуникативное развитие</a:t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физическое развитие</a:t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художественно-эстетическое развитие</a:t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57167"/>
            <a:ext cx="7772400" cy="642941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Интеграция образовательных областей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42984"/>
            <a:ext cx="7772400" cy="4625991"/>
          </a:xfrm>
        </p:spPr>
        <p:txBody>
          <a:bodyPr/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r>
              <a:rPr lang="ru-RU" sz="16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 Уточнить и систематизировать знания детей о празднике 1 сентября; Закрепить понятия «школа», «ученик», «учитель», «урок».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16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 Развивать память, логическое мышление, внимание; Формировать навыки учебной деятельности.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Речевые: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Развивать речь детей, умение отвечать на вопросы полным ответом; умении отгадывать загадки;  Активизировать словарь по теме.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Воспитывать интерес детей к образовательной деятельности, желание учиться и получать знания.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57167"/>
            <a:ext cx="7772400" cy="64294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                               Задачи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928693"/>
          </a:xfrm>
        </p:spPr>
        <p:txBody>
          <a:bodyPr/>
          <a:lstStyle/>
          <a:p>
            <a:r>
              <a:rPr lang="ru-RU" sz="3600" b="1" dirty="0" smtClean="0">
                <a:latin typeface="+mn-lt"/>
              </a:rPr>
              <a:t>Методы и приёмы</a:t>
            </a:r>
            <a:endParaRPr lang="ru-RU" sz="36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285860"/>
            <a:ext cx="6786610" cy="4929222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Словесные: </a:t>
            </a:r>
            <a:r>
              <a:rPr lang="ru-RU" sz="2400" dirty="0" smtClean="0">
                <a:solidFill>
                  <a:schemeClr val="tx1"/>
                </a:solidFill>
              </a:rPr>
              <a:t>беседа, отгадывание загадок, пояснение,  заучивание считалки, вопросы к детям, повторение и уточнение.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Наглядные: </a:t>
            </a:r>
            <a:r>
              <a:rPr lang="ru-RU" sz="2400" dirty="0" smtClean="0">
                <a:solidFill>
                  <a:schemeClr val="tx1"/>
                </a:solidFill>
              </a:rPr>
              <a:t>демонстрация картин с животными, карточки с цифрами и рисунками.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Практические:</a:t>
            </a:r>
            <a:r>
              <a:rPr lang="ru-RU" sz="2400" dirty="0" smtClean="0">
                <a:solidFill>
                  <a:schemeClr val="tx1"/>
                </a:solidFill>
              </a:rPr>
              <a:t> показ, дидактическая игра, выполнение по образцу.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Игровые: </a:t>
            </a:r>
            <a:r>
              <a:rPr lang="ru-RU" sz="2400" dirty="0" smtClean="0">
                <a:solidFill>
                  <a:schemeClr val="tx1"/>
                </a:solidFill>
              </a:rPr>
              <a:t>проблемно-игровая ситуация.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Стимулирующие: </a:t>
            </a:r>
            <a:r>
              <a:rPr lang="ru-RU" sz="2400" dirty="0" smtClean="0">
                <a:solidFill>
                  <a:schemeClr val="tx1"/>
                </a:solidFill>
              </a:rPr>
              <a:t>похвала, подарки, поощрение, ситуация успеха.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099" y="1571612"/>
            <a:ext cx="7072363" cy="41973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400" b="0" dirty="0" smtClean="0">
                <a:latin typeface="+mn-lt"/>
                <a:cs typeface="Times New Roman" pitchFamily="18" charset="0"/>
              </a:rPr>
              <a:t>Картинки с рисунками животных,  карточки с цифрами и картинками; выставка книг с сказками, презентация «весёлые задачки», смайлики звёздочки, заготовки геометрические фигуры, воздушные шары;</a:t>
            </a:r>
            <a:br>
              <a:rPr lang="ru-RU" sz="2400" b="0" dirty="0" smtClean="0">
                <a:latin typeface="+mn-lt"/>
                <a:cs typeface="Times New Roman" pitchFamily="18" charset="0"/>
              </a:rPr>
            </a:br>
            <a:r>
              <a:rPr lang="ru-RU" sz="2400" b="0" dirty="0" smtClean="0">
                <a:latin typeface="+mn-lt"/>
                <a:cs typeface="Times New Roman" pitchFamily="18" charset="0"/>
              </a:rPr>
              <a:t> Физминутки «автобус», «весёлая зарядка».</a:t>
            </a:r>
            <a:br>
              <a:rPr lang="ru-RU" sz="2400" b="0" dirty="0" smtClean="0">
                <a:latin typeface="+mn-lt"/>
                <a:cs typeface="Times New Roman" pitchFamily="18" charset="0"/>
              </a:rPr>
            </a:br>
            <a:r>
              <a:rPr lang="ru-RU" sz="2400" b="0" dirty="0" smtClean="0">
                <a:latin typeface="+mn-lt"/>
                <a:cs typeface="Times New Roman" pitchFamily="18" charset="0"/>
              </a:rPr>
              <a:t/>
            </a:r>
            <a:br>
              <a:rPr lang="ru-RU" sz="2400" b="0" dirty="0" smtClean="0">
                <a:latin typeface="+mn-lt"/>
                <a:cs typeface="Times New Roman" pitchFamily="18" charset="0"/>
              </a:rPr>
            </a:br>
            <a:r>
              <a:rPr lang="ru-RU" sz="2400" b="0" dirty="0" smtClean="0">
                <a:latin typeface="+mn-lt"/>
                <a:cs typeface="Times New Roman" pitchFamily="18" charset="0"/>
              </a:rPr>
              <a:t> </a:t>
            </a:r>
            <a:endParaRPr lang="ru-RU" sz="2400" b="0" dirty="0">
              <a:latin typeface="+mn-lt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3" y="285729"/>
            <a:ext cx="7280299" cy="714379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Материалы и оборудование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214422"/>
            <a:ext cx="7772400" cy="4554553"/>
          </a:xfrm>
        </p:spPr>
        <p:txBody>
          <a:bodyPr/>
          <a:lstStyle/>
          <a:p>
            <a:endParaRPr lang="ru-RU" sz="20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500043"/>
            <a:ext cx="8278843" cy="642941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организаций совместной деятельности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1214422"/>
          <a:ext cx="7072362" cy="45720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90262"/>
                <a:gridCol w="4282100"/>
              </a:tblGrid>
              <a:tr h="459468">
                <a:tc>
                  <a:txBody>
                    <a:bodyPr/>
                    <a:lstStyle/>
                    <a:p>
                      <a:r>
                        <a:rPr lang="ru-RU" dirty="0" smtClean="0"/>
                        <a:t>Детская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Формы и методы организаций совместной деятельности</a:t>
                      </a:r>
                      <a:endParaRPr lang="ru-RU" dirty="0"/>
                    </a:p>
                  </a:txBody>
                  <a:tcPr/>
                </a:tc>
              </a:tr>
              <a:tr h="793938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Игра «Кто лишний»</a:t>
                      </a:r>
                    </a:p>
                    <a:p>
                      <a:r>
                        <a:rPr lang="ru-RU" sz="1600" dirty="0" smtClean="0"/>
                        <a:t>Цель: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развивать умение детей классифицировать предметы по одному признаку.</a:t>
                      </a:r>
                      <a:endParaRPr lang="ru-RU" sz="1600" dirty="0"/>
                    </a:p>
                  </a:txBody>
                  <a:tcPr/>
                </a:tc>
              </a:tr>
              <a:tr h="793938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Коммуникативная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Игра «Знакомства»</a:t>
                      </a:r>
                    </a:p>
                    <a:p>
                      <a:r>
                        <a:rPr lang="ru-RU" sz="1600" dirty="0" smtClean="0"/>
                        <a:t>Цель: играя познакомится с одногруппниками.</a:t>
                      </a:r>
                      <a:endParaRPr lang="ru-RU" sz="1600" dirty="0"/>
                    </a:p>
                  </a:txBody>
                  <a:tcPr/>
                </a:tc>
              </a:tr>
              <a:tr h="793938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Динамическая игра «Расположи</a:t>
                      </a:r>
                      <a:r>
                        <a:rPr lang="ru-RU" sz="1600" baseline="0" dirty="0" smtClean="0"/>
                        <a:t> цифры в ряд»</a:t>
                      </a:r>
                    </a:p>
                    <a:p>
                      <a:r>
                        <a:rPr lang="ru-RU" sz="1600" baseline="0" dirty="0" smtClean="0"/>
                        <a:t>Цель: проверить  знание детей по математике.</a:t>
                      </a:r>
                      <a:endParaRPr lang="ru-RU" sz="1600" dirty="0"/>
                    </a:p>
                  </a:txBody>
                  <a:tcPr/>
                </a:tc>
              </a:tr>
              <a:tr h="793938">
                <a:tc>
                  <a:txBody>
                    <a:bodyPr/>
                    <a:lstStyle/>
                    <a:p>
                      <a:r>
                        <a:rPr lang="ru-RU" dirty="0" smtClean="0"/>
                        <a:t>Двигательная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Динамическая пауза «Автобус»</a:t>
                      </a:r>
                    </a:p>
                    <a:p>
                      <a:r>
                        <a:rPr lang="ru-RU" sz="1600" dirty="0" smtClean="0"/>
                        <a:t>Цель: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выработать четкие координированные действия по взаимосвязи с речью.</a:t>
                      </a:r>
                      <a:endParaRPr lang="ru-RU" sz="1600" dirty="0"/>
                    </a:p>
                  </a:txBody>
                  <a:tcPr/>
                </a:tc>
              </a:tr>
              <a:tr h="454316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Продуктивная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Аппликация « Школа».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Организационный момент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/>
              <a:t>Звучит аудио запись песни «Учат в школе»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071934" cy="4525963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        - Здравствуйте ребята, я очень рада вас видеть. Меня зовут </a:t>
            </a:r>
            <a:r>
              <a:rPr lang="ru-RU" sz="1600" dirty="0" err="1" smtClean="0"/>
              <a:t>Генрита</a:t>
            </a:r>
            <a:r>
              <a:rPr lang="ru-RU" sz="1600" dirty="0" smtClean="0"/>
              <a:t> </a:t>
            </a:r>
            <a:r>
              <a:rPr lang="ru-RU" sz="1600" dirty="0" err="1" smtClean="0"/>
              <a:t>Георгевна</a:t>
            </a:r>
            <a:r>
              <a:rPr lang="ru-RU" sz="1600" dirty="0" smtClean="0"/>
              <a:t>. Я вас буду учить целый год. Надеюсь мы с вами подружимся.  Давайте знакомится. Я прочту стишок вот когда услышите своё имя вы станете и скажете «это я».</a:t>
            </a:r>
          </a:p>
          <a:p>
            <a:pPr>
              <a:buNone/>
            </a:pPr>
            <a:r>
              <a:rPr lang="ru-RU" sz="1600" dirty="0" smtClean="0"/>
              <a:t>               </a:t>
            </a:r>
            <a:r>
              <a:rPr lang="ru-RU" sz="1600" b="1" dirty="0" smtClean="0"/>
              <a:t>Игра «Давайте познакомимся»</a:t>
            </a: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Шел по крыше воробей,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Собирал своих друзей,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Много, много, много нас,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Встанут Валечки сейчас</a:t>
            </a:r>
            <a:r>
              <a:rPr lang="ru-RU" sz="1600" i="1" dirty="0" smtClean="0"/>
              <a:t>.(</a:t>
            </a:r>
            <a:r>
              <a:rPr lang="ru-RU" sz="1600" i="1" dirty="0" err="1" smtClean="0"/>
              <a:t>Артак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Атемий</a:t>
            </a:r>
            <a:r>
              <a:rPr lang="ru-RU" sz="1600" i="1" dirty="0" smtClean="0"/>
              <a:t>, Ирина, Анастасии 2, Ксения, Варвара, </a:t>
            </a:r>
            <a:r>
              <a:rPr lang="ru-RU" sz="1600" i="1" dirty="0" err="1" smtClean="0"/>
              <a:t>Хадиджа</a:t>
            </a:r>
            <a:r>
              <a:rPr lang="ru-RU" sz="1600" i="1" dirty="0" smtClean="0"/>
              <a:t>, Мария, </a:t>
            </a:r>
            <a:r>
              <a:rPr lang="ru-RU" sz="1600" i="1" dirty="0" err="1" smtClean="0"/>
              <a:t>Илона</a:t>
            </a:r>
            <a:r>
              <a:rPr lang="ru-RU" sz="1600" i="1" dirty="0" smtClean="0"/>
              <a:t>, Иван, Арина).</a:t>
            </a:r>
          </a:p>
          <a:p>
            <a:r>
              <a:rPr lang="ru-RU" sz="1600" dirty="0" smtClean="0"/>
              <a:t>Вот мы с вами и познакомились.</a:t>
            </a:r>
          </a:p>
          <a:p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pic>
        <p:nvPicPr>
          <p:cNvPr id="7" name="Содержимое 6" descr="20170901_09181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089393" y="1714488"/>
            <a:ext cx="5054607" cy="28432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15352" cy="500066"/>
          </a:xfrm>
        </p:spPr>
        <p:txBody>
          <a:bodyPr/>
          <a:lstStyle/>
          <a:p>
            <a:r>
              <a:rPr lang="ru-RU" sz="2300" b="1" dirty="0" smtClean="0"/>
              <a:t>Постановка проблемной ситуации «Какой сегодня праздник ?»</a:t>
            </a:r>
            <a:endParaRPr lang="ru-RU" sz="23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500439"/>
            <a:ext cx="3900486" cy="26257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928670"/>
            <a:ext cx="3929090" cy="3643338"/>
          </a:xfrm>
        </p:spPr>
        <p:txBody>
          <a:bodyPr/>
          <a:lstStyle/>
          <a:p>
            <a:endParaRPr lang="ru-RU" sz="1800" b="0" i="1" dirty="0" smtClean="0"/>
          </a:p>
          <a:p>
            <a:endParaRPr lang="ru-RU" sz="1800" b="0" i="1" dirty="0" smtClean="0"/>
          </a:p>
          <a:p>
            <a:endParaRPr lang="ru-RU" sz="1800" b="0" i="1" dirty="0" smtClean="0"/>
          </a:p>
          <a:p>
            <a:endParaRPr lang="ru-RU" sz="1800" b="0" i="1" dirty="0" smtClean="0"/>
          </a:p>
          <a:p>
            <a:endParaRPr lang="ru-RU" sz="1800" b="0" i="1" dirty="0" smtClean="0"/>
          </a:p>
          <a:p>
            <a:r>
              <a:rPr lang="ru-RU" sz="1800" i="1" dirty="0" smtClean="0">
                <a:solidFill>
                  <a:srgbClr val="FF0000"/>
                </a:solidFill>
              </a:rPr>
              <a:t>Игровая ситуация</a:t>
            </a:r>
          </a:p>
          <a:p>
            <a:r>
              <a:rPr lang="ru-RU" sz="1800" b="0" i="1" dirty="0" smtClean="0"/>
              <a:t>-Скажите пожалуйста а вы любите путешествовать. Тогда мы с вами отправимся в страну Знаний. Где и будем выполнять задания. А на чём можно путешествовать? А как одним словом назвать машину, автобус, поезд и т.д.</a:t>
            </a:r>
          </a:p>
          <a:p>
            <a:r>
              <a:rPr lang="ru-RU" sz="1800" dirty="0" smtClean="0"/>
              <a:t> -</a:t>
            </a:r>
            <a:r>
              <a:rPr lang="ru-RU" sz="1800" b="0" i="1" dirty="0" smtClean="0"/>
              <a:t>Поедем мы на автобусе. (</a:t>
            </a:r>
            <a:r>
              <a:rPr lang="ru-RU" sz="1800" b="0" i="1" dirty="0" err="1" smtClean="0"/>
              <a:t>физ-минутка</a:t>
            </a:r>
            <a:r>
              <a:rPr lang="ru-RU" sz="1800" b="0" i="1" dirty="0" smtClean="0"/>
              <a:t> автобус)</a:t>
            </a:r>
          </a:p>
          <a:p>
            <a:endParaRPr lang="ru-RU" sz="1800" b="0" i="1" dirty="0" smtClean="0"/>
          </a:p>
          <a:p>
            <a:endParaRPr lang="ru-RU" sz="2000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14356"/>
            <a:ext cx="404336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500" algn="just" eaLnBrk="1" hangingPunct="1">
              <a:spcBef>
                <a:spcPct val="0"/>
              </a:spcBef>
            </a:pPr>
            <a:r>
              <a:rPr lang="ru-RU" sz="1800" dirty="0" smtClean="0"/>
              <a:t>-</a:t>
            </a:r>
            <a:r>
              <a:rPr lang="ru-RU" sz="1800" b="0" i="1" dirty="0" smtClean="0"/>
              <a:t>Скажите, пожалуйста, какой сегодня праздник? (день знаний)</a:t>
            </a:r>
          </a:p>
          <a:p>
            <a:pPr indent="190500" algn="just" eaLnBrk="1" hangingPunct="1">
              <a:spcBef>
                <a:spcPct val="0"/>
              </a:spcBef>
            </a:pPr>
            <a:r>
              <a:rPr lang="ru-RU" sz="1800" i="1" dirty="0" smtClean="0"/>
              <a:t>1 сентября </a:t>
            </a:r>
            <a:r>
              <a:rPr lang="ru-RU" sz="1800" b="0" i="1" dirty="0" smtClean="0"/>
              <a:t>- День знаний первый учебный день. В этот день все дети нарядные с большими букетами цветов идут  в школу. Это самый долгожданный день для тех, кто впервые переступит школьный порог. Поэтому этот день называют «День знаний».</a:t>
            </a:r>
          </a:p>
          <a:p>
            <a:pPr indent="190500" algn="just" eaLnBrk="1" hangingPunct="1">
              <a:spcBef>
                <a:spcPct val="0"/>
              </a:spcBef>
            </a:pPr>
            <a:r>
              <a:rPr lang="ru-RU" sz="1800" b="0" i="1" dirty="0" smtClean="0"/>
              <a:t>-</a:t>
            </a:r>
            <a:r>
              <a:rPr lang="ru-RU" sz="1800" i="1" dirty="0" smtClean="0"/>
              <a:t>Ровно через год вы, ребята, пойдете в школу и станете первоклассниками. Весь год вы будете готовиться, набираться сил и здоровья, ведь вам предстоит дальняя дорога в Страну Знаний! А сегодня вы еще дошкольники.</a:t>
            </a:r>
          </a:p>
          <a:p>
            <a:pPr indent="190500" algn="just" eaLnBrk="1" hangingPunct="1">
              <a:spcBef>
                <a:spcPct val="0"/>
              </a:spcBef>
            </a:pPr>
            <a:endParaRPr lang="ru-RU" sz="1800" b="0" i="1" dirty="0" smtClean="0"/>
          </a:p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Содержимое 14" descr="20170901_092136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6334137" y="4310069"/>
            <a:ext cx="3048022" cy="1714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550</Words>
  <Application>Microsoft Office PowerPoint</Application>
  <PresentationFormat>Экран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1_Тема Office</vt:lpstr>
      <vt:lpstr> </vt:lpstr>
      <vt:lpstr>Цель: -создать радостное праздничное настроение у детей, положительное отношение к школе; -Развитие групповой сплоченности и положительного эмоционального отношения участников друг к другу. -снижение уровня личной тревожности.</vt:lpstr>
      <vt:lpstr>Речевое  развитие  познавательное развитие  социально-коммуникативное развитие  физическое развитие  художественно-эстетическое развитие  </vt:lpstr>
      <vt:lpstr>Образовательные:  Уточнить и систематизировать знания детей о празднике 1 сентября; Закрепить понятия «школа», «ученик», «учитель», «урок». Развивающие:  Развивать память, логическое мышление, внимание; Формировать навыки учебной деятельности. Речевые:  Развивать речь детей, умение отвечать на вопросы полным ответом; умении отгадывать загадки;  Активизировать словарь по теме. Воспитательные.  Воспитывать интерес детей к образовательной деятельности, желание учиться и получать знания. </vt:lpstr>
      <vt:lpstr>Методы и приёмы</vt:lpstr>
      <vt:lpstr>Картинки с рисунками животных,  карточки с цифрами и картинками; выставка книг с сказками, презентация «весёлые задачки», смайлики звёздочки, заготовки геометрические фигуры, воздушные шары;  Физминутки «автобус», «весёлая зарядка».   </vt:lpstr>
      <vt:lpstr>Слайд 7</vt:lpstr>
      <vt:lpstr>1. Организационный момент Звучит аудио запись песни «Учат в школе»</vt:lpstr>
      <vt:lpstr>Постановка проблемной ситуации «Какой сегодня праздник ?»</vt:lpstr>
      <vt:lpstr>Вот мы и приехали на первую станцию « Сказки»  -Любите сказки. Вот сейчас я проверю всех ли сказочных героев вы знаете? </vt:lpstr>
      <vt:lpstr>Следующая станция «математическая» </vt:lpstr>
      <vt:lpstr>Следующая станция « Природоведие» Игра «Кто лишний?»</vt:lpstr>
      <vt:lpstr>Станция «Трудовая» Продуктивная деятельность</vt:lpstr>
      <vt:lpstr>Рефлексия Вы получили звёздочки за правильное выполненное задание. Давайте вы отдадите свою звезду той станции, где вам больше всего понравилось.</vt:lpstr>
      <vt:lpstr>-Ребята, так какой сегодня праздник? На каких станциях мы будем учится в течении этого года? Что изучают на станции «математика», «природоведение». Так как сегодня праздник , то на празднике принята дарить подарки. Это воздушные шары. Вы потом можете их отпустить и загадать желание.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57</cp:revision>
  <dcterms:created xsi:type="dcterms:W3CDTF">2014-07-06T18:18:01Z</dcterms:created>
  <dcterms:modified xsi:type="dcterms:W3CDTF">2017-09-16T19:23:34Z</dcterms:modified>
</cp:coreProperties>
</file>