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8" r:id="rId12"/>
    <p:sldId id="265" r:id="rId13"/>
    <p:sldId id="266" r:id="rId14"/>
    <p:sldId id="267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4929" userDrawn="1">
          <p15:clr>
            <a:srgbClr val="A4A3A4"/>
          </p15:clr>
        </p15:guide>
        <p15:guide id="4" orient="horz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197D"/>
    <a:srgbClr val="F13953"/>
    <a:srgbClr val="FF6699"/>
    <a:srgbClr val="000099"/>
    <a:srgbClr val="800080"/>
    <a:srgbClr val="FBE3F3"/>
    <a:srgbClr val="FF00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-108" y="-486"/>
      </p:cViewPr>
      <p:guideLst>
        <p:guide orient="horz" pos="210"/>
        <p:guide orient="horz" pos="1057"/>
        <p:guide pos="3840"/>
        <p:guide pos="492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37D89810-F3AC-4138-BB87-3C29A8FFA0B2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89A57C56-453A-4A83-8B85-F44E45CB8E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409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89810-F3AC-4138-BB87-3C29A8FFA0B2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57C56-453A-4A83-8B85-F44E45CB8E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6287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37D89810-F3AC-4138-BB87-3C29A8FFA0B2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9A57C56-453A-4A83-8B85-F44E45CB8E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361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37D89810-F3AC-4138-BB87-3C29A8FFA0B2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9A57C56-453A-4A83-8B85-F44E45CB8ED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383065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37D89810-F3AC-4138-BB87-3C29A8FFA0B2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9A57C56-453A-4A83-8B85-F44E45CB8E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0039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89810-F3AC-4138-BB87-3C29A8FFA0B2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57C56-453A-4A83-8B85-F44E45CB8E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7579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89810-F3AC-4138-BB87-3C29A8FFA0B2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57C56-453A-4A83-8B85-F44E45CB8E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2593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89810-F3AC-4138-BB87-3C29A8FFA0B2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57C56-453A-4A83-8B85-F44E45CB8E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50405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37D89810-F3AC-4138-BB87-3C29A8FFA0B2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9A57C56-453A-4A83-8B85-F44E45CB8E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635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89810-F3AC-4138-BB87-3C29A8FFA0B2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57C56-453A-4A83-8B85-F44E45CB8E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90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37D89810-F3AC-4138-BB87-3C29A8FFA0B2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9A57C56-453A-4A83-8B85-F44E45CB8E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048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89810-F3AC-4138-BB87-3C29A8FFA0B2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57C56-453A-4A83-8B85-F44E45CB8E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960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89810-F3AC-4138-BB87-3C29A8FFA0B2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57C56-453A-4A83-8B85-F44E45CB8E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79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89810-F3AC-4138-BB87-3C29A8FFA0B2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57C56-453A-4A83-8B85-F44E45CB8E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987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89810-F3AC-4138-BB87-3C29A8FFA0B2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57C56-453A-4A83-8B85-F44E45CB8E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905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89810-F3AC-4138-BB87-3C29A8FFA0B2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57C56-453A-4A83-8B85-F44E45CB8E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105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89810-F3AC-4138-BB87-3C29A8FFA0B2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57C56-453A-4A83-8B85-F44E45CB8E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130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D89810-F3AC-4138-BB87-3C29A8FFA0B2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A57C56-453A-4A83-8B85-F44E45CB8E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878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g"/><Relationship Id="rId4" Type="http://schemas.openxmlformats.org/officeDocument/2006/relationships/image" Target="../media/image31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>
              <a:cs typeface="Iskoola Pota" panose="020B0502040204020203" pitchFamily="34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Никитина М. А. </a:t>
            </a:r>
            <a:r>
              <a:rPr lang="ru-RU" b="1" dirty="0" smtClean="0"/>
              <a:t>ГБДОУ детский сад № </a:t>
            </a:r>
            <a:r>
              <a:rPr lang="ru-RU" b="1" dirty="0" smtClean="0"/>
              <a:t>59</a:t>
            </a:r>
            <a:endParaRPr lang="ru-RU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375001" y="2062867"/>
            <a:ext cx="9442008" cy="101566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n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1000">
                      <a:srgbClr val="FF6699"/>
                    </a:gs>
                    <a:gs pos="59000">
                      <a:srgbClr val="F13953"/>
                    </a:gs>
                    <a:gs pos="89000">
                      <a:srgbClr val="FFFF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Эти прекрасные цветы</a:t>
            </a:r>
            <a:endParaRPr lang="ru-RU" sz="6000" b="1" cap="none" spc="0" dirty="0">
              <a:ln w="11430"/>
              <a:gradFill>
                <a:gsLst>
                  <a:gs pos="1000">
                    <a:srgbClr val="FF6699"/>
                  </a:gs>
                  <a:gs pos="59000">
                    <a:srgbClr val="F13953"/>
                  </a:gs>
                  <a:gs pos="89000">
                    <a:srgbClr val="FFFF00"/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00187" y="6363478"/>
            <a:ext cx="3433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Санкт-Петербург 2017 год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3392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24333" y="616221"/>
            <a:ext cx="374333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perspectiveRelaxed"/>
              <a:lightRig rig="glow" dir="tl">
                <a:rot lat="0" lon="0" rev="5400000"/>
              </a:lightRig>
            </a:scene3d>
            <a:sp3d extrusionH="57150" contourW="12700">
              <a:bevelT w="25400" h="25400" prst="artDeco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Василек</a:t>
            </a:r>
            <a:endParaRPr lang="ru-RU" sz="6600" b="1" cap="none" spc="0" dirty="0">
              <a:ln w="11430"/>
              <a:solidFill>
                <a:srgbClr val="00B0F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49086" y="5253135"/>
            <a:ext cx="108328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Русское название цветка, произошло, согласно легенде, от имени молодого парня, Василия, околдованного и погубленного русалкой. Увлеченный ею в поле, он превратился в синий цветок, напоминающий своей окраской голубую воду</a:t>
            </a:r>
            <a:r>
              <a:rPr lang="ru-RU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9147" y="2694599"/>
            <a:ext cx="3293705" cy="24670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0634" y="1689100"/>
            <a:ext cx="3309261" cy="21941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086" y="1689100"/>
            <a:ext cx="3005575" cy="2194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368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48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48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48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77479" y="754658"/>
            <a:ext cx="382555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AF197D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Клевер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AF197D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3690" y="1920159"/>
            <a:ext cx="9685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Клевер – медоносное растение, опыляемое в основном шмелями.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780" y="2431885"/>
            <a:ext cx="4944166" cy="35770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6469" y="2553766"/>
            <a:ext cx="5251291" cy="3333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116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200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200"/>
                            </p:stCondLst>
                            <p:childTnLst>
                              <p:par>
                                <p:cTn id="1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4200"/>
                            </p:stCondLst>
                            <p:childTnLst>
                              <p:par>
                                <p:cTn id="2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97934" y="754858"/>
            <a:ext cx="45961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80008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Колокольчик</a:t>
            </a:r>
            <a:endParaRPr lang="ru-RU" sz="5400" b="1" cap="none" spc="0" dirty="0">
              <a:ln w="10541" cmpd="sng">
                <a:solidFill>
                  <a:srgbClr val="7030A0"/>
                </a:solidFill>
                <a:prstDash val="solid"/>
              </a:ln>
              <a:solidFill>
                <a:srgbClr val="80008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74441" y="2174033"/>
            <a:ext cx="53215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На Руси верили, что хрустальный звон колокольчиков можно услышать один раз в году – в праздник Ивана Купалы.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1" y="2150706"/>
            <a:ext cx="3924980" cy="46265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889" y="1677988"/>
            <a:ext cx="6483367" cy="485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151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26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5" dur="270" accel="50000">
                                          <p:stCondLst>
                                            <p:cond delay="273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733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67">
                                          <p:stCondLst>
                                            <p:cond delay="2733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96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70" accel="50000">
                                          <p:stCondLst>
                                            <p:cond delay="273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39">
                                          <p:stCondLst>
                                            <p:cond delay="93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249" decel="50000">
                                          <p:stCondLst>
                                            <p:cond delay="96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6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3" dur="270" accel="50000">
                                          <p:stCondLst>
                                            <p:cond delay="273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733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67">
                                          <p:stCondLst>
                                            <p:cond delay="273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96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70" accel="50000">
                                          <p:stCondLst>
                                            <p:cond delay="273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39">
                                          <p:stCondLst>
                                            <p:cond delay="93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249" decel="50000">
                                          <p:stCondLst>
                                            <p:cond delay="96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0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51753" y="754658"/>
            <a:ext cx="4001416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Незабудка</a:t>
            </a:r>
            <a:endParaRPr lang="ru-RU" sz="5400" b="1" cap="none" spc="0" dirty="0">
              <a:ln w="1905"/>
              <a:solidFill>
                <a:srgbClr val="00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53943" y="1912776"/>
            <a:ext cx="47399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«Лишь незабудок сочных бирюза кругом глядит умильно мне в глаза» - писал Майков.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8094" y="2836106"/>
            <a:ext cx="3390997" cy="25302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707" y="1677988"/>
            <a:ext cx="3008150" cy="22159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282" y="4100610"/>
            <a:ext cx="2958760" cy="221621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3051" y="3428806"/>
            <a:ext cx="3555958" cy="221621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9208" y="2374441"/>
            <a:ext cx="25099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Незабудку в России еще называют горлянка, лихорадочная трава, </a:t>
            </a:r>
            <a:r>
              <a:rPr lang="ru-RU" b="1" dirty="0" err="1"/>
              <a:t>пригожница</a:t>
            </a:r>
            <a:r>
              <a:rPr lang="ru-RU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31791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840"/>
                            </p:stCondLst>
                            <p:childTnLst>
                              <p:par>
                                <p:cTn id="8" presetID="26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34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34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340"/>
                            </p:stCondLst>
                            <p:childTnLst>
                              <p:par>
                                <p:cTn id="2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340"/>
                            </p:stCondLst>
                            <p:childTnLst>
                              <p:par>
                                <p:cTn id="3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434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840"/>
                            </p:stCondLst>
                            <p:childTnLst>
                              <p:par>
                                <p:cTn id="5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6111" y="2183564"/>
            <a:ext cx="99597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Top">
              <a:avLst/>
            </a:prstTxWarp>
            <a:spAutoFit/>
          </a:bodyPr>
          <a:lstStyle/>
          <a:p>
            <a:pPr algn="ctr"/>
            <a:r>
              <a:rPr lang="ru-RU" sz="6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gradFill>
                  <a:gsLst>
                    <a:gs pos="70000">
                      <a:srgbClr val="00B050"/>
                    </a:gs>
                    <a:gs pos="52500">
                      <a:srgbClr val="7030A0"/>
                    </a:gs>
                    <a:gs pos="35000">
                      <a:srgbClr val="FF0000"/>
                    </a:gs>
                  </a:gsLst>
                  <a:lin ang="5400000" scaled="0"/>
                </a:gra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Спасибо за внимание!</a:t>
            </a:r>
            <a:endParaRPr lang="ru-RU" sz="6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gradFill>
                <a:gsLst>
                  <a:gs pos="70000">
                    <a:srgbClr val="00B050"/>
                  </a:gs>
                  <a:gs pos="52500">
                    <a:srgbClr val="7030A0"/>
                  </a:gs>
                  <a:gs pos="35000">
                    <a:srgbClr val="FF0000"/>
                  </a:gs>
                </a:gsLst>
                <a:lin ang="5400000" scaled="0"/>
              </a:gra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3931" y="3505102"/>
            <a:ext cx="3093196" cy="3093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769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400"/>
                            </p:stCondLst>
                            <p:childTnLst>
                              <p:par>
                                <p:cTn id="1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69772" y="1449859"/>
            <a:ext cx="10099589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Конспект непосредственно образовательной деятельности по теме « Эти прекрасные цветы» для подготовительной группы детского сада. </a:t>
            </a:r>
          </a:p>
          <a:p>
            <a:r>
              <a:rPr lang="ru-RU" dirty="0" smtClean="0"/>
              <a:t>Образовательная деятельность – познание.</a:t>
            </a:r>
          </a:p>
          <a:p>
            <a:r>
              <a:rPr lang="ru-RU" dirty="0" smtClean="0"/>
              <a:t>Цели:</a:t>
            </a:r>
          </a:p>
          <a:p>
            <a:pPr marL="342900" indent="-342900">
              <a:buAutoNum type="arabicPeriod"/>
            </a:pPr>
            <a:r>
              <a:rPr lang="ru-RU" dirty="0" smtClean="0"/>
              <a:t>Познакомить детей с разнообразием мира цветов.</a:t>
            </a:r>
          </a:p>
          <a:p>
            <a:pPr marL="342900" indent="-342900">
              <a:buAutoNum type="arabicPeriod"/>
            </a:pPr>
            <a:r>
              <a:rPr lang="ru-RU" dirty="0"/>
              <a:t>Определить с детьми названия </a:t>
            </a:r>
            <a:r>
              <a:rPr lang="ru-RU" dirty="0" smtClean="0"/>
              <a:t>цветов</a:t>
            </a:r>
          </a:p>
          <a:p>
            <a:pPr marL="342900" indent="-342900">
              <a:buAutoNum type="arabicPeriod"/>
            </a:pPr>
            <a:r>
              <a:rPr lang="ru-RU" dirty="0" smtClean="0"/>
              <a:t>Учить отличать </a:t>
            </a:r>
            <a:r>
              <a:rPr lang="ru-RU" dirty="0"/>
              <a:t>полевые и садовые цветы</a:t>
            </a:r>
            <a:r>
              <a:rPr lang="ru-RU" dirty="0" smtClean="0"/>
              <a:t>.</a:t>
            </a:r>
          </a:p>
          <a:p>
            <a:pPr marL="342900" indent="-342900">
              <a:buAutoNum type="arabicPeriod"/>
            </a:pPr>
            <a:r>
              <a:rPr lang="ru-RU" dirty="0" smtClean="0"/>
              <a:t>Развивать умение любоваться красотой цветов.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2155" y="3165220"/>
            <a:ext cx="4729213" cy="3546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55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81826" y="1352282"/>
            <a:ext cx="4301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/>
                <a:solidFill>
                  <a:srgbClr val="AF197D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Цветы садовые</a:t>
            </a:r>
            <a:endParaRPr lang="ru-RU" sz="4000" b="1" dirty="0">
              <a:ln/>
              <a:solidFill>
                <a:srgbClr val="AF197D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18778" y="1244560"/>
            <a:ext cx="42755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rgbClr val="AF197D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Цветы</a:t>
            </a:r>
            <a:r>
              <a:rPr lang="ru-RU" sz="5400" b="1" cap="none" spc="0" dirty="0" smtClean="0">
                <a:ln/>
                <a:solidFill>
                  <a:srgbClr val="AF197D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 </a:t>
            </a:r>
            <a:r>
              <a:rPr lang="ru-RU" sz="4000" b="1" cap="none" spc="0" dirty="0" smtClean="0">
                <a:ln/>
                <a:solidFill>
                  <a:srgbClr val="AF197D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полевые</a:t>
            </a:r>
            <a:endParaRPr lang="ru-RU" sz="4000" b="1" cap="none" spc="0" dirty="0">
              <a:ln/>
              <a:solidFill>
                <a:srgbClr val="AF197D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2768958" y="2266682"/>
            <a:ext cx="940157" cy="1162318"/>
          </a:xfrm>
          <a:prstGeom prst="downArrow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8345510" y="2279561"/>
            <a:ext cx="940158" cy="1149439"/>
          </a:xfrm>
          <a:prstGeom prst="downArrow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081826" y="3644721"/>
            <a:ext cx="430154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b="1" dirty="0" smtClean="0"/>
              <a:t>Роза</a:t>
            </a:r>
          </a:p>
          <a:p>
            <a:pPr marL="342900" indent="-342900">
              <a:buAutoNum type="arabicPeriod"/>
            </a:pPr>
            <a:r>
              <a:rPr lang="ru-RU" sz="3200" b="1" dirty="0" smtClean="0"/>
              <a:t>Ирис</a:t>
            </a:r>
          </a:p>
          <a:p>
            <a:pPr marL="342900" indent="-342900">
              <a:buAutoNum type="arabicPeriod"/>
            </a:pPr>
            <a:r>
              <a:rPr lang="ru-RU" sz="3200" b="1" dirty="0" smtClean="0"/>
              <a:t>Гладиолус</a:t>
            </a:r>
          </a:p>
          <a:p>
            <a:pPr marL="342900" indent="-342900">
              <a:buAutoNum type="arabicPeriod"/>
            </a:pPr>
            <a:r>
              <a:rPr lang="ru-RU" sz="3200" b="1" dirty="0" smtClean="0"/>
              <a:t>Тюльпан</a:t>
            </a:r>
          </a:p>
          <a:p>
            <a:pPr marL="342900" indent="-342900">
              <a:buAutoNum type="arabicPeriod"/>
            </a:pPr>
            <a:r>
              <a:rPr lang="ru-RU" sz="3200" b="1" dirty="0" smtClean="0"/>
              <a:t>Лилия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328080" y="3644721"/>
            <a:ext cx="352881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b="1" dirty="0" smtClean="0"/>
              <a:t>Ромашка</a:t>
            </a:r>
          </a:p>
          <a:p>
            <a:pPr marL="342900" indent="-342900">
              <a:buAutoNum type="arabicPeriod"/>
            </a:pPr>
            <a:r>
              <a:rPr lang="ru-RU" sz="3200" b="1" dirty="0" smtClean="0"/>
              <a:t>Василек</a:t>
            </a:r>
          </a:p>
          <a:p>
            <a:pPr marL="342900" indent="-342900">
              <a:buAutoNum type="arabicPeriod"/>
            </a:pPr>
            <a:r>
              <a:rPr lang="ru-RU" sz="3200" b="1" dirty="0" smtClean="0"/>
              <a:t>Клевер</a:t>
            </a:r>
          </a:p>
          <a:p>
            <a:pPr marL="342900" indent="-342900">
              <a:buAutoNum type="arabicPeriod"/>
            </a:pPr>
            <a:r>
              <a:rPr lang="ru-RU" sz="3200" b="1" dirty="0" smtClean="0"/>
              <a:t>Колокольчик</a:t>
            </a:r>
          </a:p>
          <a:p>
            <a:pPr marL="342900" indent="-342900">
              <a:buAutoNum type="arabicPeriod"/>
            </a:pPr>
            <a:r>
              <a:rPr lang="ru-RU" sz="3200" b="1" dirty="0" smtClean="0"/>
              <a:t>Незабудка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67454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 animBg="1"/>
      <p:bldP spid="7" grpId="0" animBg="1"/>
      <p:bldP spid="8" grpId="0" uiExpand="1" build="p"/>
      <p:bldP spid="9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99624" y="479799"/>
            <a:ext cx="2792752" cy="144655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0">
                  <a:noFill/>
                </a:ln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Роза</a:t>
            </a:r>
            <a:endParaRPr lang="ru-RU" sz="8800" b="1" cap="none" spc="0" dirty="0">
              <a:ln w="0">
                <a:noFill/>
              </a:ln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0208" y="338435"/>
            <a:ext cx="4120754" cy="309056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288" y="334032"/>
            <a:ext cx="3516504" cy="318463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9473" y="3838903"/>
            <a:ext cx="4030773" cy="268802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725" y="3838903"/>
            <a:ext cx="3772836" cy="273137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868540" y="1966919"/>
            <a:ext cx="27927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Королева цветов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78698" y="3044137"/>
            <a:ext cx="86494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Самый </a:t>
            </a:r>
            <a:r>
              <a:rPr lang="ru-RU" sz="2000" b="1" dirty="0"/>
              <a:t>старый розовый куст в мире растет в Германии.  Вот уже почти 1000 лет он растет  у стен собора в </a:t>
            </a:r>
            <a:r>
              <a:rPr lang="ru-RU" sz="2000" b="1" dirty="0" err="1"/>
              <a:t>Хильдесхайме</a:t>
            </a:r>
            <a:r>
              <a:rPr lang="ru-RU" sz="2000" b="1" dirty="0"/>
              <a:t> и по высоте достиг почти  крыши.</a:t>
            </a:r>
          </a:p>
        </p:txBody>
      </p:sp>
    </p:spTree>
    <p:extLst>
      <p:ext uri="{BB962C8B-B14F-4D97-AF65-F5344CB8AC3E}">
        <p14:creationId xmlns:p14="http://schemas.microsoft.com/office/powerpoint/2010/main" val="1706671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000"/>
                            </p:stCondLst>
                            <p:childTnLst>
                              <p:par>
                                <p:cTn id="12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260"/>
                            </p:stCondLst>
                            <p:childTnLst>
                              <p:par>
                                <p:cTn id="20" presetID="6" presetClass="exit" presetSubtype="3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1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260"/>
                            </p:stCondLst>
                            <p:childTnLst>
                              <p:par>
                                <p:cTn id="2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4260"/>
                            </p:stCondLst>
                            <p:childTnLst>
                              <p:par>
                                <p:cTn id="3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6260"/>
                            </p:stCondLst>
                            <p:childTnLst>
                              <p:par>
                                <p:cTn id="3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8260"/>
                            </p:stCondLst>
                            <p:childTnLst>
                              <p:par>
                                <p:cTn id="4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1" grpId="1"/>
      <p:bldP spid="3" grpId="0"/>
      <p:bldP spid="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17208" y="192604"/>
            <a:ext cx="3105337" cy="144655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ru-RU" sz="8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Ирис</a:t>
            </a:r>
            <a:endParaRPr lang="ru-RU" sz="8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152" y="4299349"/>
            <a:ext cx="3227684" cy="24151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3767" y="1607163"/>
            <a:ext cx="596462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Цветы ириса известны человеку с древнейших времён. На острове 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на 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фреске,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которая находилась на стене 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Кносского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дворца,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изображен жрец, окружённый цветущими ирисами. Этой фреске около 4 000 лет.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3633" y="1639154"/>
            <a:ext cx="3802353" cy="50753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2161" y="1677988"/>
            <a:ext cx="2466975" cy="18478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3110" y="4176811"/>
            <a:ext cx="2505075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81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95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950"/>
                            </p:stCondLst>
                            <p:childTnLst>
                              <p:par>
                                <p:cTn id="17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445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450"/>
                            </p:stCondLst>
                            <p:childTnLst>
                              <p:par>
                                <p:cTn id="2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1.85185E-6 L -3.95833E-6 1.85185E-6 C 0.00313 0.00278 0.01628 0.01435 0.02188 0.0162 C 0.02878 0.01828 0.03581 0.01875 0.04258 0.02083 C 0.04779 0.02222 0.05287 0.02523 0.05808 0.02546 L 0.14089 0.02778 L 0.25847 0.02546 C 0.2681 0.02453 0.27735 0.01759 0.28698 0.0162 L 0.30378 0.01389 C 0.30899 0.01227 0.31407 0.00995 0.31927 0.00926 C 0.36524 0.00324 0.3586 0.0118 0.38529 1.85185E-6 C 0.38828 -0.00139 0.39141 -0.00232 0.39427 -0.00463 C 0.3987 -0.00787 0.403 -0.01204 0.40716 -0.01597 C 0.40742 -0.01621 0.43034 -0.03797 0.43568 -0.04584 C 0.43893 -0.05093 0.44154 -0.05695 0.44466 -0.06204 C 0.44922 -0.06945 0.45143 -0.07037 0.45508 -0.07801 C 0.45729 -0.08287 0.46576 -0.10301 0.46797 -0.11019 C 0.47123 -0.12084 0.4737 -0.13218 0.47709 -0.1426 C 0.48047 -0.15324 0.48516 -0.16297 0.48737 -0.17477 C 0.49388 -0.20926 0.48594 -0.16597 0.49258 -0.20463 C 0.49336 -0.20926 0.49453 -0.21366 0.49518 -0.21829 C 0.49623 -0.22662 0.49688 -0.23519 0.49779 -0.24375 C 0.49727 -0.26829 0.49753 -0.29283 0.49649 -0.31713 C 0.49597 -0.32778 0.48685 -0.36343 0.48607 -0.36551 C 0.48268 -0.37477 0.48047 -0.38611 0.47578 -0.39306 C 0.47318 -0.39699 0.47071 -0.40116 0.46797 -0.40463 C 0.46094 -0.41389 0.4513 -0.42523 0.44336 -0.43449 C 0.43399 -0.4456 0.42995 -0.45139 0.41758 -0.45972 L 0.40078 -0.4713 C 0.39649 -0.47431 0.39232 -0.47847 0.38776 -0.48056 C 0.38438 -0.48195 0.38086 -0.4831 0.37748 -0.48519 C 0.35052 -0.50116 0.378 -0.48797 0.35287 -0.50116 C 0.34948 -0.50301 0.34597 -0.50371 0.34258 -0.50579 C 0.31758 -0.5206 0.33464 -0.51528 0.31537 -0.51945 L 0.29219 -0.51736 C 0.28828 -0.51667 0.28438 -0.51574 0.28047 -0.51505 C 0.27591 -0.51389 0.26849 -0.51181 0.26367 -0.51042 C 0.25104 -0.50625 0.26367 -0.51042 0.24948 -0.50347 C 0.2474 -0.50255 0.24518 -0.50185 0.24297 -0.50116 C 0.24128 -0.49954 0.23972 -0.49769 0.23789 -0.49653 C 0.23581 -0.49537 0.23347 -0.49514 0.23138 -0.49422 C 0.2263 -0.49236 0.22474 -0.49144 0.21979 -0.48727 C 0.20977 -0.47917 0.21446 -0.48241 0.20547 -0.47361 C 0.20378 -0.47199 0.20209 -0.4706 0.20039 -0.46898 C 0.19479 -0.46343 0.19414 -0.46158 0.18867 -0.45741 C 0.1875 -0.45648 0.18607 -0.45602 0.18477 -0.4551 C 0.18308 -0.45278 0.18125 -0.4507 0.17969 -0.44838 C 0.17826 -0.44607 0.17722 -0.44329 0.17578 -0.44144 C 0.17422 -0.43935 0.17227 -0.43843 0.17058 -0.43681 C 0.16797 -0.42917 0.16446 -0.42222 0.16289 -0.41389 C 0.15925 -0.39445 0.16511 -0.425 0.15768 -0.39306 C 0.14974 -0.35903 0.15964 -0.3956 0.15248 -0.37014 C 0.14844 -0.34167 0.14896 -0.35278 0.15117 -0.31273 C 0.1513 -0.31019 0.15196 -0.30787 0.15248 -0.30579 C 0.15326 -0.30324 0.1543 -0.30116 0.15508 -0.29885 C 0.15599 -0.29584 0.1569 -0.29283 0.15768 -0.28959 C 0.15821 -0.2875 0.15821 -0.28472 0.15899 -0.28264 C 0.15964 -0.28079 0.16068 -0.27963 0.16159 -0.27824 C 0.16198 -0.27431 0.16224 -0.27037 0.16289 -0.26667 C 0.16354 -0.26204 0.16498 -0.25764 0.1655 -0.25278 C 0.16589 -0.24815 0.16628 -0.24352 0.16667 -0.23912 C 0.1681 -0.22662 0.16797 -0.23357 0.16797 -0.22755 L 0.17188 -0.23449 " pathEditMode="relative" ptsTypes="AAAAAAAAAAAAAAAAAAAAAAAAAAAAAAAAAAAAAAAAAAAAAAAAAAAAAAAAAAAAAAA">
                                      <p:cBhvr>
                                        <p:cTn id="3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7450"/>
                            </p:stCondLst>
                            <p:childTnLst>
                              <p:par>
                                <p:cTn id="3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9450"/>
                            </p:stCondLst>
                            <p:childTnLst>
                              <p:par>
                                <p:cTn id="35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450"/>
                            </p:stCondLst>
                            <p:childTnLst>
                              <p:par>
                                <p:cTn id="4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1348" y="460617"/>
            <a:ext cx="5649303" cy="132343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Гладиолус</a:t>
            </a:r>
            <a:endParaRPr lang="ru-RU" sz="80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innerShdw blurRad="63500" dist="508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71348" y="1821698"/>
            <a:ext cx="553369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Он похож на колосок-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>Многоцветен и высок,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>Только странный он чуток –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>Вместо зернышек – цветок.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310" y="3429000"/>
            <a:ext cx="4127499" cy="30956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2988" y="3429000"/>
            <a:ext cx="3095625" cy="30956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10539" y="3732245"/>
            <a:ext cx="32470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Название </a:t>
            </a:r>
            <a:r>
              <a:rPr lang="ru-RU" b="1" dirty="0" err="1"/>
              <a:t>гдадиолус</a:t>
            </a:r>
            <a:r>
              <a:rPr lang="ru-RU" b="1" dirty="0"/>
              <a:t> происходит от латинского </a:t>
            </a:r>
            <a:r>
              <a:rPr lang="ru-RU" b="1" dirty="0" err="1"/>
              <a:t>Gladius</a:t>
            </a:r>
            <a:r>
              <a:rPr lang="ru-RU" b="1" dirty="0"/>
              <a:t>, что в переводе означает "меч".</a:t>
            </a:r>
          </a:p>
        </p:txBody>
      </p:sp>
    </p:spTree>
    <p:extLst>
      <p:ext uri="{BB962C8B-B14F-4D97-AF65-F5344CB8AC3E}">
        <p14:creationId xmlns:p14="http://schemas.microsoft.com/office/powerpoint/2010/main" val="114310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250"/>
                            </p:stCondLst>
                            <p:childTnLst>
                              <p:par>
                                <p:cTn id="13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250"/>
                            </p:stCondLst>
                            <p:childTnLst>
                              <p:par>
                                <p:cTn id="21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250"/>
                            </p:stCondLst>
                            <p:childTnLst>
                              <p:par>
                                <p:cTn id="29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250"/>
                            </p:stCondLst>
                            <p:childTnLst>
                              <p:par>
                                <p:cTn id="3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90157" y="492149"/>
            <a:ext cx="406393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6699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Тюльпан</a:t>
            </a:r>
            <a:endParaRPr lang="ru-RU" sz="7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6699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259289" y="1692478"/>
            <a:ext cx="851337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Родина тюльпана — территория современного Казахстана, где они ещё встречаются в диком виде.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2640" y="1279056"/>
            <a:ext cx="2423160" cy="32278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056" y="3429000"/>
            <a:ext cx="2249214" cy="33738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1702" y="2658623"/>
            <a:ext cx="4008596" cy="3006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114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4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400"/>
                            </p:stCondLst>
                            <p:childTnLst>
                              <p:par>
                                <p:cTn id="29" presetID="21" presetClass="exit" presetSubtype="1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heel(1)">
                                      <p:cBhvr>
                                        <p:cTn id="30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1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3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1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6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4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1900"/>
                            </p:stCondLst>
                            <p:childTnLst>
                              <p:par>
                                <p:cTn id="4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36305" y="570977"/>
            <a:ext cx="2919390" cy="1200329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C000"/>
                </a:solidFill>
                <a:effectLst/>
              </a:rPr>
              <a:t>Лилия</a:t>
            </a:r>
            <a:endParaRPr lang="ru-RU" sz="7200" b="1" cap="none" spc="0" dirty="0">
              <a:ln w="12700" cmpd="sng">
                <a:solidFill>
                  <a:schemeClr val="accent4"/>
                </a:solidFill>
                <a:prstDash val="solid"/>
              </a:ln>
              <a:solidFill>
                <a:srgbClr val="FFC000"/>
              </a:solidFill>
              <a:effectLst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247" y="1615965"/>
            <a:ext cx="4834759" cy="36260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2664" y="1600200"/>
            <a:ext cx="4876800" cy="3657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76584" y="5535827"/>
            <a:ext cx="42589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Высота </a:t>
            </a:r>
            <a:r>
              <a:rPr lang="ru-RU" sz="2400" b="1" dirty="0"/>
              <a:t>растения может колебаться от 30 до 250 сантиметров!</a:t>
            </a:r>
          </a:p>
        </p:txBody>
      </p:sp>
    </p:spTree>
    <p:extLst>
      <p:ext uri="{BB962C8B-B14F-4D97-AF65-F5344CB8AC3E}">
        <p14:creationId xmlns:p14="http://schemas.microsoft.com/office/powerpoint/2010/main" val="1751254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900"/>
                            </p:stCondLst>
                            <p:childTnLst>
                              <p:par>
                                <p:cTn id="1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9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30495" y="628396"/>
            <a:ext cx="3757760" cy="92333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Black" pitchFamily="34" charset="0"/>
              </a:rPr>
              <a:t>Ромашка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4025" y="2261937"/>
            <a:ext cx="48896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Наиболее известный вид – Ромашка аптечная, которая широко используется в лечебных и косметических целях.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31806" y="2098307"/>
            <a:ext cx="506288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В Центральной Африке были полностью уничтожены местными племенами несколько видов ромашки из-за суеверий, что эти растения якобы привлекают злых духов.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092" y="3848049"/>
            <a:ext cx="2571750" cy="17811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0056" y="3833813"/>
            <a:ext cx="2609850" cy="17526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750" y="3575635"/>
            <a:ext cx="4307247" cy="2528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364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36" presetClass="emph" presetSubtype="0" repeatCount="3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400"/>
                            </p:stCondLst>
                            <p:childTnLst>
                              <p:par>
                                <p:cTn id="2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400"/>
                            </p:stCondLst>
                            <p:childTnLst>
                              <p:par>
                                <p:cTn id="2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400"/>
                            </p:stCondLst>
                            <p:childTnLst>
                              <p:par>
                                <p:cTn id="33" presetID="16" presetClass="exit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4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0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3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400"/>
                            </p:stCondLst>
                            <p:childTnLst>
                              <p:par>
                                <p:cTn id="4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7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  <p:bldP spid="4" grpId="0"/>
      <p:bldP spid="4" grpId="1"/>
    </p:bldLst>
  </p:timing>
</p:sld>
</file>

<file path=ppt/theme/theme1.xml><?xml version="1.0" encoding="utf-8"?>
<a:theme xmlns:a="http://schemas.openxmlformats.org/drawingml/2006/main" name="След самолета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лед самолета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229</TotalTime>
  <Words>292</Words>
  <Application>Microsoft Office PowerPoint</Application>
  <PresentationFormat>Произвольный</PresentationFormat>
  <Paragraphs>47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След самолета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IMC Krsel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Эти прекрасные цветы</dc:title>
  <dc:creator>user</dc:creator>
  <cp:lastModifiedBy>Никитины</cp:lastModifiedBy>
  <cp:revision>32</cp:revision>
  <dcterms:created xsi:type="dcterms:W3CDTF">2017-04-27T11:33:16Z</dcterms:created>
  <dcterms:modified xsi:type="dcterms:W3CDTF">2017-09-17T15:28:18Z</dcterms:modified>
</cp:coreProperties>
</file>