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</p:sldMasterIdLst>
  <p:sldIdLst>
    <p:sldId id="256" r:id="rId4"/>
    <p:sldId id="284" r:id="rId5"/>
    <p:sldId id="258" r:id="rId6"/>
    <p:sldId id="264" r:id="rId7"/>
    <p:sldId id="263" r:id="rId8"/>
    <p:sldId id="262" r:id="rId9"/>
    <p:sldId id="261" r:id="rId10"/>
    <p:sldId id="260" r:id="rId11"/>
    <p:sldId id="259" r:id="rId12"/>
    <p:sldId id="270" r:id="rId13"/>
    <p:sldId id="269" r:id="rId14"/>
    <p:sldId id="268" r:id="rId15"/>
    <p:sldId id="267" r:id="rId16"/>
    <p:sldId id="266" r:id="rId17"/>
    <p:sldId id="265" r:id="rId18"/>
    <p:sldId id="278" r:id="rId19"/>
    <p:sldId id="274" r:id="rId20"/>
    <p:sldId id="273" r:id="rId21"/>
    <p:sldId id="272" r:id="rId22"/>
    <p:sldId id="283" r:id="rId23"/>
    <p:sldId id="282" r:id="rId24"/>
    <p:sldId id="281" r:id="rId25"/>
    <p:sldId id="280" r:id="rId26"/>
    <p:sldId id="257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F3EF-1E26-44AC-8008-FDA4BE54CD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BF72B-A01E-4727-A764-267B2B511B6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44145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F6D3-04CC-48ED-9F02-D9A71CC334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6CFE1-F749-47F3-8B47-CC9D5345CB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49109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5B02-19CE-472C-AF0A-40DDA676F20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67C85-5061-4AC7-B7A8-C58D151BA96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13787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C354-D3C7-41DB-B0B7-BBEE0DF9874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65E66-7AFA-4F18-9781-CE6289ED9FE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5746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E0BBC-9B20-48E2-ADA4-F3490A7F41E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56261-5965-4125-B6DE-8433224245A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6402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87CA0-FE02-4071-8194-703694C1E15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267E2-B0EC-47E2-AA28-5762C4C0268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06493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E9009-473A-4ABF-BB8D-CF3E8A194B4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69324-026A-42FE-9FF8-AD66522BCA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53065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5F8C-09BB-479D-A6DE-0E7027BA380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0E31-0527-4527-81C5-CA8060DCED6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1727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F44C-0575-4095-A429-567BCED71F4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E171B-E7C6-4646-9F5A-F77664AB82C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08885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8135F-AA48-4766-8D94-BFAACC9DF01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24C92-0C19-462D-B745-618455DAA55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93861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EC7C8-7CE7-4ED8-8256-ECD5121499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AB7D-C89A-4F78-A5A9-D68E0ABA78C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3455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20A450-4629-4AE5-BE19-EDB2743A13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3411B2-B0A8-4996-85FA-4DD427A20E29}" type="slidenum">
              <a:rPr lang="en-US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62156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РМО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и литературы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0"/>
            <a:ext cx="5018900" cy="3260275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Игровые технологии на уроках русского языка и литературы</a:t>
            </a:r>
          </a:p>
          <a:p>
            <a:endParaRPr lang="ru-RU" dirty="0"/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школы № 297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Пушкинского района Санкт-Петербурга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Васильевна</a:t>
            </a:r>
            <a:endParaRPr lang="en-US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latin typeface="Monotype Corsiva" panose="03010101010201010101" pitchFamily="66" charset="0"/>
              </a:rPr>
              <a:t>Пригласи на обед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Задача: озвучить меню обеда, на который вы хотите пригласить своего </a:t>
            </a:r>
            <a:r>
              <a:rPr lang="ru-RU" dirty="0" smtClean="0"/>
              <a:t>друга, используя следующие слова: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тефтели, щавель,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творог, сливовый, грушевый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43890"/>
            <a:ext cx="3384798" cy="258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latin typeface="Monotype Corsiva" panose="03010101010201010101" pitchFamily="66" charset="0"/>
              </a:rPr>
              <a:t>В эфире - новости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Составление </a:t>
            </a:r>
            <a:r>
              <a:rPr lang="ru-RU" sz="3600" dirty="0"/>
              <a:t>текста со словами, представляющими определенные трудности произношения.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Тематика </a:t>
            </a:r>
            <a:r>
              <a:rPr lang="ru-RU" sz="3600" dirty="0"/>
              <a:t>текста: события, происходящие в мире (стране, области).</a:t>
            </a:r>
          </a:p>
        </p:txBody>
      </p:sp>
    </p:spTree>
    <p:extLst>
      <p:ext uri="{BB962C8B-B14F-4D97-AF65-F5344CB8AC3E}">
        <p14:creationId xmlns:p14="http://schemas.microsoft.com/office/powerpoint/2010/main" val="121304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latin typeface="Monotype Corsiva" panose="03010101010201010101" pitchFamily="66" charset="0"/>
              </a:rPr>
              <a:t>Собери фразеологизм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Расхлебывать следы глядя в пятки баклуши на ночь заметать душа уходит бить кашу</a:t>
            </a:r>
          </a:p>
        </p:txBody>
      </p:sp>
    </p:spTree>
    <p:extLst>
      <p:ext uri="{BB962C8B-B14F-4D97-AF65-F5344CB8AC3E}">
        <p14:creationId xmlns:p14="http://schemas.microsoft.com/office/powerpoint/2010/main" val="10530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>
                <a:latin typeface="Monotype Corsiva" panose="03010101010201010101" pitchFamily="66" charset="0"/>
              </a:rPr>
              <a:t>Собери фразеологизм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387625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Заметать следы</a:t>
            </a: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– «уничтожать улики»</a:t>
            </a:r>
          </a:p>
          <a:p>
            <a:pPr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Душа уходит в пятки</a:t>
            </a: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у кого – «кто-либо испытывает сильный страх, потрясение, вызванное внезапным испугом, неожиданной неприятностью»</a:t>
            </a:r>
          </a:p>
          <a:p>
            <a:pPr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Расхлебывать кашу – «</a:t>
            </a: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распутывать сложное, хлопотное или неприятное дело»</a:t>
            </a:r>
          </a:p>
          <a:p>
            <a:pPr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Бить баклуши –</a:t>
            </a: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«предаваться безделью, лени, совсем ничего не делать»</a:t>
            </a:r>
          </a:p>
          <a:p>
            <a:pPr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ночь глядя </a:t>
            </a: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«поздно вечером, в позднее время»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88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latin typeface="Monotype Corsiva" panose="03010101010201010101" pitchFamily="66" charset="0"/>
              </a:rPr>
              <a:t>Угадай-ка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вешают, приходя в уныние; его задирают; его всюду суют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4638"/>
            <a:ext cx="792088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3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>
                <a:latin typeface="Monotype Corsiva" panose="03010101010201010101" pitchFamily="66" charset="0"/>
              </a:rPr>
              <a:t>Угадай-ка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цветы, а вянут; не ладоши, а ими хлопают; не белье, а их развешивают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496944" cy="593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87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>
                <a:latin typeface="Monotype Corsiva" panose="03010101010201010101" pitchFamily="66" charset="0"/>
              </a:rPr>
              <a:t>Угадай-ка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можно проглотить; за него тянут; на нем вертится то,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вот-вот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вспомнишь; его держат за зубами, чтобы не сказать лишнего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4638"/>
            <a:ext cx="8147248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9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anose="03010101010201010101" pitchFamily="66" charset="0"/>
              </a:rPr>
              <a:t>Акростих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 данному слову </a:t>
            </a:r>
            <a:r>
              <a:rPr lang="ru-RU" dirty="0" smtClean="0"/>
              <a:t>подберите </a:t>
            </a:r>
            <a:r>
              <a:rPr lang="ru-RU" dirty="0"/>
              <a:t>фразеологизмы, </a:t>
            </a:r>
            <a:r>
              <a:rPr lang="ru-RU" dirty="0" smtClean="0"/>
              <a:t>начинающиеся </a:t>
            </a:r>
            <a:r>
              <a:rPr lang="ru-RU" dirty="0"/>
              <a:t>с определенной </a:t>
            </a:r>
            <a:r>
              <a:rPr lang="ru-RU" dirty="0" smtClean="0"/>
              <a:t>буквы.</a:t>
            </a:r>
          </a:p>
          <a:p>
            <a:pPr marL="0" indent="0" algn="ctr">
              <a:buNone/>
            </a:pPr>
            <a:r>
              <a:rPr lang="ru-RU" dirty="0" smtClean="0"/>
              <a:t>КОСМОС</a:t>
            </a:r>
          </a:p>
          <a:p>
            <a:pPr marL="0" indent="0">
              <a:buNone/>
            </a:pPr>
            <a:r>
              <a:rPr lang="ru-RU" dirty="0" smtClean="0"/>
              <a:t>К - Кануть </a:t>
            </a:r>
            <a:r>
              <a:rPr lang="ru-RU" dirty="0"/>
              <a:t>в лету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 – Око за око, зуб за зуб</a:t>
            </a:r>
          </a:p>
          <a:p>
            <a:pPr marL="0" indent="0">
              <a:buNone/>
            </a:pPr>
            <a:r>
              <a:rPr lang="ru-RU" dirty="0" smtClean="0"/>
              <a:t>С – Сорвать маску</a:t>
            </a:r>
          </a:p>
          <a:p>
            <a:pPr marL="0" indent="0">
              <a:buNone/>
            </a:pPr>
            <a:r>
              <a:rPr lang="ru-RU" dirty="0" smtClean="0"/>
              <a:t>М </a:t>
            </a:r>
            <a:r>
              <a:rPr lang="ru-RU" dirty="0"/>
              <a:t>- Мозолить глаза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 – Ободрать как липку</a:t>
            </a:r>
          </a:p>
          <a:p>
            <a:pPr marL="0" indent="0">
              <a:buNone/>
            </a:pPr>
            <a:r>
              <a:rPr lang="ru-RU" dirty="0" smtClean="0"/>
              <a:t>С – Спустя рукава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94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Мягкая посадка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спряжение глагола.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 ученику мяч, называет какой-либо глагол. Ученик ловит мяч, называет спряжение глагола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возвращает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 учителю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1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latin typeface="Monotype Corsiva" panose="03010101010201010101" pitchFamily="66" charset="0"/>
              </a:rPr>
              <a:t>Третий лишний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Необходимо найти слово, не соответствующее определенному правилу, части речи, смыслу и т. д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Например: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горяч, могуч, </a:t>
            </a:r>
            <a:r>
              <a:rPr lang="ru-RU" dirty="0" smtClean="0"/>
              <a:t>плач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революция, циркуль, </a:t>
            </a:r>
            <a:r>
              <a:rPr lang="ru-RU" dirty="0" smtClean="0"/>
              <a:t>нация.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kozlov.ru/upload/images/0408/040814172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3136624" cy="38164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1275" y="836613"/>
            <a:ext cx="468153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i="1" dirty="0" smtClean="0">
                <a:solidFill>
                  <a:prstClr val="black"/>
                </a:solidFill>
              </a:rPr>
              <a:t>«…ребенок должен играть, даже когда делает серьезное дело. Вся его жизнь – это игра»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92725" y="3862388"/>
            <a:ext cx="3527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i="1" smtClean="0">
                <a:solidFill>
                  <a:prstClr val="black"/>
                </a:solidFill>
              </a:rPr>
              <a:t>А.С. Макаренко</a:t>
            </a:r>
          </a:p>
        </p:txBody>
      </p:sp>
    </p:spTree>
    <p:extLst>
      <p:ext uri="{BB962C8B-B14F-4D97-AF65-F5344CB8AC3E}">
        <p14:creationId xmlns:p14="http://schemas.microsoft.com/office/powerpoint/2010/main" val="289156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Monotype Corsiva" panose="03010101010201010101" pitchFamily="66" charset="0"/>
              </a:rPr>
              <a:t>Я работаю волшебником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нарицательные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собственные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орел – город Орел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девочка Роза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Плодородная земля – планета Земля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75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latin typeface="Monotype Corsiva" panose="03010101010201010101" pitchFamily="66" charset="0"/>
              </a:rPr>
              <a:t>Собери загадку</a:t>
            </a:r>
            <a:endParaRPr lang="ru-RU" sz="80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Соберите загадку, отгадайте ее и определите одушевленным или неодушевленным является предмет.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Зашел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в я зеленый 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 в недолго и пробыл 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оказался этот 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Другом в быстро городе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19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>
                <a:latin typeface="Monotype Corsiva" panose="03010101010201010101" pitchFamily="66" charset="0"/>
              </a:rPr>
              <a:t>Собери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зашел в зеленый дом</a:t>
            </a: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недолго пробыл в нем,</a:t>
            </a: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Оказался этот дом </a:t>
            </a: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 городе другом.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6632"/>
            <a:ext cx="8568951" cy="547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8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Кто быстрее?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ряд быстрее найдет в приведенных словах звонкие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just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Чудеса, кастрюля, ящик, вермишель,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картина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48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нет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(В.А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6992"/>
            <a:ext cx="2307642" cy="2769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240" y="-233852"/>
            <a:ext cx="9751768" cy="7263252"/>
          </a:xfrm>
        </p:spPr>
      </p:pic>
    </p:spTree>
    <p:extLst>
      <p:ext uri="{BB962C8B-B14F-4D97-AF65-F5344CB8AC3E}">
        <p14:creationId xmlns:p14="http://schemas.microsoft.com/office/powerpoint/2010/main" val="1034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84176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latin typeface="Monotype Corsiva" panose="03010101010201010101" pitchFamily="66" charset="0"/>
              </a:rPr>
              <a:t>Игра</a:t>
            </a:r>
            <a:endParaRPr lang="ru-RU" sz="96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16832"/>
            <a:ext cx="5386678" cy="3528392"/>
          </a:xfrm>
        </p:spPr>
      </p:pic>
    </p:spTree>
    <p:extLst>
      <p:ext uri="{BB962C8B-B14F-4D97-AF65-F5344CB8AC3E}">
        <p14:creationId xmlns:p14="http://schemas.microsoft.com/office/powerpoint/2010/main" val="115322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Monotype Corsiva" panose="03010101010201010101" pitchFamily="66" charset="0"/>
              </a:rPr>
              <a:t>Игровая технология - 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33990"/>
            <a:ext cx="8229600" cy="4061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операций, действий, направленных на достижение учебно-воспитательных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целей.</a:t>
            </a:r>
          </a:p>
          <a:p>
            <a:pPr marL="0" indent="0" algn="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(Л.А.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Байкова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6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Monotype Corsiva" panose="03010101010201010101" pitchFamily="66" charset="0"/>
              </a:rPr>
              <a:t>Образовательная игра - </a:t>
            </a:r>
            <a:endParaRPr lang="ru-RU" sz="66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147248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активные методы, используемые в учебно-воспитательном процессе с целью достижения педагогических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7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Monotype Corsiva" panose="03010101010201010101" pitchFamily="66" charset="0"/>
              </a:rPr>
              <a:t>Функции образовательных игр: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 — развитие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— развитие различных психических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воспитывающая — развитие качеств личности, общей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95872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Использование игровых технологий на уроках русского языка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помогает </a:t>
            </a:r>
            <a:r>
              <a:rPr lang="ru-RU" dirty="0" smtClean="0"/>
              <a:t>снять </a:t>
            </a:r>
            <a:r>
              <a:rPr lang="ru-RU" dirty="0"/>
              <a:t>ряд трудностей, связанных с запоминанием материала;</a:t>
            </a:r>
            <a:endParaRPr lang="ru-RU" dirty="0" smtClean="0"/>
          </a:p>
          <a:p>
            <a:r>
              <a:rPr lang="ru-RU" dirty="0"/>
              <a:t>р</a:t>
            </a:r>
            <a:r>
              <a:rPr lang="ru-RU" dirty="0" smtClean="0"/>
              <a:t>азвивает познавательный интерес к русскому языку как к учебному предмету;</a:t>
            </a:r>
          </a:p>
          <a:p>
            <a:r>
              <a:rPr lang="ru-RU" dirty="0"/>
              <a:t>с</a:t>
            </a:r>
            <a:r>
              <a:rPr lang="ru-RU" dirty="0" smtClean="0"/>
              <a:t>пособствует обогащению словарного запаса;</a:t>
            </a:r>
          </a:p>
          <a:p>
            <a:r>
              <a:rPr lang="ru-RU" dirty="0"/>
              <a:t>р</a:t>
            </a:r>
            <a:r>
              <a:rPr lang="ru-RU" dirty="0" smtClean="0"/>
              <a:t>асширяет кругозор;</a:t>
            </a:r>
          </a:p>
          <a:p>
            <a:r>
              <a:rPr lang="ru-RU" dirty="0"/>
              <a:t>воспитывает качества творческой личности: инициативу, настойчивость, целеустремлённость, умение находить решение в нестандартной </a:t>
            </a:r>
            <a:r>
              <a:rPr lang="ru-RU" dirty="0" smtClean="0"/>
              <a:t>ситуации.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6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latin typeface="Monotype Corsiva" panose="03010101010201010101" pitchFamily="66" charset="0"/>
              </a:rPr>
              <a:t>Игровые формы на уроке русского </a:t>
            </a:r>
            <a:r>
              <a:rPr lang="ru-RU" sz="4800" b="1" dirty="0" smtClean="0">
                <a:latin typeface="Monotype Corsiva" panose="03010101010201010101" pitchFamily="66" charset="0"/>
              </a:rPr>
              <a:t>языка</a:t>
            </a:r>
            <a:r>
              <a:rPr lang="ru-RU" sz="4800" b="1" dirty="0">
                <a:latin typeface="Monotype Corsiva" panose="03010101010201010101" pitchFamily="66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задания, направленные на отработку орфоэпических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Лексико-фразеологические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задания, направленные на отработку орфографических и пунктуационных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Кроссворды, чайнворды,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81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onotype Corsiva" panose="03010101010201010101" pitchFamily="66" charset="0"/>
              </a:rPr>
              <a:t>Составь </a:t>
            </a:r>
            <a:r>
              <a:rPr lang="ru-RU" sz="5400" b="1" dirty="0">
                <a:latin typeface="Monotype Corsiva" panose="03010101010201010101" pitchFamily="66" charset="0"/>
              </a:rPr>
              <a:t>текст и озвучь </a:t>
            </a:r>
            <a:r>
              <a:rPr lang="ru-RU" sz="5400" b="1" dirty="0" smtClean="0">
                <a:latin typeface="Monotype Corsiva" panose="03010101010201010101" pitchFamily="66" charset="0"/>
              </a:rPr>
              <a:t>его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Километр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помощник, шинель, свитер, средство, инструмент, шофёр, шофёров, щавель, украинский, термос,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aksesu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клетку с канцелярскими принадлежностями</Template>
  <TotalTime>169</TotalTime>
  <Words>624</Words>
  <Application>Microsoft Office PowerPoint</Application>
  <PresentationFormat>Экран (4:3)</PresentationFormat>
  <Paragraphs>92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Monotype Corsiva</vt:lpstr>
      <vt:lpstr>Times New Roman</vt:lpstr>
      <vt:lpstr>4_aksesuary</vt:lpstr>
      <vt:lpstr>MSC_MS_RU_RU_Ed_4_Accessories_2007v_Russia</vt:lpstr>
      <vt:lpstr>Выступление на РМО учителей русского языка и литературы</vt:lpstr>
      <vt:lpstr>Презентация PowerPoint</vt:lpstr>
      <vt:lpstr>Игра</vt:lpstr>
      <vt:lpstr>Игровая технология - </vt:lpstr>
      <vt:lpstr>Образовательная игра - </vt:lpstr>
      <vt:lpstr>Функции образовательных игр:</vt:lpstr>
      <vt:lpstr>Использование игровых технологий на уроках русского языка</vt:lpstr>
      <vt:lpstr>Игровые формы на уроке русского языка:</vt:lpstr>
      <vt:lpstr>Составь текст и озвучь его</vt:lpstr>
      <vt:lpstr>Пригласи на обед</vt:lpstr>
      <vt:lpstr>В эфире - новости</vt:lpstr>
      <vt:lpstr>Собери фразеологизм</vt:lpstr>
      <vt:lpstr>Собери фразеологизм</vt:lpstr>
      <vt:lpstr>Угадай-ка</vt:lpstr>
      <vt:lpstr>Угадай-ка</vt:lpstr>
      <vt:lpstr>Угадай-ка</vt:lpstr>
      <vt:lpstr>Акростих</vt:lpstr>
      <vt:lpstr>Мягкая посадка</vt:lpstr>
      <vt:lpstr>Третий лишний</vt:lpstr>
      <vt:lpstr>Я работаю волшебником</vt:lpstr>
      <vt:lpstr>Собери загадку</vt:lpstr>
      <vt:lpstr>Собери загадку</vt:lpstr>
      <vt:lpstr> Кто быстрее?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семинар учителей русского языка и литературы</dc:title>
  <dc:subject>Шаблон оформления</dc:subject>
  <dc:creator>Dorado El</dc:creator>
  <cp:keywords/>
  <dc:description>Шаблон оформления
Корпорация Майкрософт</dc:description>
  <cp:lastModifiedBy>Elena</cp:lastModifiedBy>
  <cp:revision>15</cp:revision>
  <dcterms:created xsi:type="dcterms:W3CDTF">2015-09-13T12:59:50Z</dcterms:created>
  <dcterms:modified xsi:type="dcterms:W3CDTF">2016-11-22T19:48:15Z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