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9" r:id="rId1"/>
  </p:sldMasterIdLst>
  <p:notesMasterIdLst>
    <p:notesMasterId r:id="rId16"/>
  </p:notesMasterIdLst>
  <p:sldIdLst>
    <p:sldId id="284" r:id="rId2"/>
    <p:sldId id="287" r:id="rId3"/>
    <p:sldId id="289" r:id="rId4"/>
    <p:sldId id="290" r:id="rId5"/>
    <p:sldId id="288" r:id="rId6"/>
    <p:sldId id="281" r:id="rId7"/>
    <p:sldId id="293" r:id="rId8"/>
    <p:sldId id="262" r:id="rId9"/>
    <p:sldId id="265" r:id="rId10"/>
    <p:sldId id="258" r:id="rId11"/>
    <p:sldId id="266" r:id="rId12"/>
    <p:sldId id="278" r:id="rId13"/>
    <p:sldId id="305" r:id="rId14"/>
    <p:sldId id="27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3" autoAdjust="0"/>
    <p:restoredTop sz="94660"/>
  </p:normalViewPr>
  <p:slideViewPr>
    <p:cSldViewPr snapToGrid="0">
      <p:cViewPr varScale="1">
        <p:scale>
          <a:sx n="71" d="100"/>
          <a:sy n="71" d="100"/>
        </p:scale>
        <p:origin x="450" y="66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EA696B-41A7-42F2-955D-15B8C10274B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C90D6-EF70-45D6-BD2A-56B84BC741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479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C90D6-EF70-45D6-BD2A-56B84BC7414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570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C90D6-EF70-45D6-BD2A-56B84BC7414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190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46ACD3-C551-40BD-A860-B258B065DC2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67EFAA6-1239-4D3D-8C18-D7823A6E2540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2247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D3-C551-40BD-A860-B258B065DC2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FAA6-1239-4D3D-8C18-D7823A6E2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77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D3-C551-40BD-A860-B258B065DC2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FAA6-1239-4D3D-8C18-D7823A6E2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46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D3-C551-40BD-A860-B258B065DC2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FAA6-1239-4D3D-8C18-D7823A6E254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55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D3-C551-40BD-A860-B258B065DC2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FAA6-1239-4D3D-8C18-D7823A6E2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01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D3-C551-40BD-A860-B258B065DC2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FAA6-1239-4D3D-8C18-D7823A6E2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185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D3-C551-40BD-A860-B258B065DC2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FAA6-1239-4D3D-8C18-D7823A6E2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27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D3-C551-40BD-A860-B258B065DC2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FAA6-1239-4D3D-8C18-D7823A6E2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19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D3-C551-40BD-A860-B258B065DC2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FAA6-1239-4D3D-8C18-D7823A6E2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11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D3-C551-40BD-A860-B258B065DC2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FAA6-1239-4D3D-8C18-D7823A6E2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10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D3-C551-40BD-A860-B258B065DC2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FAA6-1239-4D3D-8C18-D7823A6E2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841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D3-C551-40BD-A860-B258B065DC2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FAA6-1239-4D3D-8C18-D7823A6E2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892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D3-C551-40BD-A860-B258B065DC2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FAA6-1239-4D3D-8C18-D7823A6E2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510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D3-C551-40BD-A860-B258B065DC2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FAA6-1239-4D3D-8C18-D7823A6E2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278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D3-C551-40BD-A860-B258B065DC2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FAA6-1239-4D3D-8C18-D7823A6E2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0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D3-C551-40BD-A860-B258B065DC2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FAA6-1239-4D3D-8C18-D7823A6E2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260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D3-C551-40BD-A860-B258B065DC2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FAA6-1239-4D3D-8C18-D7823A6E2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1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46ACD3-C551-40BD-A860-B258B065DC2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67EFAA6-1239-4D3D-8C18-D7823A6E2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76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  <p:sldLayoutId id="2147483812" r:id="rId13"/>
    <p:sldLayoutId id="2147483813" r:id="rId14"/>
    <p:sldLayoutId id="2147483814" r:id="rId15"/>
    <p:sldLayoutId id="2147483815" r:id="rId16"/>
    <p:sldLayoutId id="2147483816" r:id="rId1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oi-goda.ru/images/stories/vidget/kazaki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74195" y="355063"/>
            <a:ext cx="8643610" cy="5509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000" y="5657849"/>
            <a:ext cx="11430000" cy="77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87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pandia.ru/text/78/030/images/image002_96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764" y="1157013"/>
            <a:ext cx="5311719" cy="3398945"/>
          </a:xfrm>
          <a:prstGeom prst="rect">
            <a:avLst/>
          </a:prstGeom>
          <a:noFill/>
          <a:ln w="57150"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28084" y="1236460"/>
            <a:ext cx="5434936" cy="329904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Виктор Захарченко закончил Краснодарское </a:t>
            </a:r>
            <a:r>
              <a:rPr lang="ru-RU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музыкально-педагогическое училище, Новосибирскую государственную консерваторию им. Глинки, </a:t>
            </a:r>
            <a:r>
              <a:rPr lang="ru-RU" sz="28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аспирантуру в </a:t>
            </a:r>
            <a:r>
              <a:rPr lang="ru-RU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ГМПИ </a:t>
            </a:r>
            <a:endParaRPr lang="ru-RU" sz="28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</a:t>
            </a:r>
            <a:r>
              <a:rPr lang="ru-RU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Гнесиных.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03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3192" y="591530"/>
            <a:ext cx="8761413" cy="1196326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Виктор Захарченко </a:t>
            </a:r>
            <a:r>
              <a:rPr lang="ru-RU" sz="2800" dirty="0" smtClean="0"/>
              <a:t>- дирижер</a:t>
            </a:r>
            <a:r>
              <a:rPr lang="ru-RU" sz="2800" dirty="0"/>
              <a:t>, музыкант, </a:t>
            </a:r>
            <a:r>
              <a:rPr lang="ru-RU" sz="2800" dirty="0" smtClean="0"/>
              <a:t>фольклорист.</a:t>
            </a:r>
            <a:endParaRPr lang="ru-RU" sz="2800" dirty="0"/>
          </a:p>
        </p:txBody>
      </p:sp>
      <p:pic>
        <p:nvPicPr>
          <p:cNvPr id="3074" name="Picture 2" descr="Виктор Захарченко вошел в Совет по государственной культурной политик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38" y="2011501"/>
            <a:ext cx="5576010" cy="278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012348" y="2979690"/>
            <a:ext cx="580939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"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В моей жизни, кроме Бога, есть три святыни: хор, песня и моя родина - Россия, Кубань". </a:t>
            </a:r>
          </a:p>
          <a:p>
            <a:pPr algn="ctr"/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</a:rPr>
            </a:br>
            <a:endParaRPr lang="ru-RU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761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 descr="http://topreferat.znate.ru/pars_docs/refs/13/12423/12423_html_4acee53f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7453" y="421843"/>
            <a:ext cx="4286250" cy="2819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81263" y="3700700"/>
            <a:ext cx="57862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252525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С</a:t>
            </a:r>
            <a:r>
              <a:rPr lang="ru-RU" sz="2400" b="1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приходом Виктора Захарченко в хор началось </a:t>
            </a:r>
            <a:r>
              <a:rPr lang="ru-RU" sz="2400" b="1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его возрождение.</a:t>
            </a:r>
            <a:endParaRPr lang="ru-RU" sz="2400" b="1" dirty="0">
              <a:latin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991154"/>
            <a:ext cx="11774906" cy="156966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Виктор Захарченко - автор более двухсот музыкальных произведений и свыше тысячи обработок народных песен. Мелодии любимых всеми </a:t>
            </a:r>
            <a:r>
              <a:rPr lang="ru-RU" sz="2400" b="1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«Любо</a:t>
            </a:r>
            <a:r>
              <a:rPr lang="ru-RU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, братцы, </a:t>
            </a:r>
            <a:r>
              <a:rPr lang="ru-RU" sz="2400" b="1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любо», «Хлеб </a:t>
            </a:r>
            <a:r>
              <a:rPr lang="ru-RU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- всему </a:t>
            </a:r>
            <a:r>
              <a:rPr lang="ru-RU" sz="2400" b="1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голова», «Ой </a:t>
            </a:r>
            <a:r>
              <a:rPr lang="ru-RU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да Краснодарский </a:t>
            </a:r>
            <a:r>
              <a:rPr lang="ru-RU" sz="2400" b="1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край», «Ты</a:t>
            </a:r>
            <a:r>
              <a:rPr lang="ru-RU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, Кубань, ты наша </a:t>
            </a:r>
            <a:r>
              <a:rPr lang="ru-RU" sz="2400" b="1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родина», «</a:t>
            </a:r>
            <a:r>
              <a:rPr lang="ru-RU" sz="2400" b="1" dirty="0" err="1" smtClean="0">
                <a:latin typeface="Calibri" panose="020F0502020204030204" pitchFamily="34" charset="0"/>
                <a:ea typeface="Times New Roman" panose="02020603050405020304" pitchFamily="18" charset="0"/>
              </a:rPr>
              <a:t>Варэнички</a:t>
            </a:r>
            <a:r>
              <a:rPr lang="ru-RU" sz="2400" b="1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» написаны </a:t>
            </a:r>
            <a:r>
              <a:rPr lang="ru-RU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или </a:t>
            </a:r>
            <a:r>
              <a:rPr lang="ru-RU" sz="2400" b="1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обработаны им.</a:t>
            </a:r>
            <a:endParaRPr lang="ru-RU" sz="2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113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8000" y="1305342"/>
            <a:ext cx="8636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Calibri" panose="020F0502020204030204" pitchFamily="34" charset="0"/>
              </a:rPr>
              <a:t>Дважды лауреат Всероссийского конкурса Государственных русских народных хоров в Москве (1975, 1984 гг</a:t>
            </a:r>
            <a:r>
              <a:rPr lang="ru-RU" sz="2000" dirty="0" smtClean="0">
                <a:latin typeface="Calibri" panose="020F0502020204030204" pitchFamily="34" charset="0"/>
              </a:rPr>
              <a:t>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Calibri" panose="020F0502020204030204" pitchFamily="34" charset="0"/>
              </a:rPr>
              <a:t>Октябрь </a:t>
            </a:r>
            <a:r>
              <a:rPr lang="ru-RU" sz="2000" dirty="0">
                <a:latin typeface="Calibri" panose="020F0502020204030204" pitchFamily="34" charset="0"/>
              </a:rPr>
              <a:t>1988 года — награждён орденом Дружбы народов указом Президиума Верховного Совета </a:t>
            </a:r>
            <a:r>
              <a:rPr lang="ru-RU" sz="2000" dirty="0" smtClean="0">
                <a:latin typeface="Calibri" panose="020F0502020204030204" pitchFamily="34" charset="0"/>
              </a:rPr>
              <a:t>СССР.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Calibri" panose="020F0502020204030204" pitchFamily="34" charset="0"/>
              </a:rPr>
              <a:t>Март </a:t>
            </a:r>
            <a:r>
              <a:rPr lang="ru-RU" sz="2000" dirty="0">
                <a:latin typeface="Calibri" panose="020F0502020204030204" pitchFamily="34" charset="0"/>
              </a:rPr>
              <a:t>1990 года — лауреат Государственной премии Украины имени Т. Г. </a:t>
            </a:r>
            <a:r>
              <a:rPr lang="ru-RU" sz="2000" dirty="0" smtClean="0">
                <a:latin typeface="Calibri" panose="020F0502020204030204" pitchFamily="34" charset="0"/>
              </a:rPr>
              <a:t>Шевченко.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Calibri" panose="020F0502020204030204" pitchFamily="34" charset="0"/>
              </a:rPr>
              <a:t>1993 </a:t>
            </a:r>
            <a:r>
              <a:rPr lang="ru-RU" sz="2000" dirty="0">
                <a:latin typeface="Calibri" panose="020F0502020204030204" pitchFamily="34" charset="0"/>
              </a:rPr>
              <a:t>год — коллективу присвоено почётное звание «Академический</a:t>
            </a:r>
            <a:r>
              <a:rPr lang="ru-RU" sz="2000" dirty="0" smtClean="0">
                <a:latin typeface="Calibri" panose="020F0502020204030204" pitchFamily="34" charset="0"/>
              </a:rPr>
              <a:t>».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Calibri" panose="020F0502020204030204" pitchFamily="34" charset="0"/>
              </a:rPr>
              <a:t>Ноябрь </a:t>
            </a:r>
            <a:r>
              <a:rPr lang="ru-RU" sz="2000" dirty="0">
                <a:latin typeface="Calibri" panose="020F0502020204030204" pitchFamily="34" charset="0"/>
              </a:rPr>
              <a:t>2011 года – награжден орденом Русской Православной Церкви святого благоверного великого князя Димитрия Донского I </a:t>
            </a:r>
            <a:r>
              <a:rPr lang="ru-RU" sz="2000" dirty="0" smtClean="0">
                <a:latin typeface="Calibri" panose="020F0502020204030204" pitchFamily="34" charset="0"/>
              </a:rPr>
              <a:t>степени.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Calibri" panose="020F0502020204030204" pitchFamily="34" charset="0"/>
              </a:rPr>
              <a:t>3 </a:t>
            </a:r>
            <a:r>
              <a:rPr lang="ru-RU" sz="2000" dirty="0">
                <a:latin typeface="Calibri" panose="020F0502020204030204" pitchFamily="34" charset="0"/>
              </a:rPr>
              <a:t>мая 2014 года — коллективу присвоено почётное звание «Заслуженный художественный коллектив Приднестровской Молдавской Республики</a:t>
            </a:r>
            <a:r>
              <a:rPr lang="ru-RU" sz="2000" dirty="0" smtClean="0">
                <a:latin typeface="Calibri" panose="020F0502020204030204" pitchFamily="34" charset="0"/>
              </a:rPr>
              <a:t>».</a:t>
            </a:r>
            <a:endParaRPr lang="ru-RU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2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 descr="http://topreferat.znate.ru/pars_docs/refs/13/12423/12423_html_bb68b62.jpg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806" y="2269546"/>
            <a:ext cx="4991100" cy="31877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5894136" y="383777"/>
            <a:ext cx="48165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Calibri" panose="020F0502020204030204" pitchFamily="34" charset="0"/>
              </a:rPr>
              <a:t>Кубанский казачий хор является историческим памятником, запечатлевшим события двухвековой истории в формах музыкальной и певческой культуры. </a:t>
            </a:r>
          </a:p>
        </p:txBody>
      </p:sp>
    </p:spTree>
    <p:extLst>
      <p:ext uri="{BB962C8B-B14F-4D97-AF65-F5344CB8AC3E}">
        <p14:creationId xmlns:p14="http://schemas.microsoft.com/office/powerpoint/2010/main" val="1178404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4792" y="1180989"/>
            <a:ext cx="4806950" cy="358616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2066130"/>
            <a:ext cx="67247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Calibri" panose="020F0502020204030204" pitchFamily="34" charset="0"/>
              </a:rPr>
              <a:t>Единственный в России профессиональный коллектив народного творчества, имеющий непрерывную преемственную историю с начала XIX века.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295572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Calibri" panose="020F0502020204030204" pitchFamily="34" charset="0"/>
              </a:rPr>
              <a:t>Государственный академический Кубанский казачий хор – старейший и крупнейший национальный казачий коллектив </a:t>
            </a:r>
            <a:r>
              <a:rPr lang="ru-RU" sz="2800" dirty="0" smtClean="0">
                <a:latin typeface="Calibri" panose="020F0502020204030204" pitchFamily="34" charset="0"/>
              </a:rPr>
              <a:t>России.</a:t>
            </a:r>
            <a:endParaRPr lang="ru-RU" sz="2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4781550" y="600262"/>
            <a:ext cx="678180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3200" dirty="0">
                <a:latin typeface="Calibri" panose="020F0502020204030204" pitchFamily="34" charset="0"/>
              </a:rPr>
              <a:t>4 октября 1811 </a:t>
            </a:r>
            <a:r>
              <a:rPr lang="ru-RU" sz="3200" dirty="0" smtClean="0">
                <a:latin typeface="Calibri" panose="020F0502020204030204" pitchFamily="34" charset="0"/>
              </a:rPr>
              <a:t>года начался </a:t>
            </a:r>
            <a:r>
              <a:rPr lang="ru-RU" sz="3200" dirty="0">
                <a:latin typeface="Calibri" panose="020F0502020204030204" pitchFamily="34" charset="0"/>
              </a:rPr>
              <a:t>славный творческий путь Черноморского Войскового певческого хора. </a:t>
            </a:r>
            <a:endParaRPr lang="ru-RU" sz="3200" dirty="0" smtClean="0">
              <a:latin typeface="Calibri" panose="020F0502020204030204" pitchFamily="34" charset="0"/>
            </a:endParaRPr>
          </a:p>
          <a:p>
            <a:pPr eaLnBrk="1" hangingPunct="1"/>
            <a:endParaRPr lang="ru-RU" sz="3200" dirty="0">
              <a:latin typeface="Calibri" panose="020F0502020204030204" pitchFamily="34" charset="0"/>
            </a:endParaRPr>
          </a:p>
          <a:p>
            <a:pPr eaLnBrk="1" hangingPunct="1"/>
            <a:r>
              <a:rPr lang="ru-RU" sz="3200" dirty="0" smtClean="0">
                <a:latin typeface="Calibri" panose="020F0502020204030204" pitchFamily="34" charset="0"/>
              </a:rPr>
              <a:t>У </a:t>
            </a:r>
            <a:r>
              <a:rPr lang="ru-RU" sz="3200" dirty="0">
                <a:latin typeface="Calibri" panose="020F0502020204030204" pitchFamily="34" charset="0"/>
              </a:rPr>
              <a:t>его истоков стояли духовный просветитель Кубани протоиерей Кирилл </a:t>
            </a:r>
            <a:r>
              <a:rPr lang="ru-RU" sz="3200" dirty="0" err="1">
                <a:latin typeface="Calibri" panose="020F0502020204030204" pitchFamily="34" charset="0"/>
              </a:rPr>
              <a:t>Россинский</a:t>
            </a:r>
            <a:r>
              <a:rPr lang="ru-RU" sz="3200" dirty="0">
                <a:latin typeface="Calibri" panose="020F0502020204030204" pitchFamily="34" charset="0"/>
              </a:rPr>
              <a:t> и регент Константин </a:t>
            </a:r>
            <a:r>
              <a:rPr lang="ru-RU" sz="3200" dirty="0" err="1">
                <a:latin typeface="Calibri" panose="020F0502020204030204" pitchFamily="34" charset="0"/>
              </a:rPr>
              <a:t>Гречинский</a:t>
            </a:r>
            <a:r>
              <a:rPr lang="ru-RU" sz="3200" dirty="0" smtClean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338138" y="5733216"/>
            <a:ext cx="5738812" cy="5232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dirty="0">
                <a:latin typeface="Calibri" panose="020F0502020204030204" pitchFamily="34" charset="0"/>
              </a:rPr>
              <a:t> </a:t>
            </a:r>
            <a:r>
              <a:rPr lang="ru-RU" sz="2800" b="1" dirty="0" smtClean="0">
                <a:latin typeface="Calibri" panose="020F0502020204030204" pitchFamily="34" charset="0"/>
              </a:rPr>
              <a:t>Протоиерей </a:t>
            </a:r>
            <a:r>
              <a:rPr lang="ru-RU" sz="2800" b="1" dirty="0">
                <a:latin typeface="Calibri" panose="020F0502020204030204" pitchFamily="34" charset="0"/>
              </a:rPr>
              <a:t>Кирилл </a:t>
            </a:r>
            <a:r>
              <a:rPr lang="ru-RU" sz="2800" b="1" dirty="0" err="1" smtClean="0">
                <a:latin typeface="Calibri" panose="020F0502020204030204" pitchFamily="34" charset="0"/>
              </a:rPr>
              <a:t>Россинский</a:t>
            </a:r>
            <a:endParaRPr lang="ru-RU" sz="2800" b="1" dirty="0">
              <a:latin typeface="Calibri" panose="020F050202020403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915" y="600262"/>
            <a:ext cx="3512185" cy="4682913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88036" y="0"/>
            <a:ext cx="901593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ial" charset="0"/>
              </a:rPr>
              <a:t>История кубанского хора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1064389"/>
            <a:ext cx="11811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>
                <a:latin typeface="Calibri" panose="020F0502020204030204" pitchFamily="34" charset="0"/>
              </a:rPr>
              <a:t>В</a:t>
            </a:r>
            <a:r>
              <a:rPr lang="ru-RU" sz="2800" dirty="0" smtClean="0">
                <a:latin typeface="Calibri" panose="020F0502020204030204" pitchFamily="34" charset="0"/>
              </a:rPr>
              <a:t> </a:t>
            </a:r>
            <a:r>
              <a:rPr lang="ru-RU" sz="2800" dirty="0">
                <a:latin typeface="Calibri" panose="020F0502020204030204" pitchFamily="34" charset="0"/>
              </a:rPr>
              <a:t>1861 года Черноморский хор переименовывается в Кубанский Войсковой певческий хор. С этого времени хор кроме участия в церковных богослужениях постоянно дает светские концерты по области, в которых кроме духовных произведений исполнялись кубанские народные песни и классические </a:t>
            </a:r>
            <a:r>
              <a:rPr lang="ru-RU" sz="2800" dirty="0" smtClean="0">
                <a:latin typeface="Calibri" panose="020F0502020204030204" pitchFamily="34" charset="0"/>
              </a:rPr>
              <a:t>произведения.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ru-RU" sz="2800" dirty="0">
              <a:latin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 smtClean="0">
                <a:latin typeface="Calibri" panose="020F0502020204030204" pitchFamily="34" charset="0"/>
              </a:rPr>
              <a:t>В </a:t>
            </a:r>
            <a:r>
              <a:rPr lang="ru-RU" sz="2800" dirty="0">
                <a:latin typeface="Calibri" panose="020F0502020204030204" pitchFamily="34" charset="0"/>
              </a:rPr>
              <a:t>сентябре 1911 года прошли торжества по случаю 100 — </a:t>
            </a:r>
            <a:r>
              <a:rPr lang="ru-RU" sz="2800" dirty="0" err="1">
                <a:latin typeface="Calibri" panose="020F0502020204030204" pitchFamily="34" charset="0"/>
              </a:rPr>
              <a:t>летия</a:t>
            </a:r>
            <a:r>
              <a:rPr lang="ru-RU" sz="2800" dirty="0">
                <a:latin typeface="Calibri" panose="020F0502020204030204" pitchFamily="34" charset="0"/>
              </a:rPr>
              <a:t> </a:t>
            </a:r>
            <a:r>
              <a:rPr lang="ru-RU" sz="2800" dirty="0" smtClean="0">
                <a:latin typeface="Calibri" panose="020F0502020204030204" pitchFamily="34" charset="0"/>
              </a:rPr>
              <a:t>хора.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ru-RU" sz="2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4" descr="head_new_inf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09795" y="297653"/>
            <a:ext cx="7239000" cy="5429250"/>
          </a:xfr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330867"/>
            <a:ext cx="784255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Calibri" panose="020F0502020204030204" pitchFamily="34" charset="0"/>
              </a:rPr>
              <a:t>Народная песня «Ты, Кубань, Ты наша Родина» написана в 1914 году на русско-турецком фронте. </a:t>
            </a:r>
            <a:endParaRPr lang="ru-RU" sz="2800" dirty="0" smtClean="0">
              <a:latin typeface="Calibri" panose="020F0502020204030204" pitchFamily="34" charset="0"/>
            </a:endParaRPr>
          </a:p>
          <a:p>
            <a:pPr algn="ctr"/>
            <a:endParaRPr lang="ru-RU" sz="2800" dirty="0" smtClean="0">
              <a:latin typeface="Calibri" panose="020F0502020204030204" pitchFamily="34" charset="0"/>
            </a:endParaRPr>
          </a:p>
          <a:p>
            <a:pPr algn="ctr"/>
            <a:r>
              <a:rPr lang="ru-RU" sz="2800" dirty="0" smtClean="0">
                <a:latin typeface="Calibri" panose="020F0502020204030204" pitchFamily="34" charset="0"/>
              </a:rPr>
              <a:t>Она </a:t>
            </a:r>
            <a:r>
              <a:rPr lang="ru-RU" sz="2800" dirty="0">
                <a:latin typeface="Calibri" panose="020F0502020204030204" pitchFamily="34" charset="0"/>
              </a:rPr>
              <a:t>была посвящена казакам 1-го Кавказского казачьего полка в память о боевой славе в годы Первой мировой войны. </a:t>
            </a:r>
            <a:endParaRPr lang="ru-RU" sz="2800" dirty="0" smtClean="0">
              <a:latin typeface="Calibri" panose="020F0502020204030204" pitchFamily="34" charset="0"/>
            </a:endParaRPr>
          </a:p>
          <a:p>
            <a:pPr algn="ctr"/>
            <a:r>
              <a:rPr lang="ru-RU" sz="2800" dirty="0" smtClean="0">
                <a:latin typeface="Calibri" panose="020F0502020204030204" pitchFamily="34" charset="0"/>
              </a:rPr>
              <a:t>Автор </a:t>
            </a:r>
            <a:r>
              <a:rPr lang="ru-RU" sz="2800" dirty="0">
                <a:latin typeface="Calibri" panose="020F0502020204030204" pitchFamily="34" charset="0"/>
              </a:rPr>
              <a:t>слов — полковой священник </a:t>
            </a:r>
            <a:endParaRPr lang="ru-RU" sz="2800" dirty="0" smtClean="0">
              <a:latin typeface="Calibri" panose="020F0502020204030204" pitchFamily="34" charset="0"/>
            </a:endParaRPr>
          </a:p>
          <a:p>
            <a:pPr algn="ctr"/>
            <a:r>
              <a:rPr lang="ru-RU" sz="2800" dirty="0" smtClean="0">
                <a:latin typeface="Calibri" panose="020F0502020204030204" pitchFamily="34" charset="0"/>
              </a:rPr>
              <a:t>Константин </a:t>
            </a:r>
            <a:r>
              <a:rPr lang="ru-RU" sz="2800" dirty="0">
                <a:latin typeface="Calibri" panose="020F0502020204030204" pitchFamily="34" charset="0"/>
              </a:rPr>
              <a:t>Образцов</a:t>
            </a:r>
            <a:r>
              <a:rPr lang="ru-RU" dirty="0">
                <a:latin typeface="Calibri" panose="020F0502020204030204" pitchFamily="34" charset="0"/>
              </a:rPr>
              <a:t>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64378" y="691735"/>
            <a:ext cx="3818023" cy="4817694"/>
          </a:xfrm>
          <a:prstGeom prst="round2DiagRect">
            <a:avLst/>
          </a:prstGeom>
        </p:spPr>
      </p:pic>
    </p:spTree>
    <p:extLst>
      <p:ext uri="{BB962C8B-B14F-4D97-AF65-F5344CB8AC3E}">
        <p14:creationId xmlns:p14="http://schemas.microsoft.com/office/powerpoint/2010/main" val="159509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88036" y="0"/>
            <a:ext cx="901593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ial" charset="0"/>
              </a:rPr>
              <a:t>История кубанского хора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17249" y="1365810"/>
            <a:ext cx="1141095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>
                <a:latin typeface="Calibri" panose="020F0502020204030204" pitchFamily="34" charset="0"/>
              </a:rPr>
              <a:t>С 1921 года по 1935 </a:t>
            </a:r>
            <a:r>
              <a:rPr lang="ru-RU" sz="2800" dirty="0" smtClean="0">
                <a:latin typeface="Calibri" panose="020F0502020204030204" pitchFamily="34" charset="0"/>
              </a:rPr>
              <a:t>год </a:t>
            </a:r>
            <a:r>
              <a:rPr lang="ru-RU" sz="2800" dirty="0">
                <a:latin typeface="Calibri" panose="020F0502020204030204" pitchFamily="34" charset="0"/>
              </a:rPr>
              <a:t>работа </a:t>
            </a:r>
            <a:r>
              <a:rPr lang="ru-RU" sz="2800" dirty="0" smtClean="0">
                <a:latin typeface="Calibri" panose="020F0502020204030204" pitchFamily="34" charset="0"/>
              </a:rPr>
              <a:t>хора была </a:t>
            </a:r>
            <a:r>
              <a:rPr lang="ru-RU" sz="2800" dirty="0">
                <a:latin typeface="Calibri" panose="020F0502020204030204" pitchFamily="34" charset="0"/>
              </a:rPr>
              <a:t>приостановлена</a:t>
            </a:r>
            <a:r>
              <a:rPr lang="ru-RU" sz="2800" dirty="0" smtClean="0">
                <a:latin typeface="Calibri" panose="020F0502020204030204" pitchFamily="34" charset="0"/>
              </a:rPr>
              <a:t>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ru-RU" sz="2800" dirty="0" smtClean="0">
              <a:latin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ru-RU" sz="2800" dirty="0">
              <a:latin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 smtClean="0">
                <a:latin typeface="Calibri" panose="020F0502020204030204" pitchFamily="34" charset="0"/>
              </a:rPr>
              <a:t>В 1936 </a:t>
            </a:r>
            <a:r>
              <a:rPr lang="ru-RU" sz="2800" dirty="0">
                <a:latin typeface="Calibri" panose="020F0502020204030204" pitchFamily="34" charset="0"/>
              </a:rPr>
              <a:t>году коллектив был воссоздан под современным </a:t>
            </a:r>
            <a:r>
              <a:rPr lang="ru-RU" sz="2800" dirty="0" smtClean="0">
                <a:latin typeface="Calibri" panose="020F0502020204030204" pitchFamily="34" charset="0"/>
              </a:rPr>
              <a:t>названием</a:t>
            </a:r>
            <a:r>
              <a:rPr lang="ru-RU" sz="2800" dirty="0">
                <a:latin typeface="Calibri" panose="020F0502020204030204" pitchFamily="34" charset="0"/>
              </a:rPr>
              <a:t> и под руководством Григория Митрофановича </a:t>
            </a:r>
            <a:r>
              <a:rPr lang="ru-RU" sz="2800" dirty="0" err="1">
                <a:latin typeface="Calibri" panose="020F0502020204030204" pitchFamily="34" charset="0"/>
              </a:rPr>
              <a:t>Концевича</a:t>
            </a:r>
            <a:r>
              <a:rPr lang="ru-RU" sz="2800" dirty="0">
                <a:latin typeface="Calibri" panose="020F0502020204030204" pitchFamily="34" charset="0"/>
              </a:rPr>
              <a:t> (худрук) и Якова </a:t>
            </a:r>
            <a:r>
              <a:rPr lang="ru-RU" sz="2800" dirty="0" err="1">
                <a:latin typeface="Calibri" panose="020F0502020204030204" pitchFamily="34" charset="0"/>
              </a:rPr>
              <a:t>Михеевича</a:t>
            </a:r>
            <a:r>
              <a:rPr lang="ru-RU" sz="2800" dirty="0">
                <a:latin typeface="Calibri" panose="020F0502020204030204" pitchFamily="34" charset="0"/>
              </a:rPr>
              <a:t> Тараненко (регент</a:t>
            </a:r>
            <a:r>
              <a:rPr lang="ru-RU" sz="2800" dirty="0" smtClean="0">
                <a:latin typeface="Calibri" panose="020F0502020204030204" pitchFamily="34" charset="0"/>
              </a:rPr>
              <a:t>).</a:t>
            </a:r>
          </a:p>
          <a:p>
            <a:endParaRPr lang="ru-RU" sz="2800" dirty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Calibri" panose="020F0502020204030204" pitchFamily="34" charset="0"/>
              </a:rPr>
              <a:t>В 1974 году художественный руководителем коллектива стал композитор Виктор Гаврилович Захарченко.</a:t>
            </a:r>
            <a:endParaRPr lang="ru-RU" sz="2800" dirty="0">
              <a:solidFill>
                <a:srgbClr val="222222"/>
              </a:solidFill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67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9237" y="125931"/>
            <a:ext cx="9511554" cy="1398057"/>
          </a:xfrm>
        </p:spPr>
        <p:txBody>
          <a:bodyPr/>
          <a:lstStyle/>
          <a:p>
            <a:pPr algn="ctr"/>
            <a:r>
              <a:rPr lang="ru-RU" sz="3200" dirty="0" smtClean="0"/>
              <a:t>Виктор </a:t>
            </a:r>
            <a:r>
              <a:rPr lang="ru-RU" sz="3200" dirty="0"/>
              <a:t>Г</a:t>
            </a:r>
            <a:r>
              <a:rPr lang="ru-RU" sz="3200" dirty="0" smtClean="0"/>
              <a:t>аврилович </a:t>
            </a:r>
            <a:r>
              <a:rPr lang="ru-RU" sz="3200" dirty="0"/>
              <a:t>З</a:t>
            </a:r>
            <a:r>
              <a:rPr lang="ru-RU" sz="3200" dirty="0" smtClean="0"/>
              <a:t>ахарченко – руководитель Кубанского казачьего хора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4087" y="2386006"/>
            <a:ext cx="645193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Виктор Захарченко – народный артист России, Украины и Республики Адыгея, лауреат Госпремии РФ и Герой труда Кубани, доктор искусствоведения, профессор, председатель правления Ассоциации государственных хоров и ансамблей России, член Совета по культуре и искусству при Президенте РФ.</a:t>
            </a:r>
            <a:endParaRPr lang="ru-RU" sz="2400" dirty="0">
              <a:latin typeface="Calibri" panose="020F05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685" y="1523988"/>
            <a:ext cx="4151736" cy="440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64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5598694"/>
            <a:ext cx="12047621" cy="1027343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Calibri" panose="020F0502020204030204" pitchFamily="34" charset="0"/>
              </a:rPr>
              <a:t>Виктор Захарченко </a:t>
            </a:r>
            <a:r>
              <a:rPr lang="ru-RU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родился </a:t>
            </a:r>
            <a:br>
              <a:rPr lang="ru-RU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22 </a:t>
            </a:r>
            <a:r>
              <a:rPr lang="ru-RU" sz="2800" dirty="0">
                <a:solidFill>
                  <a:schemeClr val="tx1"/>
                </a:solidFill>
                <a:latin typeface="Calibri" panose="020F0502020204030204" pitchFamily="34" charset="0"/>
              </a:rPr>
              <a:t>марта 1938 года в станице </a:t>
            </a:r>
            <a:r>
              <a:rPr lang="ru-RU" sz="2800" dirty="0" err="1">
                <a:solidFill>
                  <a:schemeClr val="tx1"/>
                </a:solidFill>
                <a:latin typeface="Calibri" panose="020F0502020204030204" pitchFamily="34" charset="0"/>
              </a:rPr>
              <a:t>Дядьковская</a:t>
            </a:r>
            <a:r>
              <a:rPr lang="ru-RU" sz="2800" dirty="0">
                <a:solidFill>
                  <a:schemeClr val="tx1"/>
                </a:solidFill>
                <a:latin typeface="Calibri" panose="020F0502020204030204" pitchFamily="34" charset="0"/>
              </a:rPr>
              <a:t> Краснодарского края. </a:t>
            </a:r>
          </a:p>
        </p:txBody>
      </p:sp>
      <p:pic>
        <p:nvPicPr>
          <p:cNvPr id="5122" name="Picture 2" descr="http://topreferat.znate.ru/pars_docs/refs/13/12423/12423_html_m13137a8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222" y="271993"/>
            <a:ext cx="3598146" cy="5071533"/>
          </a:xfrm>
          <a:prstGeom prst="rect">
            <a:avLst/>
          </a:prstGeom>
          <a:noFill/>
          <a:ln w="5715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81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714</TotalTime>
  <Words>438</Words>
  <Application>Microsoft Office PowerPoint</Application>
  <PresentationFormat>Широкоэкранный</PresentationFormat>
  <Paragraphs>41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Impact</vt:lpstr>
      <vt:lpstr>Times New Roman</vt:lpstr>
      <vt:lpstr>Wingdings</vt:lpstr>
      <vt:lpstr>Главное мероприятие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Виктор Гаврилович Захарченко – руководитель Кубанского казачьего хора</vt:lpstr>
      <vt:lpstr>Виктор Захарченко родился  22 марта 1938 года в станице Дядьковская Краснодарского края. </vt:lpstr>
      <vt:lpstr>Презентация PowerPoint</vt:lpstr>
      <vt:lpstr>Виктор Захарченко - дирижер, музыкант, фольклорист.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Кубани</dc:title>
  <dc:creator>A2RK</dc:creator>
  <cp:lastModifiedBy>A2RK</cp:lastModifiedBy>
  <cp:revision>60</cp:revision>
  <dcterms:created xsi:type="dcterms:W3CDTF">2016-08-19T06:08:45Z</dcterms:created>
  <dcterms:modified xsi:type="dcterms:W3CDTF">2017-09-17T10:49:58Z</dcterms:modified>
</cp:coreProperties>
</file>