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88" r:id="rId3"/>
    <p:sldId id="289" r:id="rId4"/>
    <p:sldId id="291" r:id="rId5"/>
    <p:sldId id="295" r:id="rId6"/>
    <p:sldId id="290" r:id="rId7"/>
    <p:sldId id="266" r:id="rId8"/>
    <p:sldId id="267" r:id="rId9"/>
    <p:sldId id="262" r:id="rId10"/>
    <p:sldId id="270" r:id="rId11"/>
    <p:sldId id="271" r:id="rId12"/>
    <p:sldId id="268" r:id="rId13"/>
    <p:sldId id="274" r:id="rId14"/>
    <p:sldId id="281" r:id="rId15"/>
    <p:sldId id="275" r:id="rId16"/>
    <p:sldId id="276" r:id="rId17"/>
    <p:sldId id="292" r:id="rId18"/>
    <p:sldId id="272" r:id="rId19"/>
    <p:sldId id="283" r:id="rId20"/>
    <p:sldId id="265" r:id="rId21"/>
    <p:sldId id="286" r:id="rId22"/>
    <p:sldId id="294" r:id="rId23"/>
    <p:sldId id="293" r:id="rId24"/>
    <p:sldId id="29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89017" autoAdjust="0"/>
  </p:normalViewPr>
  <p:slideViewPr>
    <p:cSldViewPr>
      <p:cViewPr varScale="1">
        <p:scale>
          <a:sx n="71" d="100"/>
          <a:sy n="71" d="100"/>
        </p:scale>
        <p:origin x="6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DCF27-00A7-4DFE-9237-B67342EADD13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0CC04-C5C4-4A1B-97D3-A562DB83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184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672408"/>
          </a:xfrm>
        </p:spPr>
        <p:txBody>
          <a:bodyPr>
            <a:noAutofit/>
          </a:bodyPr>
          <a:lstStyle/>
          <a:p>
            <a:pPr algn="ctr"/>
            <a:r>
              <a:rPr lang="ru-RU" sz="72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</a:rPr>
              <a:t>Монастыри земли Русской</a:t>
            </a:r>
            <a:endParaRPr lang="ru-RU" sz="7200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4797152"/>
            <a:ext cx="4705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Подготовила учитель ОПК  ГБОУ школы-интерната г.Тихорецка </a:t>
            </a:r>
            <a:r>
              <a:rPr lang="ru-RU" sz="3200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Куксова</a:t>
            </a:r>
            <a:r>
              <a:rPr lang="ru-RU" sz="3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М. А.</a:t>
            </a:r>
            <a:endParaRPr lang="ru-RU" sz="32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upload.wikimedia.org/wikipedia/commons/thumb/f/f0/MAntokolsky_Nestor.JPG/800px-MAntokolsky_Nes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3635926" cy="4849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6" name="Picture 4" descr="https://upload.wikimedia.org/wikipedia/commons/thumb/2/26/Painter_Alipius.jpg/320px-Painter_Alipi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60648"/>
            <a:ext cx="3048000" cy="52292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5373216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С монастырём связаны имена летописца Нестора (автора «Повести временных лет»), художника 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Алипия</a:t>
            </a:r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.</a:t>
            </a:r>
            <a:endParaRPr lang="ru-RU" sz="2800" b="1" dirty="0">
              <a:solidFill>
                <a:srgbClr val="FF33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373216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В Ближних и Дальних пещерах Лавры покоятся нетленные мощи угодников Божьих.  </a:t>
            </a:r>
            <a:endParaRPr lang="ru-RU" sz="28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31750" name="Picture 6" descr="http://www.tour2kiev.com.ua/the_wvc/gal_turs/5c27ab72260b91fd8029e40b0dbccac81284388332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860540" cy="3240360"/>
          </a:xfrm>
          <a:prstGeom prst="roundRect">
            <a:avLst/>
          </a:prstGeom>
          <a:noFill/>
        </p:spPr>
      </p:pic>
      <p:pic>
        <p:nvPicPr>
          <p:cNvPr id="31746" name="Picture 2" descr="http://hram-troicy.prihod.ru/users/67/1167/editor_files/image/0_5be17_4402018b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456" y="188640"/>
            <a:ext cx="4896544" cy="337668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95936" y="260648"/>
            <a:ext cx="4787900" cy="63833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340768"/>
            <a:ext cx="27180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Всего в лаврских пещерах почивают мощи 118 святых, большинство которых известно лишь по имени.</a:t>
            </a:r>
            <a:endParaRPr lang="ru-RU" sz="2800" b="1" dirty="0">
              <a:solidFill>
                <a:srgbClr val="FF33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Свя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то-Тро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ицкая</a:t>
            </a: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Се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ргиева</a:t>
            </a: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Ла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вра</a:t>
            </a: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.</a:t>
            </a:r>
            <a:b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г. 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Се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ргиев</a:t>
            </a: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Поса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6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</a:t>
            </a: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Московской области</a:t>
            </a:r>
            <a:endParaRPr lang="ru-RU" sz="36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38914" name="Picture 2" descr="Свято-Троицкая Сергиева Лавр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620000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530120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Монастырь основан в </a:t>
            </a: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XIV </a:t>
            </a:r>
            <a:r>
              <a:rPr lang="ru-RU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веке Сергием Радонежским</a:t>
            </a:r>
            <a:endParaRPr lang="ru-RU" sz="28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7410" name="Picture 2" descr="http://ic.pics.livejournal.com/gptu_navsegda/12520370/136897/136897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842687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445224"/>
            <a:ext cx="385192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Собо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р</a:t>
            </a:r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 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Успе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ния</a:t>
            </a:r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 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Пресвято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й</a:t>
            </a:r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 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Богоро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дицы</a:t>
            </a:r>
            <a:endParaRPr lang="ru-RU" sz="28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16386" name="Picture 2" descr="http://i225.photobucket.com/albums/dd49/Yarowind/Russia/Moscow_region/Sergiev_posad/Lavra/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ергиев Пасад 03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4464496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3900486" cy="841296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</a:rPr>
              <a:t>Тро</a:t>
            </a:r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</a:rPr>
              <a:t>ицкий</a:t>
            </a:r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</a:rPr>
              <a:t> </a:t>
            </a:r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</a:rPr>
              <a:t>собо</a:t>
            </a:r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</a:rPr>
              <a:t>р</a:t>
            </a:r>
            <a:endParaRPr lang="ru-RU" sz="32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6" name="Содержимое 5" descr="06_03_09-000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298431"/>
            <a:ext cx="4752980" cy="3168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3528" y="5589240"/>
            <a:ext cx="2808312" cy="1015663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Calibri" pitchFamily="34" charset="0"/>
              </a:rPr>
              <a:t>Ра</a:t>
            </a:r>
            <a:r>
              <a:rPr lang="ru-RU" sz="2000" b="1" dirty="0" err="1" smtClean="0"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000" b="1" dirty="0" err="1" smtClean="0">
                <a:latin typeface="Calibri" pitchFamily="34" charset="0"/>
              </a:rPr>
              <a:t>ка</a:t>
            </a:r>
            <a:r>
              <a:rPr lang="ru-RU" sz="2000" b="1" dirty="0" smtClean="0">
                <a:latin typeface="Calibri" pitchFamily="34" charset="0"/>
              </a:rPr>
              <a:t> с </a:t>
            </a:r>
            <a:r>
              <a:rPr lang="ru-RU" sz="2000" b="1" dirty="0" err="1" smtClean="0">
                <a:latin typeface="Calibri" pitchFamily="34" charset="0"/>
              </a:rPr>
              <a:t>моща</a:t>
            </a:r>
            <a:r>
              <a:rPr lang="ru-RU" sz="2000" b="1" dirty="0" err="1" smtClean="0"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000" b="1" dirty="0" err="1" smtClean="0">
                <a:latin typeface="Calibri" pitchFamily="34" charset="0"/>
              </a:rPr>
              <a:t>ми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Преподо</a:t>
            </a:r>
            <a:r>
              <a:rPr lang="ru-RU" sz="2000" b="1" dirty="0" err="1" smtClean="0"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000" b="1" dirty="0" err="1" smtClean="0">
                <a:latin typeface="Calibri" pitchFamily="34" charset="0"/>
              </a:rPr>
              <a:t>бного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Се</a:t>
            </a:r>
            <a:r>
              <a:rPr lang="ru-RU" sz="2000" b="1" dirty="0" err="1" smtClean="0"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000" b="1" dirty="0" err="1" smtClean="0">
                <a:latin typeface="Calibri" pitchFamily="34" charset="0"/>
              </a:rPr>
              <a:t>ргия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err="1" smtClean="0">
                <a:latin typeface="Calibri" pitchFamily="34" charset="0"/>
              </a:rPr>
              <a:t>Ра</a:t>
            </a:r>
            <a:r>
              <a:rPr lang="ru-RU" sz="2000" b="1" dirty="0" err="1" smtClean="0">
                <a:latin typeface="Calibri" pitchFamily="34" charset="0"/>
                <a:ea typeface="Arial Unicode MS"/>
                <a:cs typeface="Arial Unicode MS"/>
              </a:rPr>
              <a:t>́</a:t>
            </a:r>
            <a:r>
              <a:rPr lang="ru-RU" sz="2000" b="1" dirty="0" err="1" smtClean="0">
                <a:latin typeface="Calibri" pitchFamily="34" charset="0"/>
              </a:rPr>
              <a:t>донежского</a:t>
            </a:r>
            <a:endParaRPr lang="ru-RU" sz="2000" b="1" dirty="0">
              <a:latin typeface="Calibri" pitchFamily="34" charset="0"/>
            </a:endParaRPr>
          </a:p>
        </p:txBody>
      </p:sp>
      <p:pic>
        <p:nvPicPr>
          <p:cNvPr id="7" name="Picture 2" descr="http://www.pravoslav.info/380855_BIG_0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401170" cy="2949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148064" y="2780928"/>
            <a:ext cx="3131840" cy="40011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«</a:t>
            </a:r>
            <a:r>
              <a:rPr lang="ru-RU" sz="2000" b="1" dirty="0" smtClean="0">
                <a:latin typeface="Calibri" pitchFamily="34" charset="0"/>
              </a:rPr>
              <a:t>Троица» Андрей Рублев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Монастыри Краснодарского Края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57"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4283968" y="3933056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3968" y="2996952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76056" y="3212976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08104" y="6309320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68144" y="6381328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95936" y="2708920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3300"/>
                </a:solidFill>
                <a:latin typeface="Calibri" pitchFamily="34" charset="0"/>
              </a:rPr>
              <a:t>Свято-Духовский</a:t>
            </a:r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</a:rPr>
              <a:t> мужской монастырь. </a:t>
            </a:r>
          </a:p>
          <a:p>
            <a:pPr algn="ctr"/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</a:rPr>
              <a:t>г. Тимашевск</a:t>
            </a:r>
            <a:endParaRPr lang="ru-RU" sz="32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37321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Мужской монастырь открыт в июне 1992 года. </a:t>
            </a:r>
          </a:p>
          <a:p>
            <a:pPr algn="ctr"/>
            <a:r>
              <a:rPr lang="ru-RU" sz="2400" b="1" dirty="0" smtClean="0">
                <a:latin typeface="Calibri" pitchFamily="34" charset="0"/>
              </a:rPr>
              <a:t>В настоящее время в </a:t>
            </a:r>
            <a:r>
              <a:rPr lang="ru-RU" sz="2400" b="1" dirty="0" err="1" smtClean="0">
                <a:latin typeface="Calibri" pitchFamily="34" charset="0"/>
              </a:rPr>
              <a:t>Духовском</a:t>
            </a:r>
            <a:r>
              <a:rPr lang="ru-RU" sz="2400" b="1" dirty="0" smtClean="0">
                <a:latin typeface="Calibri" pitchFamily="34" charset="0"/>
              </a:rPr>
              <a:t> монастыре проживает и несёт послушание около восьмидесяти человек.</a:t>
            </a:r>
            <a:endParaRPr lang="ru-RU" sz="2400" b="1" dirty="0">
              <a:latin typeface="Calibri" pitchFamily="34" charset="0"/>
            </a:endParaRPr>
          </a:p>
        </p:txBody>
      </p:sp>
      <p:pic>
        <p:nvPicPr>
          <p:cNvPr id="1026" name="Picture 2" descr="C:\Documents and Settings\Admin\Рабочий стол\МОНАСТЫРИ\Ти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544616" cy="4158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Краснодарский край. Тимашевск. Свято-Духовский Тимашевский монастырь. Церковь Сошествия Святого Духа. Фотография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728525" cy="354639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3010" name="Picture 2" descr="Краснодарский край. Тимашевск. Свято-Духовский Тимашевский монастырь. Церковь Сошествия Святого Духа. Фотография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78"/>
          <a:stretch>
            <a:fillRect/>
          </a:stretch>
        </p:blipFill>
        <p:spPr bwMode="auto">
          <a:xfrm>
            <a:off x="323528" y="908720"/>
            <a:ext cx="5212397" cy="35283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4008" y="332656"/>
            <a:ext cx="3921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3300"/>
                </a:solidFill>
                <a:latin typeface="Calibri" pitchFamily="34" charset="0"/>
              </a:rPr>
              <a:t>Храм </a:t>
            </a:r>
            <a:r>
              <a:rPr lang="ru-RU" sz="3600" b="1" dirty="0" err="1" smtClean="0">
                <a:solidFill>
                  <a:srgbClr val="FF3300"/>
                </a:solidFill>
                <a:latin typeface="Calibri" pitchFamily="34" charset="0"/>
              </a:rPr>
              <a:t>Святаго</a:t>
            </a:r>
            <a:r>
              <a:rPr lang="ru-RU" sz="3600" b="1" dirty="0" smtClean="0">
                <a:solidFill>
                  <a:srgbClr val="FF3300"/>
                </a:solidFill>
                <a:latin typeface="Calibri" pitchFamily="34" charset="0"/>
              </a:rPr>
              <a:t> Духа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2762103" cy="646331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монах, инок 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2592288" cy="1200329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монастырь, обитель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77072"/>
            <a:ext cx="2520280" cy="1200329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настоятель, игумен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589240"/>
            <a:ext cx="1328954" cy="646331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келья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924944"/>
            <a:ext cx="1358065" cy="646331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лавра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2708920"/>
            <a:ext cx="4464496" cy="1077218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человек, посвятивший свою жизнь Богу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332656"/>
            <a:ext cx="4860032" cy="5847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место, где живут монахи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5157192"/>
            <a:ext cx="4006643" cy="120032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главный монах в монастыре 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4221088"/>
            <a:ext cx="5269648" cy="646331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Calibri" pitchFamily="34" charset="0"/>
              </a:rPr>
              <a:t>дом или комната монаха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1196752"/>
            <a:ext cx="3852936" cy="120032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крупный мужской монастырь</a:t>
            </a:r>
            <a:endParaRPr lang="ru-RU" sz="36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059832" y="692696"/>
            <a:ext cx="1296144" cy="244827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059832" y="692696"/>
            <a:ext cx="1152128" cy="136815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051720" y="1772816"/>
            <a:ext cx="2736304" cy="1488067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987824" y="4797152"/>
            <a:ext cx="1728192" cy="115212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691680" y="4653136"/>
            <a:ext cx="1800200" cy="136815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301208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Основан в 1991 году. Это первый женский монастырь, открытый на Кубани после семидесятилетнего перерыва.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3932" y="188640"/>
            <a:ext cx="579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</a:rPr>
              <a:t>Свято-Успенский женский монастырь в Кореновске</a:t>
            </a:r>
            <a:endParaRPr lang="ru-RU" sz="32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2050" name="Picture 2" descr="Краснодарский край. Кореновский район. Кореновск. Успенский монастырь в Кореновске. Церковь Успения Пресвятой Богородицы. Фотография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4760979" cy="381649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Краснодар. Монастырь Иконы Божией Матери Всецарица. Церковь Иконы Божией Матери Всецарица. Фотография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636912" cy="539670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99592" y="188640"/>
            <a:ext cx="7092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Женский монастырь  честь иконы Божией Матери «</a:t>
            </a:r>
            <a:r>
              <a:rPr lang="ru-RU" sz="2800" b="1" dirty="0" err="1" smtClean="0">
                <a:solidFill>
                  <a:srgbClr val="FF3300"/>
                </a:solidFill>
                <a:latin typeface="Calibri" pitchFamily="34" charset="0"/>
              </a:rPr>
              <a:t>Всецарица</a:t>
            </a:r>
            <a:r>
              <a:rPr lang="ru-RU" sz="2800" b="1" dirty="0" smtClean="0">
                <a:solidFill>
                  <a:srgbClr val="FF3300"/>
                </a:solidFill>
                <a:latin typeface="Calibri" pitchFamily="34" charset="0"/>
              </a:rPr>
              <a:t>» в Краснодаре</a:t>
            </a:r>
            <a:endParaRPr lang="ru-RU" sz="28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4797152"/>
            <a:ext cx="50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Монастырь был основан в 2005 году  на территории краевого онкологического диспансера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6" name="Picture 2" descr="http://borisov-spas.by/wp-content/uploads/2012/07/DSC009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744416" cy="353974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085184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Монастырь в настоящее время располагается на двух территориях: центральной - в г.Краснодаре рядом с онкологическим центром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3" name="Picture 2" descr="Краснодар. Монастырь Иконы Божией Матери Всецарица. Церковь Иконы Божией Матери Всецарица. Фотография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550" y="332656"/>
            <a:ext cx="6080900" cy="453490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01317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и в </a:t>
            </a:r>
            <a:r>
              <a:rPr lang="ru-RU" sz="2800" b="1" dirty="0" err="1" smtClean="0">
                <a:latin typeface="Calibri" pitchFamily="34" charset="0"/>
              </a:rPr>
              <a:t>Динском</a:t>
            </a:r>
            <a:r>
              <a:rPr lang="ru-RU" sz="2800" b="1" dirty="0" smtClean="0">
                <a:latin typeface="Calibri" pitchFamily="34" charset="0"/>
              </a:rPr>
              <a:t> районе северо-западнее ст.Пластуновской на берегу реки Ставок 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2052" name="Picture 4" descr="http://s2.fotokto.ru/photo/full/109/10943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496944" cy="36324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2133436"/>
            <a:ext cx="76328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SimSun"/>
                <a:cs typeface="Times New Roman" pitchFamily="18" charset="0"/>
              </a:rPr>
              <a:t>Что вы узнали нового?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SimSun"/>
                <a:cs typeface="Times New Roman" pitchFamily="18" charset="0"/>
              </a:rPr>
              <a:t>Что вам запало в душу?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SimSun"/>
                <a:cs typeface="Times New Roman" pitchFamily="18" charset="0"/>
              </a:rPr>
              <a:t>Какой был первый монастырь на Руси?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SimSun"/>
                <a:cs typeface="Times New Roman" pitchFamily="18" charset="0"/>
              </a:rPr>
              <a:t>Кто основал Свято-Троицкую Сергиеву лавру?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SimSun"/>
                <a:cs typeface="Times New Roman" pitchFamily="18" charset="0"/>
              </a:rPr>
              <a:t>Какие монастыри </a:t>
            </a:r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  <a:ea typeface="SimSun"/>
                <a:cs typeface="Times New Roman" pitchFamily="18" charset="0"/>
              </a:rPr>
              <a:t>есть рядом с вашим населенным пунктом?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620688"/>
            <a:ext cx="72494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Вопросы для контроля:</a:t>
            </a:r>
            <a:endParaRPr lang="ru-RU" sz="5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241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  <a:ea typeface="Times New Roman" pitchFamily="18" charset="0"/>
              </a:rPr>
              <a:t> Когда и где появились первые монастыри? </a:t>
            </a:r>
            <a:endParaRPr lang="ru-RU" sz="3200" dirty="0">
              <a:solidFill>
                <a:srgbClr val="FF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056" y="980728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alibri" pitchFamily="34" charset="0"/>
                <a:ea typeface="Times New Roman" pitchFamily="18" charset="0"/>
              </a:rPr>
              <a:t>Первые монастыри появились в </a:t>
            </a:r>
            <a:r>
              <a:rPr lang="en-US" sz="2800" b="1" dirty="0" smtClean="0">
                <a:latin typeface="Calibri" pitchFamily="34" charset="0"/>
                <a:ea typeface="Times New Roman" pitchFamily="18" charset="0"/>
              </a:rPr>
              <a:t>III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</a:rPr>
              <a:t>веке в Египте и Сирии</a:t>
            </a:r>
            <a:endParaRPr lang="ru-RU" sz="2800" dirty="0"/>
          </a:p>
        </p:txBody>
      </p:sp>
      <p:pic>
        <p:nvPicPr>
          <p:cNvPr id="6" name="Содержимое 5" descr="800px-Katharinenkloster_Sinai_BW_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420888"/>
            <a:ext cx="5544616" cy="3714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39552" y="476672"/>
            <a:ext cx="80648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</a:rPr>
              <a:t>Какие основные два вида монастырей вы знаете?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916832"/>
            <a:ext cx="37916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Calibri" pitchFamily="34" charset="0"/>
                <a:ea typeface="Times New Roman" pitchFamily="18" charset="0"/>
              </a:rPr>
              <a:t>Скиты и общежитие</a:t>
            </a:r>
            <a:endParaRPr lang="ru-RU" sz="3200" dirty="0"/>
          </a:p>
        </p:txBody>
      </p:sp>
      <p:pic>
        <p:nvPicPr>
          <p:cNvPr id="8" name="Picture 4" descr="http://knleontiev.narod.ru/photo/skit_ksilurgu.jpg"/>
          <p:cNvPicPr>
            <a:picLocks noChangeAspect="1" noChangeArrowheads="1"/>
          </p:cNvPicPr>
          <p:nvPr/>
        </p:nvPicPr>
        <p:blipFill>
          <a:blip r:embed="rId2" cstate="print"/>
          <a:srcRect r="14925"/>
          <a:stretch>
            <a:fillRect/>
          </a:stretch>
        </p:blipFill>
        <p:spPr bwMode="auto">
          <a:xfrm>
            <a:off x="251520" y="3068960"/>
            <a:ext cx="4343400" cy="3350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Picture 4" descr="http://www.donskoi.org/wp-content/uploads/2013/02/%D0%A5%D0%B8%D0%BB%D0%B0%D0%BD%D0%B4%D0%B0%D1%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4317675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43522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  <a:ea typeface="Times New Roman" pitchFamily="18" charset="0"/>
              </a:rPr>
              <a:t> Чем они отличаются?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536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Arial" charset="0"/>
              </a:rPr>
              <a:t>Скитское житие - иноки живут в отдельных кельях. По определенным дням приходят в общий храм на совместную молитву.</a:t>
            </a:r>
            <a:endParaRPr lang="ru-RU" sz="2800" b="1" dirty="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77072"/>
            <a:ext cx="4752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Arial" charset="0"/>
              </a:rPr>
              <a:t>Общежитие (жизнь в </a:t>
            </a:r>
            <a:r>
              <a:rPr lang="ru-RU" sz="2800" b="1" dirty="0" err="1" smtClean="0">
                <a:latin typeface="Calibri" pitchFamily="34" charset="0"/>
                <a:ea typeface="Times New Roman" pitchFamily="18" charset="0"/>
                <a:cs typeface="Arial" charset="0"/>
              </a:rPr>
              <a:t>киновиях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Arial" charset="0"/>
              </a:rPr>
              <a:t>)- монахи живут, молятся и работают совместно, все имущество у них общее. </a:t>
            </a:r>
            <a:endParaRPr lang="ru-RU" sz="2800" dirty="0"/>
          </a:p>
        </p:txBody>
      </p:sp>
      <p:pic>
        <p:nvPicPr>
          <p:cNvPr id="47106" name="Picture 2" descr="C:\Documents and Settings\Admin\Рабочий стол\МОНАСТЫРИ\-L-bpZXqj.jpe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r="11709"/>
          <a:stretch>
            <a:fillRect/>
          </a:stretch>
        </p:blipFill>
        <p:spPr bwMode="auto">
          <a:xfrm>
            <a:off x="5148064" y="692696"/>
            <a:ext cx="3672408" cy="248317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7108" name="Picture 4" descr="http://www.turistenok.ru/photo/Vong_solov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717032"/>
            <a:ext cx="3744416" cy="281247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683568" y="476672"/>
            <a:ext cx="7021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</a:rPr>
              <a:t> Что такое монашеский подвиг?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844824"/>
            <a:ext cx="38884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alibri" pitchFamily="34" charset="0"/>
                <a:ea typeface="Times New Roman" pitchFamily="18" charset="0"/>
              </a:rPr>
              <a:t>Монашеский подвиг – это особая строгая жизнь для Бога в постоянной молитве без развлечений, удовольствий, богатства</a:t>
            </a:r>
            <a:r>
              <a:rPr lang="ru-RU" sz="2800" b="1" dirty="0" smtClean="0">
                <a:latin typeface="Calibri" pitchFamily="34" charset="0"/>
              </a:rPr>
              <a:t> </a:t>
            </a:r>
            <a:endParaRPr lang="ru-RU" sz="2800" dirty="0"/>
          </a:p>
        </p:txBody>
      </p:sp>
      <p:pic>
        <p:nvPicPr>
          <p:cNvPr id="52226" name="Picture 2" descr="C:\Documents and Settings\Admin\Рабочий стол\МОНАСТЫРИ\b797bc763151f1efeeb03c4901930231_L.jpg"/>
          <p:cNvPicPr>
            <a:picLocks noChangeAspect="1" noChangeArrowheads="1"/>
          </p:cNvPicPr>
          <p:nvPr/>
        </p:nvPicPr>
        <p:blipFill>
          <a:blip r:embed="rId2" cstate="print"/>
          <a:srcRect l="15120" r="4745"/>
          <a:stretch>
            <a:fillRect/>
          </a:stretch>
        </p:blipFill>
        <p:spPr bwMode="auto">
          <a:xfrm>
            <a:off x="4932040" y="1196752"/>
            <a:ext cx="3816424" cy="5267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941168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Первым монастырём на Руси стал  </a:t>
            </a:r>
          </a:p>
          <a:p>
            <a:pPr algn="ctr"/>
            <a:r>
              <a:rPr lang="ru-RU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Киево-Печерский. </a:t>
            </a:r>
          </a:p>
          <a:p>
            <a:pPr algn="ctr"/>
            <a:r>
              <a:rPr lang="ru-RU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Сейчас это Святая Успенская Киево-Печерская лавра.</a:t>
            </a:r>
          </a:p>
        </p:txBody>
      </p:sp>
      <p:pic>
        <p:nvPicPr>
          <p:cNvPr id="1028" name="Picture 4" descr="Києво-Печерська лавра.JPG"/>
          <p:cNvPicPr>
            <a:picLocks noChangeAspect="1" noChangeArrowheads="1"/>
          </p:cNvPicPr>
          <p:nvPr/>
        </p:nvPicPr>
        <p:blipFill>
          <a:blip r:embed="rId2" cstate="print"/>
          <a:srcRect t="12765" b="10643"/>
          <a:stretch>
            <a:fillRect/>
          </a:stretch>
        </p:blipFill>
        <p:spPr bwMode="auto">
          <a:xfrm>
            <a:off x="539552" y="404664"/>
            <a:ext cx="8184444" cy="417646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1124744"/>
            <a:ext cx="41044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</a:rPr>
              <a:t>Этот монастырь был основан в 1051 году при </a:t>
            </a:r>
          </a:p>
          <a:p>
            <a:pPr algn="ctr"/>
            <a:r>
              <a:rPr lang="ru-RU" sz="3200" b="1" dirty="0" smtClean="0">
                <a:solidFill>
                  <a:srgbClr val="FF3300"/>
                </a:solidFill>
                <a:latin typeface="Calibri" pitchFamily="34" charset="0"/>
              </a:rPr>
              <a:t>Ярославе Мудром монахом Антонием и его учеником Феодосием</a:t>
            </a:r>
            <a:endParaRPr lang="ru-RU" sz="32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pic>
        <p:nvPicPr>
          <p:cNvPr id="27654" name="Picture 6" descr="http://weloveua.com/wp-content/uploads/2015/07/antoniy_i_feodosiy_pecherskie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3888432" cy="61428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На Руси первым монастырём стал Киево-Печерский в 10 веке</a:t>
            </a:r>
          </a:p>
        </p:txBody>
      </p:sp>
      <p:pic>
        <p:nvPicPr>
          <p:cNvPr id="4" name="Picture 2" descr="http://wiki.kubg.edu.ua/images/0/00/Lavra1.jpg"/>
          <p:cNvPicPr>
            <a:picLocks noChangeAspect="1" noChangeArrowheads="1"/>
          </p:cNvPicPr>
          <p:nvPr/>
        </p:nvPicPr>
        <p:blipFill>
          <a:blip r:embed="rId2" cstate="print"/>
          <a:srcRect l="2953" t="6890" r="1810" b="3533"/>
          <a:stretch>
            <a:fillRect/>
          </a:stretch>
        </p:blipFill>
        <p:spPr bwMode="auto">
          <a:xfrm>
            <a:off x="1403648" y="260648"/>
            <a:ext cx="6048672" cy="4266892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437112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Киево-Печерская лавра расположена в Киеве  на живописном берегу Днепра, над пещерами. </a:t>
            </a:r>
          </a:p>
          <a:p>
            <a:pPr algn="ctr"/>
            <a:r>
              <a:rPr lang="ru-RU" sz="2800" b="1" dirty="0" smtClean="0">
                <a:latin typeface="Calibri" pitchFamily="34" charset="0"/>
              </a:rPr>
              <a:t>Это прекрасные каменные храмы, украшенные живописью, кельи,  крепостные башни и другие строения. 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396</TotalTime>
  <Words>374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 Unicode MS</vt:lpstr>
      <vt:lpstr>SimSun</vt:lpstr>
      <vt:lpstr>Arial</vt:lpstr>
      <vt:lpstr>Calibri</vt:lpstr>
      <vt:lpstr>Constantia</vt:lpstr>
      <vt:lpstr>Times New Roman</vt:lpstr>
      <vt:lpstr>Wingdings 2</vt:lpstr>
      <vt:lpstr>Бумажная</vt:lpstr>
      <vt:lpstr>Монастыри земли Русской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Свя́то-Тро́ицкая Се́ргиева Ла́вра. г. Се́ргиев Поса́д Московской области</vt:lpstr>
      <vt:lpstr>Презентация PowerPoint</vt:lpstr>
      <vt:lpstr>Собо́р Успе́ния Пресвято́й Богоро́дицы</vt:lpstr>
      <vt:lpstr>Тро́ицкий собо́р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Самые известные русские монастыри</dc:title>
  <cp:lastModifiedBy>A2RK</cp:lastModifiedBy>
  <cp:revision>39</cp:revision>
  <dcterms:modified xsi:type="dcterms:W3CDTF">2017-09-17T13:16:04Z</dcterms:modified>
</cp:coreProperties>
</file>