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62" r:id="rId3"/>
    <p:sldId id="283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4660"/>
  </p:normalViewPr>
  <p:slideViewPr>
    <p:cSldViewPr>
      <p:cViewPr varScale="1">
        <p:scale>
          <a:sx n="80" d="100"/>
          <a:sy n="80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2C5E-3303-4B84-866B-E7587CEB8ADF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7FC5-E40E-471E-986C-8F40C2C0A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9769-B2FE-48CB-B469-8CB8760D561D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6D519-DE64-4848-BB6D-B003FAA73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33AA0-9891-4632-9AC3-98888908D97D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0B5B-E0E6-4690-B59F-120C7BCD2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EAEAD-824A-47E5-95AD-60C1B7CFDA99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3F46-EC2A-48F5-81A3-4E1C2EF4D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5934-AD2D-4924-AF6D-413860B4B716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D4EC-7F77-4D7C-B89E-37E27EE61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58D5F-05BE-453C-83AB-B0CACF2E089A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6CF77-6042-47EB-A69C-2B6D2E773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8AD41-09E0-4F70-A8EC-DF64F04F2904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2497F-1FA7-47A5-9404-C23AC989A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B6FB-A079-45CF-AEEA-CDAF15FE9025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C632-BF68-478D-AFB4-0EE864EF6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D78D-6ADE-4ED2-93DD-9BC5BF697E47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832D-7F34-40EF-BA74-991113640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22AD0-5C17-44B6-967E-C33CC35BA363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C0D79-9067-48F5-A88F-0542A2207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1DED-94A6-4F97-A066-000CD71FF5F1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C21B7-76CA-4B22-AE18-48982D1A8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Tm="1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BE3D32-9CAB-4AF7-AC68-6EF41BD7686B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201322-7C0D-4784-80FB-7F11E4780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med" advTm="11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jrp-4.ru/content/fotogalereya" TargetMode="External"/><Relationship Id="rId2" Type="http://schemas.openxmlformats.org/officeDocument/2006/relationships/hyperlink" Target="http://www.prioritet-school.ru/stat/auto/site_samjiltnko/germany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vesnavserdce.ru/index.php/komu-my-pomogaem/detskie-doma-i-priyuty/260-uvarovskij-detskij-dom-internat-dlya-umstvenno-otstalyx-detej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979613" y="2130425"/>
            <a:ext cx="6048375" cy="147002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Индивидуально-исследовательский проект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ученика 2 «Б» класса 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ШО 3 ГБОУ Школа № 2075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Мавлянова Ильи</a:t>
            </a:r>
            <a:r>
              <a:rPr lang="ru-RU" sz="3200" b="1" i="1" smtClean="0"/>
              <a:t/>
            </a:r>
            <a:br>
              <a:rPr lang="ru-RU" sz="3200" b="1" i="1" smtClean="0"/>
            </a:b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«Моя прабабушка - разведчица» 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013325"/>
            <a:ext cx="3128962" cy="1079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Руководитель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Бондаренко О. Г.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2214563"/>
            <a:ext cx="5857875" cy="3981450"/>
          </a:xfrm>
        </p:spPr>
      </p:pic>
      <p:sp>
        <p:nvSpPr>
          <p:cNvPr id="22530" name="Текст 3"/>
          <p:cNvSpPr>
            <a:spLocks noGrp="1"/>
          </p:cNvSpPr>
          <p:nvPr>
            <p:ph type="body" sz="half" idx="2"/>
          </p:nvPr>
        </p:nvSpPr>
        <p:spPr>
          <a:xfrm>
            <a:off x="1187450" y="152400"/>
            <a:ext cx="7632700" cy="2133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При  них был человек из разведки и проводник, который переводил  отряд через линию фронта, в основном ночью. Эти группы отправлялись недалеко от Москвы -  Верея, Дорохов, Можайск – в поселки и деревни где располагались  фашистские части, железнодорожные  станции – у каждой группы было свое задание.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1750" y="2143125"/>
            <a:ext cx="5681663" cy="3789363"/>
          </a:xfrm>
        </p:spPr>
      </p:pic>
      <p:sp>
        <p:nvSpPr>
          <p:cNvPr id="23554" name="Текст 3"/>
          <p:cNvSpPr>
            <a:spLocks noGrp="1"/>
          </p:cNvSpPr>
          <p:nvPr>
            <p:ph type="body" sz="half" idx="2"/>
          </p:nvPr>
        </p:nvSpPr>
        <p:spPr>
          <a:xfrm>
            <a:off x="2286000" y="228600"/>
            <a:ext cx="6477000" cy="2286000"/>
          </a:xfrm>
        </p:spPr>
        <p:txBody>
          <a:bodyPr/>
          <a:lstStyle/>
          <a:p>
            <a:pPr algn="ctr" eaLnBrk="1" hangingPunct="1"/>
            <a:r>
              <a:rPr lang="ru-RU" sz="2000" smtClean="0"/>
              <a:t> </a:t>
            </a:r>
            <a:r>
              <a:rPr lang="ru-RU" sz="2400" smtClean="0">
                <a:latin typeface="Times New Roman" pitchFamily="18" charset="0"/>
              </a:rPr>
              <a:t>Ходили  они по 2- 3 человека. Если группа не возвращалась в определенное место и время, то их уже никто не ждал и им приходилось возвращаться через линию фронта самостоятельно.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6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686675" cy="2001837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После освобождения  Подмосковья, с осени 1942 года прабабушка была в разведгруппе Дятьковской  партизанской бригады, действовавшей в тылу врага в Брянской области ( в период со второй половины 1942 и в начале 1943 года). </a:t>
            </a:r>
            <a:br>
              <a:rPr lang="ru-RU" sz="2400" smtClean="0">
                <a:latin typeface="Times New Roman" pitchFamily="18" charset="0"/>
              </a:rPr>
            </a:b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2500313"/>
            <a:ext cx="5688012" cy="335438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570037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Прабабушка Лидия была единственной девушкой-разведчицей в группе из 12 человек. Позже ей за эту партизанскую деятельность вручили медаль  за Отвагу и орден Красной Звезды.</a:t>
            </a:r>
            <a:r>
              <a:rPr lang="ru-RU" sz="2400" smtClean="0"/>
              <a:t> </a:t>
            </a:r>
          </a:p>
        </p:txBody>
      </p:sp>
      <p:pic>
        <p:nvPicPr>
          <p:cNvPr id="25602" name="Содержимое 6" descr="Medal-Za-otvagu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071688"/>
            <a:ext cx="3482975" cy="3952875"/>
          </a:xfrm>
        </p:spPr>
      </p:pic>
      <p:pic>
        <p:nvPicPr>
          <p:cNvPr id="25603" name="Содержимое 7" descr="орден красной звезды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2071688"/>
            <a:ext cx="3892550" cy="37226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2214563"/>
            <a:ext cx="5643563" cy="3797300"/>
          </a:xfrm>
        </p:spPr>
      </p:pic>
      <p:sp>
        <p:nvSpPr>
          <p:cNvPr id="26626" name="Текст 3"/>
          <p:cNvSpPr>
            <a:spLocks noGrp="1"/>
          </p:cNvSpPr>
          <p:nvPr>
            <p:ph type="body" sz="half" idx="2"/>
          </p:nvPr>
        </p:nvSpPr>
        <p:spPr>
          <a:xfrm>
            <a:off x="1763713" y="333375"/>
            <a:ext cx="7080250" cy="1727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До окончания Великой Отечественной Войны прослужила она медсестрой  в госпитале при Западном фронте и закончила войну в Польше в 1945 году.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4076700"/>
            <a:ext cx="2535238" cy="2649538"/>
          </a:xfrm>
        </p:spPr>
      </p:pic>
      <p:sp>
        <p:nvSpPr>
          <p:cNvPr id="27650" name="Текст 3"/>
          <p:cNvSpPr>
            <a:spLocks noGrp="1"/>
          </p:cNvSpPr>
          <p:nvPr>
            <p:ph type="body" sz="half" idx="2"/>
          </p:nvPr>
        </p:nvSpPr>
        <p:spPr>
          <a:xfrm>
            <a:off x="1619250" y="228600"/>
            <a:ext cx="7219950" cy="1231900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 прабабушки много медалей, среди них медали «За Боевые Заслуги», «За оборону Москвы», «За Победу над Германией» и «Орден Отечественной Войны».</a:t>
            </a:r>
          </a:p>
        </p:txBody>
      </p:sp>
      <p:pic>
        <p:nvPicPr>
          <p:cNvPr id="5122" name="Picture 2" descr="F:\презентация\фото №3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4149725"/>
            <a:ext cx="250031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F:\презентация\фото №3.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484313"/>
            <a:ext cx="2519363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F:\презентация\фото №3.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1412875"/>
            <a:ext cx="2519362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Текст 3"/>
          <p:cNvSpPr>
            <a:spLocks noGrp="1"/>
          </p:cNvSpPr>
          <p:nvPr>
            <p:ph type="body" sz="half" idx="2"/>
          </p:nvPr>
        </p:nvSpPr>
        <p:spPr>
          <a:xfrm>
            <a:off x="1476375" y="152400"/>
            <a:ext cx="7272338" cy="1990725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Times New Roman" pitchFamily="18" charset="0"/>
              </a:rPr>
              <a:t>У моей прабабушки две дочери – Таня и Зоя, трое внуков, четверо правнуков и трое праправнуков. 1 мая 2013 года моей бабушки не стало, но мы всегда будем ее помнить и любить.</a:t>
            </a:r>
          </a:p>
          <a:p>
            <a:pPr eaLnBrk="1" hangingPunct="1"/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презентация\orden великой отечественной вой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1989138"/>
            <a:ext cx="357187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Текст 3"/>
          <p:cNvSpPr>
            <a:spLocks noGrp="1"/>
          </p:cNvSpPr>
          <p:nvPr>
            <p:ph type="body" sz="half" idx="2"/>
          </p:nvPr>
        </p:nvSpPr>
        <p:spPr>
          <a:xfrm>
            <a:off x="2590800" y="1295400"/>
            <a:ext cx="6096000" cy="4691063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Я  горжусь своей прабабушкой. Ее  нелёгкая, лишённая молодости жизнь, посвященная служению своему народу, своей стране, сложилась ярко, неординарно.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743200"/>
            <a:ext cx="4343400" cy="3810000"/>
          </a:xfrm>
        </p:spPr>
      </p:pic>
      <p:sp>
        <p:nvSpPr>
          <p:cNvPr id="30722" name="Текст 3"/>
          <p:cNvSpPr>
            <a:spLocks noGrp="1"/>
          </p:cNvSpPr>
          <p:nvPr>
            <p:ph type="body" sz="half" idx="2"/>
          </p:nvPr>
        </p:nvSpPr>
        <p:spPr>
          <a:xfrm>
            <a:off x="1042988" y="285750"/>
            <a:ext cx="3605212" cy="6572250"/>
          </a:xfrm>
        </p:spPr>
        <p:txBody>
          <a:bodyPr/>
          <a:lstStyle/>
          <a:p>
            <a:pPr eaLnBrk="1" hangingPunct="1"/>
            <a:r>
              <a:rPr lang="ru-RU" sz="2000" b="1" smtClean="0"/>
              <a:t>Бои тяжелые под Брестом</a:t>
            </a:r>
            <a:br>
              <a:rPr lang="ru-RU" sz="2000" b="1" smtClean="0"/>
            </a:br>
            <a:r>
              <a:rPr lang="ru-RU" sz="2000" b="1" smtClean="0"/>
              <a:t>И отступленье до Москвы.</a:t>
            </a:r>
            <a:br>
              <a:rPr lang="ru-RU" sz="2000" b="1" smtClean="0"/>
            </a:br>
            <a:r>
              <a:rPr lang="ru-RU" sz="2000" b="1" smtClean="0"/>
              <a:t>Разгром врага под Сталинградом</a:t>
            </a:r>
            <a:br>
              <a:rPr lang="ru-RU" sz="2000" b="1" smtClean="0"/>
            </a:br>
            <a:r>
              <a:rPr lang="ru-RU" sz="2000" b="1" smtClean="0"/>
              <a:t>Победы первые ростки.</a:t>
            </a:r>
          </a:p>
          <a:p>
            <a:pPr eaLnBrk="1" hangingPunct="1"/>
            <a:r>
              <a:rPr lang="ru-RU" sz="2000" b="1" smtClean="0"/>
              <a:t>Весна Победы, гром салютов</a:t>
            </a:r>
            <a:br>
              <a:rPr lang="ru-RU" sz="2000" b="1" smtClean="0"/>
            </a:br>
            <a:r>
              <a:rPr lang="ru-RU" sz="2000" b="1" smtClean="0"/>
              <a:t>И слёзы на глазах солдат.</a:t>
            </a:r>
            <a:br>
              <a:rPr lang="ru-RU" sz="2000" b="1" smtClean="0"/>
            </a:br>
            <a:r>
              <a:rPr lang="ru-RU" sz="2000" b="1" smtClean="0"/>
              <a:t>Как долго ждали мы Победы</a:t>
            </a:r>
            <a:br>
              <a:rPr lang="ru-RU" sz="2000" b="1" smtClean="0"/>
            </a:br>
            <a:r>
              <a:rPr lang="ru-RU" sz="2000" b="1" smtClean="0"/>
              <a:t>И майский праздничный парад.</a:t>
            </a:r>
          </a:p>
          <a:p>
            <a:pPr eaLnBrk="1" hangingPunct="1"/>
            <a:r>
              <a:rPr lang="ru-RU" sz="2000" b="1" smtClean="0"/>
              <a:t>На фронте и в глубоком тыле,</a:t>
            </a:r>
            <a:br>
              <a:rPr lang="ru-RU" sz="2000" b="1" smtClean="0"/>
            </a:br>
            <a:r>
              <a:rPr lang="ru-RU" sz="2000" b="1" smtClean="0"/>
              <a:t>Ковал Победу весь народ.</a:t>
            </a:r>
            <a:br>
              <a:rPr lang="ru-RU" sz="2000" b="1" smtClean="0"/>
            </a:br>
            <a:r>
              <a:rPr lang="ru-RU" sz="2000" b="1" smtClean="0"/>
              <a:t>Не все вернулись с поля брани,</a:t>
            </a:r>
            <a:br>
              <a:rPr lang="ru-RU" sz="2000" b="1" smtClean="0"/>
            </a:br>
            <a:r>
              <a:rPr lang="ru-RU" sz="2000" b="1" smtClean="0"/>
              <a:t>Их подвиг в памяти живёт.</a:t>
            </a:r>
          </a:p>
          <a:p>
            <a:pPr eaLnBrk="1" hangingPunct="1"/>
            <a:r>
              <a:rPr lang="ru-RU" sz="2000" b="1" smtClean="0"/>
              <a:t>Уходят в вечность ветераны</a:t>
            </a:r>
            <a:br>
              <a:rPr lang="ru-RU" sz="2000" b="1" smtClean="0"/>
            </a:br>
            <a:r>
              <a:rPr lang="ru-RU" sz="2000" b="1" smtClean="0"/>
              <a:t>Но сохраним мы навсегда.</a:t>
            </a:r>
            <a:br>
              <a:rPr lang="ru-RU" sz="2000" b="1" smtClean="0"/>
            </a:br>
            <a:r>
              <a:rPr lang="ru-RU" sz="2000" b="1" smtClean="0"/>
              <a:t>Бессмертный ваш Великий подвиг</a:t>
            </a:r>
            <a:r>
              <a:rPr lang="ru-RU" sz="2000" b="1" smtClean="0">
                <a:latin typeface="Arial" charset="0"/>
              </a:rPr>
              <a:t>.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И не забудем никогда</a:t>
            </a:r>
            <a:r>
              <a:rPr lang="ru-RU" sz="2000" b="1" smtClean="0">
                <a:latin typeface="Arial" charset="0"/>
              </a:rPr>
              <a:t>.</a:t>
            </a:r>
          </a:p>
          <a:p>
            <a:pPr eaLnBrk="1" hangingPunct="1"/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F:\презентация\кон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4800"/>
            <a:ext cx="4343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ъект 2"/>
          <p:cNvSpPr>
            <a:spLocks noGrp="1"/>
          </p:cNvSpPr>
          <p:nvPr>
            <p:ph idx="4294967295"/>
          </p:nvPr>
        </p:nvSpPr>
        <p:spPr>
          <a:xfrm>
            <a:off x="2051050" y="620713"/>
            <a:ext cx="6635750" cy="55054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Список используемых источников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b="1" smtClean="0">
                <a:solidFill>
                  <a:srgbClr val="000000"/>
                </a:solidFill>
                <a:latin typeface="Times New Roman" pitchFamily="18" charset="0"/>
              </a:rPr>
              <a:t>Интернет-источники: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>
                <a:solidFill>
                  <a:srgbClr val="000000"/>
                </a:solidFill>
                <a:latin typeface="Times New Roman" pitchFamily="18" charset="0"/>
              </a:rPr>
              <a:t>медали великой отечественной войны 1941-1945 гг.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>
                <a:latin typeface="Times New Roman" pitchFamily="18" charset="0"/>
                <a:hlinkClick r:id="rId2"/>
              </a:rPr>
              <a:t>http://www.prioritet-school.ru/stat/auto/site_samjiltnko/germany.htm</a:t>
            </a:r>
            <a:endParaRPr lang="ru-RU" sz="1600" smtClean="0">
              <a:latin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>
                <a:latin typeface="Times New Roman" pitchFamily="18" charset="0"/>
                <a:hlinkClick r:id="rId3"/>
              </a:rPr>
              <a:t>http://www.mujrp-4.ru/content/fotogalereya</a:t>
            </a:r>
            <a:endParaRPr lang="ru-RU" sz="1600" smtClean="0">
              <a:latin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1400" smtClean="0">
                <a:latin typeface="Times New Roman" pitchFamily="18" charset="0"/>
              </a:rPr>
              <a:t>Уваровский детский дом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>
                <a:latin typeface="Times New Roman" pitchFamily="18" charset="0"/>
                <a:hlinkClick r:id="rId4"/>
              </a:rPr>
              <a:t>http://www.vesnavserdce.ru/index.php/komu-my-pomogaem/detskie-doma-i-priyuty/260-uvarovskij-detskij-dom-internat-dlya-umstvenno-otstalyx-detej.html</a:t>
            </a:r>
            <a:endParaRPr lang="ru-RU" sz="1600" smtClean="0">
              <a:latin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Фотографии и письма из домашнего архива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sz="2000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</a:rPr>
              <a:t>Цель моего проекта</a:t>
            </a:r>
            <a:r>
              <a:rPr lang="ru-RU" sz="3200" b="0" smtClean="0">
                <a:latin typeface="Times New Roman" pitchFamily="18" charset="0"/>
              </a:rPr>
              <a:t> – история моей семьи </a:t>
            </a:r>
            <a:br>
              <a:rPr lang="ru-RU" sz="3200" b="0" smtClean="0">
                <a:latin typeface="Times New Roman" pitchFamily="18" charset="0"/>
              </a:rPr>
            </a:br>
            <a:r>
              <a:rPr lang="ru-RU" sz="3200" b="0" smtClean="0">
                <a:latin typeface="Times New Roman" pitchFamily="18" charset="0"/>
              </a:rPr>
              <a:t>в истории России.</a:t>
            </a:r>
          </a:p>
        </p:txBody>
      </p:sp>
      <p:sp>
        <p:nvSpPr>
          <p:cNvPr id="1433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1403350" y="1600200"/>
            <a:ext cx="3092450" cy="4525963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</a:rPr>
              <a:t>Задачи проекта:</a:t>
            </a:r>
            <a:r>
              <a:rPr lang="ru-RU" sz="2400" smtClean="0">
                <a:latin typeface="Times New Roman" pitchFamily="18" charset="0"/>
              </a:rPr>
              <a:t> </a:t>
            </a:r>
          </a:p>
          <a:p>
            <a:r>
              <a:rPr lang="ru-RU" sz="2400" smtClean="0">
                <a:latin typeface="Times New Roman" pitchFamily="18" charset="0"/>
              </a:rPr>
              <a:t> исследовать неизвестные страницы истории моей семьи, </a:t>
            </a:r>
          </a:p>
          <a:p>
            <a:r>
              <a:rPr lang="ru-RU" sz="2400" smtClean="0">
                <a:latin typeface="Times New Roman" pitchFamily="18" charset="0"/>
              </a:rPr>
              <a:t>проследить историю семьи  в нескольких поколениях.  </a:t>
            </a:r>
          </a:p>
          <a:p>
            <a:endParaRPr lang="ru-RU" sz="2400" smtClean="0">
              <a:latin typeface="Times New Roman" pitchFamily="18" charset="0"/>
            </a:endParaRPr>
          </a:p>
        </p:txBody>
      </p:sp>
      <p:sp>
        <p:nvSpPr>
          <p:cNvPr id="14339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292725" y="1600200"/>
            <a:ext cx="3394075" cy="4525963"/>
          </a:xfrm>
        </p:spPr>
        <p:txBody>
          <a:bodyPr/>
          <a:lstStyle/>
          <a:p>
            <a:pPr algn="ctr"/>
            <a:r>
              <a:rPr lang="ru-RU" sz="2400" b="1" smtClean="0">
                <a:latin typeface="Times New Roman" pitchFamily="18" charset="0"/>
              </a:rPr>
              <a:t>Объект исследования</a:t>
            </a:r>
            <a:r>
              <a:rPr lang="ru-RU" sz="2400" smtClean="0">
                <a:latin typeface="Times New Roman" pitchFamily="18" charset="0"/>
              </a:rPr>
              <a:t> – мои родные и близкие. </a:t>
            </a:r>
          </a:p>
          <a:p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7315200" cy="762000"/>
          </a:xfrm>
        </p:spPr>
        <p:txBody>
          <a:bodyPr anchor="b"/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Прабабушка Лида</a:t>
            </a:r>
          </a:p>
        </p:txBody>
      </p:sp>
      <p:sp>
        <p:nvSpPr>
          <p:cNvPr id="15362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905000" y="1524000"/>
            <a:ext cx="3008313" cy="4691063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200" smtClean="0"/>
              <a:t>Это моя прабабушка – Митрофанова Лидия Макаровна. Родилась она 25 февраля 1917 года в селе Троицкое МО </a:t>
            </a:r>
            <a:r>
              <a:rPr lang="ru-RU" sz="2200" smtClean="0">
                <a:latin typeface="Arial" charset="0"/>
              </a:rPr>
              <a:t>.</a:t>
            </a:r>
            <a:r>
              <a:rPr lang="ru-RU" sz="2200" smtClean="0"/>
              <a:t>В  большой многодетной семье была  13-м ребенком. Ее родители рано умерли и 9-ти летнюю Лиду взяла к себе старшая сестра, которая  уже выросла и жила в Москве. 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endParaRPr lang="ru-RU" sz="1300" smtClean="0"/>
          </a:p>
        </p:txBody>
      </p:sp>
      <p:pic>
        <p:nvPicPr>
          <p:cNvPr id="15363" name="Рисунок 5" descr="SAM_3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125538"/>
            <a:ext cx="394017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>
          <a:xfrm>
            <a:off x="457200" y="428625"/>
            <a:ext cx="8507413" cy="11430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В канун Великой Отечественной Войны прабабушка  работала на Московском Электродном Заводе и училась в Торфяном Институте.  Играла в художественной самодеятельности, их курировал Малый театр. </a:t>
            </a:r>
            <a:br>
              <a:rPr lang="ru-RU" sz="2400" smtClean="0">
                <a:latin typeface="Times New Roman" pitchFamily="18" charset="0"/>
              </a:rPr>
            </a:b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16386" name="Содержимое 5" descr="малый теат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1785938"/>
            <a:ext cx="5614987" cy="42306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85800" y="26988"/>
            <a:ext cx="8077200" cy="717550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Суровые годы войны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25" y="3857625"/>
            <a:ext cx="3962400" cy="2728913"/>
          </a:xfrm>
        </p:spPr>
      </p:pic>
      <p:sp>
        <p:nvSpPr>
          <p:cNvPr id="17411" name="Текст 3"/>
          <p:cNvSpPr>
            <a:spLocks noGrp="1"/>
          </p:cNvSpPr>
          <p:nvPr>
            <p:ph type="body" sz="half" idx="2"/>
          </p:nvPr>
        </p:nvSpPr>
        <p:spPr>
          <a:xfrm>
            <a:off x="2286000" y="838200"/>
            <a:ext cx="6400800" cy="2984500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«Война» - это страшное и чудовищное слово.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Что случилось, скажи мне, ветер?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Что за боль у тебя в глазах?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Разве солнце всё так же светит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Или вянут травы в садах?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Почему люди все на рассвете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Вдруг застыли, раскрыв глаза?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Что случилось, скажи нам ветер? 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	Неужели – это война… </a:t>
            </a:r>
          </a:p>
          <a:p>
            <a:pPr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2643188"/>
            <a:ext cx="6875463" cy="3309937"/>
          </a:xfrm>
        </p:spPr>
      </p:pic>
      <p:sp>
        <p:nvSpPr>
          <p:cNvPr id="18434" name="Текст 3"/>
          <p:cNvSpPr>
            <a:spLocks noGrp="1"/>
          </p:cNvSpPr>
          <p:nvPr>
            <p:ph type="body" sz="half" idx="2"/>
          </p:nvPr>
        </p:nvSpPr>
        <p:spPr>
          <a:xfrm>
            <a:off x="1619250" y="260350"/>
            <a:ext cx="7200900" cy="1928813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Times New Roman" pitchFamily="18" charset="0"/>
              </a:rPr>
              <a:t>Как и все молодые  люди, когда началась  война, мечтала попасть на фронт. Начала воинскую службу в Диверсионно-разведовательной группе военной части особого назначения № 9903 при разведотделе штаба Западного фронта. Отбор в эту часть был очень строгий и тщательный. Лишь один из 10 попадал туда. Попасть   могли только комсомольцы.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2643188"/>
            <a:ext cx="5376863" cy="3754437"/>
          </a:xfrm>
        </p:spPr>
      </p:pic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>
          <a:xfrm>
            <a:off x="1714500" y="228600"/>
            <a:ext cx="7429500" cy="2209800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Times New Roman" pitchFamily="18" charset="0"/>
              </a:rPr>
              <a:t>Прошедших собирали в Кунцево, где они проходили диверсионную подготовку. Изучали : подрывное и стрелковое дело; типы мин, пистолетов, гранат; разборку и сборку оружия; сложную и тонкую науку разведки и боя в тылу врага, азы которые надо было узнать в считанные дни.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3"/>
          <p:cNvSpPr>
            <a:spLocks noGrp="1"/>
          </p:cNvSpPr>
          <p:nvPr>
            <p:ph type="body" sz="half" idx="2"/>
          </p:nvPr>
        </p:nvSpPr>
        <p:spPr>
          <a:xfrm>
            <a:off x="1835150" y="476250"/>
            <a:ext cx="3357563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>
                <a:latin typeface="Times New Roman" pitchFamily="18" charset="0"/>
              </a:rPr>
              <a:t>В этой же части служила и легендарная Зоя Космодемьянская. Прабабушка познакомилась с ней у кинотеатра «Колизей»(сейчас  там располагается театр «Современник») где был  пункт сбора. Отсюда их увозили на базу в Кунцево. Они подружились и даже хотели попасть вместе на задания. Но  их распределили в разные отряды – Зоя попала в группу Соколова, а прабабушка  в группу  Рахманина. </a:t>
            </a:r>
          </a:p>
          <a:p>
            <a:pPr eaLnBrk="1" hangingPunct="1">
              <a:lnSpc>
                <a:spcPct val="90000"/>
              </a:lnSpc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642938"/>
            <a:ext cx="3643312" cy="54657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После своих первых заданий  они встретились снова на занятиях. Обычно они несколько дней занимались, а потом их отправляли  на задание – вернувшиеся продолжали обучение. На задание отправлялись группой с руководителем, эту группу выводили на линию фронта.</a:t>
            </a:r>
            <a:br>
              <a:rPr lang="ru-RU" sz="2400" smtClean="0">
                <a:latin typeface="Times New Roman" pitchFamily="18" charset="0"/>
              </a:rPr>
            </a:b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1506" name="Содержимое 8" descr="1930-Kolizey-ChistyPrudy-Mosco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88" y="2214563"/>
            <a:ext cx="6248400" cy="37861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539</TotalTime>
  <Words>661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Индивидуально-исследовательский проект ученика 2 «Б» класса  ШО 3 ГБОУ Школа № 2075 Мавлянова Ильи «Моя прабабушка - разведчица»  </vt:lpstr>
      <vt:lpstr>Цель моего проекта – история моей семьи  в истории России.</vt:lpstr>
      <vt:lpstr>Прабабушка Лида</vt:lpstr>
      <vt:lpstr>В канун Великой Отечественной Войны прабабушка  работала на Московском Электродном Заводе и училась в Торфяном Институте.  Играла в художественной самодеятельности, их курировал Малый театр.  </vt:lpstr>
      <vt:lpstr>Суровые годы войны</vt:lpstr>
      <vt:lpstr>Слайд 6</vt:lpstr>
      <vt:lpstr>Слайд 7</vt:lpstr>
      <vt:lpstr>Слайд 8</vt:lpstr>
      <vt:lpstr>После своих первых заданий  они встретились снова на занятиях. Обычно они несколько дней занимались, а потом их отправляли  на задание – вернувшиеся продолжали обучение. На задание отправлялись группой с руководителем, эту группу выводили на линию фронта. </vt:lpstr>
      <vt:lpstr>Слайд 10</vt:lpstr>
      <vt:lpstr>Слайд 11</vt:lpstr>
      <vt:lpstr>После освобождения  Подмосковья, с осени 1942 года прабабушка была в разведгруппе Дятьковской  партизанской бригады, действовавшей в тылу врага в Брянской области ( в период со второй половины 1942 и в начале 1943 года).  </vt:lpstr>
      <vt:lpstr>Прабабушка Лидия была единственной девушкой-разведчицей в группе из 12 человек. Позже ей за эту партизанскую деятельность вручили медаль  за Отвагу и орден Красной Звезды. 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82</cp:revision>
  <dcterms:created xsi:type="dcterms:W3CDTF">2013-04-03T14:35:49Z</dcterms:created>
  <dcterms:modified xsi:type="dcterms:W3CDTF">2017-02-16T15:30:27Z</dcterms:modified>
</cp:coreProperties>
</file>