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handoutMasterIdLst>
    <p:handoutMasterId r:id="rId12"/>
  </p:handoutMasterIdLst>
  <p:sldIdLst>
    <p:sldId id="256" r:id="rId2"/>
    <p:sldId id="257" r:id="rId3"/>
    <p:sldId id="263" r:id="rId4"/>
    <p:sldId id="264" r:id="rId5"/>
    <p:sldId id="284" r:id="rId6"/>
    <p:sldId id="285" r:id="rId7"/>
    <p:sldId id="286" r:id="rId8"/>
    <p:sldId id="288" r:id="rId9"/>
    <p:sldId id="279" r:id="rId10"/>
    <p:sldId id="28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13D05"/>
    <a:srgbClr val="0D04C8"/>
    <a:srgbClr val="D60093"/>
    <a:srgbClr val="CC00FF"/>
    <a:srgbClr val="660066"/>
    <a:srgbClr val="00FF00"/>
    <a:srgbClr val="D1B6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57" autoAdjust="0"/>
  </p:normalViewPr>
  <p:slideViewPr>
    <p:cSldViewPr>
      <p:cViewPr varScale="1">
        <p:scale>
          <a:sx n="105" d="100"/>
          <a:sy n="105" d="100"/>
        </p:scale>
        <p:origin x="-1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70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F4B3BDC-AB48-48C8-9CEA-68D314793AC2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D0730F6-487C-4036-A3DA-00D56D355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>
                <a:cs typeface="+mn-cs"/>
              </a:endParaRP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>
                <a:cs typeface="+mn-cs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>
                <a:cs typeface="+mn-cs"/>
              </a:endParaRPr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>
                <a:cs typeface="+mn-cs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36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37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45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50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1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2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3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sp>
              <p:nvSpPr>
                <p:cNvPr id="46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47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>
                    <a:cs typeface="+mn-cs"/>
                  </a:endParaRPr>
                </a:p>
              </p:txBody>
            </p:sp>
            <p:sp>
              <p:nvSpPr>
                <p:cNvPr id="48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>
                    <a:cs typeface="+mn-cs"/>
                  </a:endParaRPr>
                </a:p>
              </p:txBody>
            </p:sp>
            <p:sp>
              <p:nvSpPr>
                <p:cNvPr id="49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>
                    <a:cs typeface="+mn-cs"/>
                  </a:endParaRPr>
                </a:p>
              </p:txBody>
            </p:sp>
          </p:grpSp>
          <p:grpSp>
            <p:nvGrpSpPr>
              <p:cNvPr id="38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39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40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41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42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/>
                  <a:ahLst/>
                  <a:cxnLst>
                    <a:cxn ang="0">
                      <a:pos x="212" y="204"/>
                    </a:cxn>
                    <a:cxn ang="0">
                      <a:pos x="194" y="158"/>
                    </a:cxn>
                    <a:cxn ang="0">
                      <a:pos x="188" y="111"/>
                    </a:cxn>
                    <a:cxn ang="0">
                      <a:pos x="183" y="72"/>
                    </a:cxn>
                    <a:cxn ang="0">
                      <a:pos x="178" y="52"/>
                    </a:cxn>
                    <a:cxn ang="0">
                      <a:pos x="169" y="37"/>
                    </a:cxn>
                    <a:cxn ang="0">
                      <a:pos x="157" y="24"/>
                    </a:cxn>
                    <a:cxn ang="0">
                      <a:pos x="143" y="13"/>
                    </a:cxn>
                    <a:cxn ang="0">
                      <a:pos x="124" y="5"/>
                    </a:cxn>
                    <a:cxn ang="0">
                      <a:pos x="100" y="0"/>
                    </a:cxn>
                    <a:cxn ang="0">
                      <a:pos x="76" y="0"/>
                    </a:cxn>
                    <a:cxn ang="0">
                      <a:pos x="54" y="7"/>
                    </a:cxn>
                    <a:cxn ang="0">
                      <a:pos x="35" y="16"/>
                    </a:cxn>
                    <a:cxn ang="0">
                      <a:pos x="18" y="31"/>
                    </a:cxn>
                    <a:cxn ang="0">
                      <a:pos x="5" y="51"/>
                    </a:cxn>
                    <a:cxn ang="0">
                      <a:pos x="0" y="73"/>
                    </a:cxn>
                    <a:cxn ang="0">
                      <a:pos x="3" y="72"/>
                    </a:cxn>
                    <a:cxn ang="0">
                      <a:pos x="15" y="64"/>
                    </a:cxn>
                    <a:cxn ang="0">
                      <a:pos x="35" y="58"/>
                    </a:cxn>
                    <a:cxn ang="0">
                      <a:pos x="56" y="57"/>
                    </a:cxn>
                    <a:cxn ang="0">
                      <a:pos x="74" y="63"/>
                    </a:cxn>
                    <a:cxn ang="0">
                      <a:pos x="87" y="73"/>
                    </a:cxn>
                    <a:cxn ang="0">
                      <a:pos x="93" y="85"/>
                    </a:cxn>
                    <a:cxn ang="0">
                      <a:pos x="96" y="102"/>
                    </a:cxn>
                    <a:cxn ang="0">
                      <a:pos x="100" y="124"/>
                    </a:cxn>
                    <a:cxn ang="0">
                      <a:pos x="106" y="147"/>
                    </a:cxn>
                    <a:cxn ang="0">
                      <a:pos x="116" y="168"/>
                    </a:cxn>
                    <a:cxn ang="0">
                      <a:pos x="131" y="190"/>
                    </a:cxn>
                    <a:cxn ang="0">
                      <a:pos x="150" y="207"/>
                    </a:cxn>
                    <a:cxn ang="0">
                      <a:pos x="172" y="219"/>
                    </a:cxn>
                    <a:cxn ang="0">
                      <a:pos x="194" y="226"/>
                    </a:cxn>
                    <a:cxn ang="0">
                      <a:pos x="220" y="229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43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/>
                  <a:ahLst/>
                  <a:cxnLst>
                    <a:cxn ang="0">
                      <a:pos x="7" y="204"/>
                    </a:cxn>
                    <a:cxn ang="0">
                      <a:pos x="25" y="158"/>
                    </a:cxn>
                    <a:cxn ang="0">
                      <a:pos x="31" y="111"/>
                    </a:cxn>
                    <a:cxn ang="0">
                      <a:pos x="36" y="72"/>
                    </a:cxn>
                    <a:cxn ang="0">
                      <a:pos x="41" y="52"/>
                    </a:cxn>
                    <a:cxn ang="0">
                      <a:pos x="50" y="37"/>
                    </a:cxn>
                    <a:cxn ang="0">
                      <a:pos x="62" y="24"/>
                    </a:cxn>
                    <a:cxn ang="0">
                      <a:pos x="77" y="13"/>
                    </a:cxn>
                    <a:cxn ang="0">
                      <a:pos x="96" y="5"/>
                    </a:cxn>
                    <a:cxn ang="0">
                      <a:pos x="120" y="0"/>
                    </a:cxn>
                    <a:cxn ang="0">
                      <a:pos x="143" y="0"/>
                    </a:cxn>
                    <a:cxn ang="0">
                      <a:pos x="165" y="7"/>
                    </a:cxn>
                    <a:cxn ang="0">
                      <a:pos x="184" y="16"/>
                    </a:cxn>
                    <a:cxn ang="0">
                      <a:pos x="201" y="31"/>
                    </a:cxn>
                    <a:cxn ang="0">
                      <a:pos x="215" y="51"/>
                    </a:cxn>
                    <a:cxn ang="0">
                      <a:pos x="221" y="73"/>
                    </a:cxn>
                    <a:cxn ang="0">
                      <a:pos x="217" y="72"/>
                    </a:cxn>
                    <a:cxn ang="0">
                      <a:pos x="205" y="64"/>
                    </a:cxn>
                    <a:cxn ang="0">
                      <a:pos x="184" y="58"/>
                    </a:cxn>
                    <a:cxn ang="0">
                      <a:pos x="164" y="57"/>
                    </a:cxn>
                    <a:cxn ang="0">
                      <a:pos x="145" y="63"/>
                    </a:cxn>
                    <a:cxn ang="0">
                      <a:pos x="132" y="73"/>
                    </a:cxn>
                    <a:cxn ang="0">
                      <a:pos x="127" y="85"/>
                    </a:cxn>
                    <a:cxn ang="0">
                      <a:pos x="123" y="102"/>
                    </a:cxn>
                    <a:cxn ang="0">
                      <a:pos x="120" y="124"/>
                    </a:cxn>
                    <a:cxn ang="0">
                      <a:pos x="113" y="147"/>
                    </a:cxn>
                    <a:cxn ang="0">
                      <a:pos x="104" y="168"/>
                    </a:cxn>
                    <a:cxn ang="0">
                      <a:pos x="89" y="190"/>
                    </a:cxn>
                    <a:cxn ang="0">
                      <a:pos x="69" y="207"/>
                    </a:cxn>
                    <a:cxn ang="0">
                      <a:pos x="47" y="219"/>
                    </a:cxn>
                    <a:cxn ang="0">
                      <a:pos x="25" y="226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44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>
                    <a:cs typeface="+mn-cs"/>
                  </a:endParaRPr>
                </a:p>
              </p:txBody>
            </p:sp>
          </p:grpSp>
        </p:grpSp>
      </p:grpSp>
      <p:sp>
        <p:nvSpPr>
          <p:cNvPr id="307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2743200" y="5410200"/>
            <a:ext cx="6248400" cy="457200"/>
          </a:xfrm>
        </p:spPr>
        <p:txBody>
          <a:bodyPr wrap="none"/>
          <a:lstStyle>
            <a:lvl1pPr>
              <a:defRPr sz="3200" b="1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" name="Rectangle 5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" name="Rectangle 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DF791-8886-41E2-8A9D-74F993DB2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2148C-1207-4870-8136-A3B843669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F7931-02E5-4B4D-A340-3151F3F6F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321300" y="1524000"/>
            <a:ext cx="3670300" cy="2281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321300" y="3957638"/>
            <a:ext cx="3670300" cy="22812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149D6-4CD9-47D0-9123-647363AD4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500188" y="228600"/>
            <a:ext cx="7491412" cy="6010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843E0-99BF-4525-96CA-5FDB5E3E8D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E0CBC-A944-4B36-95FD-CAFF8309F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5E808-77CF-4FA9-B0A2-398E2A8FF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AD242-D6A7-421C-9E3B-759B8EADB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19EBD-5726-4F9C-84C0-B1EE8974C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ABA2F-AE1F-44E5-9376-DCECABE8BA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871AD-FB5E-4CEF-9045-01911C0F7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8E136-0960-4637-AD90-04CAD48D2D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2A244-1442-4CBE-B190-6D62093E1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20000"/>
            <a:lumOff val="8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9525"/>
            <a:ext cx="1557338" cy="6878638"/>
            <a:chOff x="0" y="-6"/>
            <a:chExt cx="981" cy="4333"/>
          </a:xfrm>
        </p:grpSpPr>
        <p:sp>
          <p:nvSpPr>
            <p:cNvPr id="29699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00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>
                <a:cs typeface="+mn-cs"/>
              </a:endParaRPr>
            </a:p>
          </p:txBody>
        </p:sp>
        <p:sp>
          <p:nvSpPr>
            <p:cNvPr id="29701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02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>
                <a:cs typeface="+mn-cs"/>
              </a:endParaRPr>
            </a:p>
          </p:txBody>
        </p:sp>
        <p:sp>
          <p:nvSpPr>
            <p:cNvPr id="29703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04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05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06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07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08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09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10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11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12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>
                <a:cs typeface="+mn-cs"/>
              </a:endParaRPr>
            </a:p>
          </p:txBody>
        </p:sp>
        <p:sp>
          <p:nvSpPr>
            <p:cNvPr id="29713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14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>
                <a:cs typeface="+mn-cs"/>
              </a:endParaRPr>
            </a:p>
          </p:txBody>
        </p:sp>
        <p:sp>
          <p:nvSpPr>
            <p:cNvPr id="29715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16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17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18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19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20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21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22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23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24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25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26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727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027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30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324600"/>
            <a:ext cx="14097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31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32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>
                <a:cs typeface="+mn-cs"/>
              </a:defRPr>
            </a:lvl1pPr>
          </a:lstStyle>
          <a:p>
            <a:pPr>
              <a:defRPr/>
            </a:pPr>
            <a:fld id="{32F15177-7D5A-4F37-B56A-327BB7ED3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77" r:id="rId3"/>
    <p:sldLayoutId id="2147483676" r:id="rId4"/>
    <p:sldLayoutId id="2147483675" r:id="rId5"/>
    <p:sldLayoutId id="2147483674" r:id="rId6"/>
    <p:sldLayoutId id="2147483673" r:id="rId7"/>
    <p:sldLayoutId id="2147483672" r:id="rId8"/>
    <p:sldLayoutId id="2147483671" r:id="rId9"/>
    <p:sldLayoutId id="2147483670" r:id="rId10"/>
    <p:sldLayoutId id="2147483669" r:id="rId11"/>
    <p:sldLayoutId id="2147483668" r:id="rId12"/>
    <p:sldLayoutId id="2147483667" r:id="rId13"/>
  </p:sldLayoutIdLst>
  <p:transition spd="med">
    <p:newsflash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38438" y="928688"/>
            <a:ext cx="6253162" cy="3071812"/>
          </a:xfrm>
        </p:spPr>
        <p:txBody>
          <a:bodyPr/>
          <a:lstStyle/>
          <a:p>
            <a:pPr algn="ctr"/>
            <a:r>
              <a:rPr lang="ru-RU" sz="3200" b="1" i="1" smtClean="0">
                <a:solidFill>
                  <a:srgbClr val="7030A0"/>
                </a:solidFill>
              </a:rPr>
              <a:t>ПРОГРАММА</a:t>
            </a:r>
            <a:br>
              <a:rPr lang="ru-RU" sz="3200" b="1" i="1" smtClean="0">
                <a:solidFill>
                  <a:srgbClr val="7030A0"/>
                </a:solidFill>
              </a:rPr>
            </a:br>
            <a:r>
              <a:rPr lang="ru-RU" sz="3200" b="1" i="1" smtClean="0">
                <a:solidFill>
                  <a:srgbClr val="7030A0"/>
                </a:solidFill>
              </a:rPr>
              <a:t>ВОСПИТАТЕЛЬНОЙ РАБОТЫ</a:t>
            </a:r>
            <a:br>
              <a:rPr lang="ru-RU" sz="3200" b="1" i="1" smtClean="0">
                <a:solidFill>
                  <a:srgbClr val="7030A0"/>
                </a:solidFill>
              </a:rPr>
            </a:br>
            <a:r>
              <a:rPr lang="ru-RU" sz="5400" b="1" i="1" smtClean="0">
                <a:solidFill>
                  <a:srgbClr val="D60093"/>
                </a:solidFill>
              </a:rPr>
              <a:t>«Мы вместе»</a:t>
            </a:r>
            <a:r>
              <a:rPr lang="ru-RU" sz="3200" b="1" i="1" smtClean="0">
                <a:solidFill>
                  <a:srgbClr val="7030A0"/>
                </a:solidFill>
              </a:rPr>
              <a:t/>
            </a:r>
            <a:br>
              <a:rPr lang="ru-RU" sz="3200" b="1" i="1" smtClean="0">
                <a:solidFill>
                  <a:srgbClr val="7030A0"/>
                </a:solidFill>
              </a:rPr>
            </a:br>
            <a:r>
              <a:rPr lang="ru-RU" sz="3200" b="1" i="1" smtClean="0">
                <a:solidFill>
                  <a:srgbClr val="7030A0"/>
                </a:solidFill>
              </a:rPr>
              <a:t/>
            </a:r>
            <a:br>
              <a:rPr lang="ru-RU" sz="3200" b="1" i="1" smtClean="0">
                <a:solidFill>
                  <a:srgbClr val="7030A0"/>
                </a:solidFill>
              </a:rPr>
            </a:br>
            <a:endParaRPr lang="ru-RU" sz="3200" b="1" i="1" smtClean="0">
              <a:solidFill>
                <a:srgbClr val="7030A0"/>
              </a:solidFill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43500" y="3286125"/>
            <a:ext cx="3848100" cy="26431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2800" i="1" smtClean="0">
                <a:solidFill>
                  <a:schemeClr val="accent2"/>
                </a:solidFill>
                <a:latin typeface="Times New Roman" pitchFamily="18" charset="0"/>
              </a:rPr>
              <a:t>         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i="1" smtClean="0">
                <a:solidFill>
                  <a:srgbClr val="660066"/>
                </a:solidFill>
                <a:latin typeface="Times New Roman" pitchFamily="18" charset="0"/>
              </a:rPr>
              <a:t>Составитель: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i="1" smtClean="0">
                <a:solidFill>
                  <a:srgbClr val="660066"/>
                </a:solidFill>
                <a:latin typeface="Times New Roman" pitchFamily="18" charset="0"/>
              </a:rPr>
              <a:t>Е.М. Канавина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000" i="1" smtClean="0">
                <a:solidFill>
                  <a:srgbClr val="660066"/>
                </a:solidFill>
                <a:latin typeface="Times New Roman" pitchFamily="18" charset="0"/>
              </a:rPr>
              <a:t>классный руководитель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000" i="1" smtClean="0">
                <a:solidFill>
                  <a:srgbClr val="660066"/>
                </a:solidFill>
                <a:latin typeface="Times New Roman" pitchFamily="18" charset="0"/>
              </a:rPr>
              <a:t> 4 класса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000" i="1" smtClean="0">
                <a:solidFill>
                  <a:srgbClr val="660066"/>
                </a:solidFill>
                <a:latin typeface="Times New Roman" pitchFamily="18" charset="0"/>
              </a:rPr>
              <a:t>МБОУ ООШ № 7 </a:t>
            </a:r>
          </a:p>
          <a:p>
            <a:pPr algn="ctr" eaLnBrk="1" hangingPunct="1">
              <a:lnSpc>
                <a:spcPct val="80000"/>
              </a:lnSpc>
            </a:pPr>
            <a:endParaRPr lang="ru-RU" sz="2000" i="1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16387" name="Picture 2" descr="C:\Users\Uzer\Desktop\самый классный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960688"/>
            <a:ext cx="4105275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5" descr="C:\Users\Uzer\Documents\Scan1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2997200"/>
            <a:ext cx="2559050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C:\Users\Uzer\Documents\Scan1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260350"/>
            <a:ext cx="18732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WordArt 4"/>
          <p:cNvSpPr>
            <a:spLocks noChangeArrowheads="1" noChangeShapeType="1" noTextEdit="1"/>
          </p:cNvSpPr>
          <p:nvPr/>
        </p:nvSpPr>
        <p:spPr bwMode="auto">
          <a:xfrm>
            <a:off x="1643063" y="214313"/>
            <a:ext cx="4714875" cy="500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Наши достижения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1631950" y="714375"/>
            <a:ext cx="7205663" cy="5878513"/>
          </a:xfrm>
        </p:spPr>
        <p:txBody>
          <a:bodyPr lIns="91440" tIns="45720" rIns="91440" bIns="45720" anchor="ctr">
            <a:spAutoFit/>
          </a:bodyPr>
          <a:lstStyle/>
          <a:p>
            <a:pPr marL="0" indent="0">
              <a:spcBef>
                <a:spcPct val="0"/>
              </a:spcBef>
              <a:buClrTx/>
              <a:buFont typeface="Wingdings" pitchFamily="2" charset="2"/>
              <a:buNone/>
              <a:defRPr/>
            </a:pPr>
            <a:r>
              <a:rPr kumimoji="1" lang="ru-RU" sz="1400" b="0" u="sng" dirty="0" smtClean="0">
                <a:latin typeface="Times New Roman" pitchFamily="18" charset="0"/>
                <a:cs typeface="Times New Roman" pitchFamily="18" charset="0"/>
              </a:rPr>
              <a:t>2014-2015 год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Открытый российский интернет – конкурс «Пословицы и поговорки» – 1 место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Открытая российская математическая интернет – олимпиада для школьников – 3 место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Международная дистанционная олимпиада по окружающему миру «</a:t>
            </a:r>
            <a:r>
              <a:rPr kumimoji="1" lang="ru-RU" sz="1400" b="0" dirty="0" err="1" smtClean="0">
                <a:latin typeface="Times New Roman" pitchFamily="18" charset="0"/>
                <a:cs typeface="Times New Roman" pitchFamily="18" charset="0"/>
              </a:rPr>
              <a:t>Инфоурок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» – 1 место</a:t>
            </a:r>
          </a:p>
          <a:p>
            <a:pPr marL="0" indent="0">
              <a:spcBef>
                <a:spcPct val="0"/>
              </a:spcBef>
              <a:buClrTx/>
              <a:buFont typeface="Wingdings" pitchFamily="2" charset="2"/>
              <a:buChar char="§"/>
              <a:defRPr/>
            </a:pPr>
            <a:endParaRPr kumimoji="1" lang="ru-RU" sz="1400" b="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ClrTx/>
              <a:buFontTx/>
              <a:buNone/>
              <a:defRPr/>
            </a:pPr>
            <a:r>
              <a:rPr kumimoji="1" lang="ru-RU" sz="1400" b="0" u="sng" dirty="0" smtClean="0">
                <a:latin typeface="Times New Roman" pitchFamily="18" charset="0"/>
                <a:cs typeface="Times New Roman" pitchFamily="18" charset="0"/>
              </a:rPr>
              <a:t> 2015-2016 год</a:t>
            </a:r>
            <a:endParaRPr kumimoji="1" lang="ru-RU" sz="1400" b="0" dirty="0">
              <a:latin typeface="Times New Roman" pitchFamily="18" charset="0"/>
            </a:endParaRP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Городской конкурс-выставка рисунков и фотографий «Моя будущая профессия» – 1 место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Всероссийская дистанционная олимпиада по окружающему миру «</a:t>
            </a:r>
            <a:r>
              <a:rPr kumimoji="1" lang="ru-RU" sz="1400" b="0" dirty="0" err="1" smtClean="0">
                <a:latin typeface="Times New Roman" pitchFamily="18" charset="0"/>
                <a:cs typeface="Times New Roman" pitchFamily="18" charset="0"/>
              </a:rPr>
              <a:t>Инфоурок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» – 1 место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Дистанционный конкурс пословиц и поговорок «</a:t>
            </a:r>
            <a:r>
              <a:rPr kumimoji="1" lang="ru-RU" sz="1400" b="0" dirty="0" err="1" smtClean="0">
                <a:latin typeface="Times New Roman" pitchFamily="18" charset="0"/>
                <a:cs typeface="Times New Roman" pitchFamily="18" charset="0"/>
              </a:rPr>
              <a:t>Меташкола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» – 1 место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Городской конкурс «Дорогою добра», номинация «Рукоделие» - 2 место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Городская НПК «Мы будущее 21 века» - 1 место</a:t>
            </a:r>
          </a:p>
          <a:p>
            <a:pPr marL="0" indent="0">
              <a:spcBef>
                <a:spcPct val="0"/>
              </a:spcBef>
              <a:buClrTx/>
              <a:buFontTx/>
              <a:buNone/>
              <a:defRPr/>
            </a:pPr>
            <a:endParaRPr kumimoji="1" lang="ru-RU" sz="1400" b="0" dirty="0" smtClean="0"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ClrTx/>
              <a:buFontTx/>
              <a:buNone/>
              <a:defRPr/>
            </a:pPr>
            <a:r>
              <a:rPr kumimoji="1" lang="ru-RU" sz="1400" b="0" u="sng" dirty="0" smtClean="0">
                <a:latin typeface="Times New Roman" pitchFamily="18" charset="0"/>
                <a:cs typeface="Times New Roman" pitchFamily="18" charset="0"/>
              </a:rPr>
              <a:t> 2016-2017 год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Международная дистанционная олимпиада «Эму – эрудит» - сертификаты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Всероссийская дистанционная олимпиада «</a:t>
            </a:r>
            <a:r>
              <a:rPr kumimoji="1" lang="ru-RU" sz="1400" b="0" dirty="0" err="1" smtClean="0">
                <a:latin typeface="Times New Roman" pitchFamily="18" charset="0"/>
                <a:cs typeface="Times New Roman" pitchFamily="18" charset="0"/>
              </a:rPr>
              <a:t>Размышляйка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» – </a:t>
            </a:r>
            <a:r>
              <a:rPr kumimoji="1" lang="ru-RU" sz="1400" b="0" dirty="0" err="1" smtClean="0">
                <a:latin typeface="Times New Roman" pitchFamily="18" charset="0"/>
                <a:cs typeface="Times New Roman" pitchFamily="18" charset="0"/>
              </a:rPr>
              <a:t>серитификаты</a:t>
            </a:r>
            <a:endParaRPr kumimoji="1" lang="ru-RU" sz="1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Всероссийская дистанционная олимпиада «</a:t>
            </a:r>
            <a:r>
              <a:rPr kumimoji="1" lang="ru-RU" sz="1400" b="0" dirty="0" err="1" smtClean="0">
                <a:latin typeface="Times New Roman" pitchFamily="18" charset="0"/>
                <a:cs typeface="Times New Roman" pitchFamily="18" charset="0"/>
              </a:rPr>
              <a:t>Изучайка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» - сертификаты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Всероссийская математическая олимпиада «Точные науки» – сертификаты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Олимпиада по русскому языку «Русский язык с Пушкиным»- дипломы победителя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Всероссийская дистанционная викторина «Творчество  А.С. Пушкина» – сертификаты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Всероссийская математическая онлайн – олимпиада «Плюс» – диплом победителя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Городская НПК «Мы будущее 21 века» – 3 место</a:t>
            </a:r>
          </a:p>
          <a:p>
            <a:pPr>
              <a:spcBef>
                <a:spcPct val="0"/>
              </a:spcBef>
              <a:buClrTx/>
              <a:defRPr/>
            </a:pP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Областной конкурс творческих работ «Альтернативная елочка» – </a:t>
            </a:r>
            <a:r>
              <a:rPr kumimoji="1" lang="ru-RU" sz="1400" b="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1" lang="ru-RU" sz="1400" b="0" dirty="0" smtClean="0">
                <a:latin typeface="Times New Roman" pitchFamily="18" charset="0"/>
                <a:cs typeface="Times New Roman" pitchFamily="18" charset="0"/>
              </a:rPr>
              <a:t> место</a:t>
            </a:r>
          </a:p>
          <a:p>
            <a:pPr marL="0" indent="0">
              <a:spcBef>
                <a:spcPct val="0"/>
              </a:spcBef>
              <a:buClrTx/>
              <a:buFont typeface="Wingdings" pitchFamily="2" charset="2"/>
              <a:buNone/>
              <a:defRPr/>
            </a:pPr>
            <a:endParaRPr kumimoji="1" lang="ru-RU" sz="1400" b="0" dirty="0" smtClean="0"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ClrTx/>
              <a:buFontTx/>
              <a:buNone/>
              <a:defRPr/>
            </a:pPr>
            <a:endParaRPr kumimoji="1"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5" name="Picture 3" descr="C:\Users\Uzer\Documents\Scan1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35652">
            <a:off x="144463" y="714375"/>
            <a:ext cx="1366837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C:\Users\Uzer\Documents\Scan12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565400"/>
            <a:ext cx="1619250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4" descr="C:\Users\Uzer\Documents\Scan12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4508500"/>
            <a:ext cx="1423988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692275" y="260350"/>
            <a:ext cx="6249988" cy="823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13D05"/>
                  </a:solidFill>
                  <a:round/>
                  <a:headEnd/>
                  <a:tailEnd/>
                </a:ln>
                <a:solidFill>
                  <a:srgbClr val="F13D05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Цель программы: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450" y="1412875"/>
            <a:ext cx="7956550" cy="25193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i="1" dirty="0" smtClean="0"/>
              <a:t>Создание условий для формирования всесторонне развитой, адаптированной к современной жизни личности.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b="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0" name="WordArt 4"/>
          <p:cNvSpPr>
            <a:spLocks noChangeArrowheads="1" noChangeShapeType="1" noTextEdit="1"/>
          </p:cNvSpPr>
          <p:nvPr/>
        </p:nvSpPr>
        <p:spPr bwMode="auto">
          <a:xfrm>
            <a:off x="3808413" y="2384425"/>
            <a:ext cx="20161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9525">
                  <a:solidFill>
                    <a:srgbClr val="F13D05"/>
                  </a:solidFill>
                  <a:round/>
                  <a:headEnd/>
                  <a:tailEnd/>
                </a:ln>
                <a:solidFill>
                  <a:srgbClr val="F13D05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ЗАДАЧИ</a:t>
            </a:r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284163" y="2671763"/>
            <a:ext cx="3236912" cy="3457575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>
                  <a:alpha val="64999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endParaRPr kumimoji="0" lang="ru-RU" b="1" dirty="0">
              <a:cs typeface="+mn-cs"/>
            </a:endParaRPr>
          </a:p>
        </p:txBody>
      </p:sp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3446463" y="3967163"/>
            <a:ext cx="3017837" cy="2752725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>
                  <a:alpha val="64999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endParaRPr kumimoji="0" lang="ru-RU" b="1" dirty="0">
              <a:cs typeface="+mn-cs"/>
            </a:endParaRPr>
          </a:p>
        </p:txBody>
      </p:sp>
      <p:sp>
        <p:nvSpPr>
          <p:cNvPr id="13" name="Oval 6"/>
          <p:cNvSpPr>
            <a:spLocks noChangeArrowheads="1"/>
          </p:cNvSpPr>
          <p:nvPr/>
        </p:nvSpPr>
        <p:spPr bwMode="auto">
          <a:xfrm>
            <a:off x="6073775" y="1992313"/>
            <a:ext cx="2962275" cy="3216275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>
                  <a:alpha val="64999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endParaRPr kumimoji="0" lang="ru-RU" b="1" dirty="0">
              <a:cs typeface="+mn-cs"/>
            </a:endParaRPr>
          </a:p>
        </p:txBody>
      </p:sp>
      <p:sp>
        <p:nvSpPr>
          <p:cNvPr id="17415" name="TextBox 1"/>
          <p:cNvSpPr txBox="1">
            <a:spLocks noChangeArrowheads="1"/>
          </p:cNvSpPr>
          <p:nvPr/>
        </p:nvSpPr>
        <p:spPr bwMode="auto">
          <a:xfrm>
            <a:off x="468313" y="3336925"/>
            <a:ext cx="28384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 b="1"/>
              <a:t>Создавать условия для интеллектуального, нравственного, коммуникативного, творческого, эстетического и физического самовыражения личности;</a:t>
            </a:r>
          </a:p>
        </p:txBody>
      </p:sp>
      <p:sp>
        <p:nvSpPr>
          <p:cNvPr id="17416" name="TextBox 2"/>
          <p:cNvSpPr txBox="1">
            <a:spLocks noChangeArrowheads="1"/>
          </p:cNvSpPr>
          <p:nvPr/>
        </p:nvSpPr>
        <p:spPr bwMode="auto">
          <a:xfrm>
            <a:off x="3421063" y="4840288"/>
            <a:ext cx="29813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 b="1"/>
              <a:t>Формировать гражданско-патриотическое сознание, нравственные позиции;</a:t>
            </a:r>
          </a:p>
        </p:txBody>
      </p:sp>
      <p:sp>
        <p:nvSpPr>
          <p:cNvPr id="17417" name="TextBox 4"/>
          <p:cNvSpPr txBox="1">
            <a:spLocks noChangeArrowheads="1"/>
          </p:cNvSpPr>
          <p:nvPr/>
        </p:nvSpPr>
        <p:spPr bwMode="auto">
          <a:xfrm>
            <a:off x="6292850" y="2540000"/>
            <a:ext cx="2525713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 b="1"/>
              <a:t>Содействовать формированию классного коллектива и созданию в нем нравственно и эмоционально благоприятной среды.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Uzer\Desktop\самый классный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3640138"/>
            <a:ext cx="3765550" cy="321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0" y="309563"/>
            <a:ext cx="7491413" cy="2874962"/>
          </a:xfrm>
        </p:spPr>
        <p:txBody>
          <a:bodyPr/>
          <a:lstStyle/>
          <a:p>
            <a:pPr indent="-77788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400" smtClean="0">
                <a:solidFill>
                  <a:srgbClr val="FF0000"/>
                </a:solidFill>
                <a:latin typeface="Times New Roman" pitchFamily="18" charset="0"/>
              </a:rPr>
              <a:t>К</a:t>
            </a:r>
            <a:r>
              <a:rPr lang="ru-RU" sz="4400" smtClean="0">
                <a:solidFill>
                  <a:srgbClr val="002060"/>
                </a:solidFill>
                <a:latin typeface="Times New Roman" pitchFamily="18" charset="0"/>
              </a:rPr>
              <a:t>оллективная</a:t>
            </a:r>
          </a:p>
          <a:p>
            <a:pPr indent="-77788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400" smtClean="0">
                <a:solidFill>
                  <a:srgbClr val="FF0000"/>
                </a:solidFill>
                <a:latin typeface="Times New Roman" pitchFamily="18" charset="0"/>
              </a:rPr>
              <a:t>Т</a:t>
            </a:r>
            <a:r>
              <a:rPr lang="ru-RU" sz="4400" smtClean="0">
                <a:solidFill>
                  <a:srgbClr val="002060"/>
                </a:solidFill>
                <a:latin typeface="Times New Roman" pitchFamily="18" charset="0"/>
              </a:rPr>
              <a:t>ворческая</a:t>
            </a:r>
          </a:p>
          <a:p>
            <a:pPr indent="-77788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400" smtClean="0">
                <a:solidFill>
                  <a:srgbClr val="FF0000"/>
                </a:solidFill>
                <a:latin typeface="Times New Roman" pitchFamily="18" charset="0"/>
              </a:rPr>
              <a:t>Д</a:t>
            </a:r>
            <a:r>
              <a:rPr lang="ru-RU" sz="4400" smtClean="0">
                <a:solidFill>
                  <a:srgbClr val="002060"/>
                </a:solidFill>
                <a:latin typeface="Times New Roman" pitchFamily="18" charset="0"/>
              </a:rPr>
              <a:t>еятельность</a:t>
            </a:r>
          </a:p>
        </p:txBody>
      </p:sp>
      <p:pic>
        <p:nvPicPr>
          <p:cNvPr id="223237" name="Picture 5" descr="9796c29a94db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5868988"/>
            <a:ext cx="2309812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C:\Users\Uzer\Desktop\самый классный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2420938"/>
            <a:ext cx="437356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C:\Users\Uzer\Desktop\самый классный\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8625" y="1052513"/>
            <a:ext cx="33940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3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87723" y="-33315"/>
            <a:ext cx="5521703" cy="18158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n-cs"/>
              </a:rPr>
              <a:t>Гражданско-патриотическое</a:t>
            </a:r>
          </a:p>
          <a:p>
            <a:pPr algn="ctr">
              <a:defRPr/>
            </a:pP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n-cs"/>
              </a:rPr>
              <a:t> направление </a:t>
            </a:r>
          </a:p>
          <a:p>
            <a:pPr algn="ctr">
              <a:defRPr/>
            </a:pPr>
            <a:r>
              <a:rPr lang="ru-RU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n-cs"/>
              </a:rPr>
              <a:t>«Родник»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 rot="20563402">
            <a:off x="1038530" y="3863860"/>
            <a:ext cx="3191339" cy="2393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 rot="395469">
            <a:off x="6047735" y="1561440"/>
            <a:ext cx="2707247" cy="2030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2" descr="C:\Users\Uzer\Desktop\самый классный\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9625" y="1628775"/>
            <a:ext cx="3252788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C:\Users\Uzer\Desktop\самый классный\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2781300"/>
            <a:ext cx="352425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5" descr="C:\Users\Uzer\Desktop\самый классный\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56325" y="4505325"/>
            <a:ext cx="2779713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72499" y="188640"/>
            <a:ext cx="6980116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n-cs"/>
              </a:rPr>
              <a:t>Информационно – медийное направление</a:t>
            </a:r>
          </a:p>
          <a:p>
            <a:pPr algn="ctr">
              <a:defRPr/>
            </a:pPr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n-cs"/>
              </a:rPr>
              <a:t>«Волшебное перо»</a:t>
            </a:r>
          </a:p>
        </p:txBody>
      </p:sp>
      <p:pic>
        <p:nvPicPr>
          <p:cNvPr id="20482" name="Picture 3" descr="C:\Users\Uzer\Desktop\самый классный\12.jpg"/>
          <p:cNvPicPr>
            <a:picLocks noChangeAspect="1" noChangeArrowheads="1"/>
          </p:cNvPicPr>
          <p:nvPr/>
        </p:nvPicPr>
        <p:blipFill>
          <a:blip r:embed="rId2"/>
          <a:srcRect l="3848" t="11156" r="5696" b="16338"/>
          <a:stretch>
            <a:fillRect/>
          </a:stretch>
        </p:blipFill>
        <p:spPr bwMode="auto">
          <a:xfrm>
            <a:off x="1116013" y="1693863"/>
            <a:ext cx="3527425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 rot="21128607">
            <a:off x="1490702" y="3938706"/>
            <a:ext cx="3419331" cy="2562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C:\Users\Uzer\Desktop\самый классный\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1412875"/>
            <a:ext cx="355123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 descr="C:\Users\Uzer\Desktop\самый классный\11.jpg"/>
          <p:cNvPicPr>
            <a:picLocks noChangeAspect="1" noChangeArrowheads="1"/>
          </p:cNvPicPr>
          <p:nvPr/>
        </p:nvPicPr>
        <p:blipFill>
          <a:blip r:embed="rId5"/>
          <a:srcRect l="7927" t="9605" r="4872" b="11154"/>
          <a:stretch>
            <a:fillRect/>
          </a:stretch>
        </p:blipFill>
        <p:spPr bwMode="auto">
          <a:xfrm>
            <a:off x="5292725" y="4076700"/>
            <a:ext cx="3311525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52048" y="166478"/>
            <a:ext cx="5976663" cy="141577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n-cs"/>
              </a:rPr>
              <a:t>Познавательное направление</a:t>
            </a:r>
          </a:p>
          <a:p>
            <a:pPr algn="ctr">
              <a:defRPr/>
            </a:pPr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n-cs"/>
              </a:rPr>
              <a:t>«Всезнайка»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793695" y="3940309"/>
            <a:ext cx="3875107" cy="2906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:\фото 55\CAM011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0931" y="3003748"/>
            <a:ext cx="2578896" cy="3438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zer\Desktop\сохранить\воспитательная работа\фото школа\фото пед совет январь\научное шоу\IMG_20151102_1018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8554" y="1347496"/>
            <a:ext cx="3652662" cy="2724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767969" y="3396305"/>
            <a:ext cx="4080872" cy="3057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23727" y="247263"/>
            <a:ext cx="7352233" cy="16927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n-cs"/>
              </a:rPr>
              <a:t>Спортивно – оздоровительное </a:t>
            </a:r>
          </a:p>
          <a:p>
            <a:pPr algn="ctr">
              <a:defRPr/>
            </a:pP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n-cs"/>
              </a:rPr>
              <a:t>направление</a:t>
            </a:r>
          </a:p>
          <a:p>
            <a:pPr algn="ctr">
              <a:defRPr/>
            </a:pPr>
            <a:r>
              <a:rPr lang="ru-RU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n-cs"/>
              </a:rPr>
              <a:t>«</a:t>
            </a:r>
            <a:r>
              <a:rPr lang="ru-RU" sz="40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n-cs"/>
              </a:rPr>
              <a:t>Здоровячок</a:t>
            </a:r>
            <a:r>
              <a:rPr lang="ru-RU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n-cs"/>
              </a:rPr>
              <a:t>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 rot="20985211">
            <a:off x="895378" y="1493341"/>
            <a:ext cx="3479371" cy="2609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 rot="595577">
            <a:off x="5951952" y="2616839"/>
            <a:ext cx="2788011" cy="3720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FF0000"/>
                </a:solidFill>
              </a:rPr>
              <a:t>Содержание программы</a:t>
            </a:r>
          </a:p>
        </p:txBody>
      </p:sp>
      <p:sp>
        <p:nvSpPr>
          <p:cNvPr id="23554" name="TextBox 4"/>
          <p:cNvSpPr txBox="1">
            <a:spLocks noChangeArrowheads="1"/>
          </p:cNvSpPr>
          <p:nvPr/>
        </p:nvSpPr>
        <p:spPr bwMode="auto">
          <a:xfrm>
            <a:off x="1619250" y="1844675"/>
            <a:ext cx="730091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1 класс «Учись дружить!»</a:t>
            </a:r>
          </a:p>
          <a:p>
            <a:r>
              <a:rPr lang="ru-RU" sz="4000" b="1"/>
              <a:t>2 - 3 классы  «Азбука коллективной жизни»</a:t>
            </a:r>
          </a:p>
          <a:p>
            <a:r>
              <a:rPr lang="ru-RU" sz="4000" b="1"/>
              <a:t>4 класс  «Вместе мы – сила!» </a:t>
            </a:r>
          </a:p>
        </p:txBody>
      </p:sp>
      <p:pic>
        <p:nvPicPr>
          <p:cNvPr id="23555" name="Picture 2" descr="https://im0-tub-ru.yandex.net/i?id=cbb213015b8ba5dbd8a8d29bcb5e86aa&amp;n=33&amp;h=118&amp;w=4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5084763"/>
            <a:ext cx="64801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s://im0-tub-ru.yandex.net/i?id=3e9fc9b84e2cdf746d15b5431f22ff1c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5046663"/>
            <a:ext cx="3922713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0"/>
            <a:ext cx="7491413" cy="11430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C00000"/>
                </a:solidFill>
              </a:rPr>
              <a:t>Ожидаемые результаты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981075"/>
            <a:ext cx="7491413" cy="471487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smtClean="0">
                <a:latin typeface="Times New Roman" pitchFamily="18" charset="0"/>
              </a:rPr>
              <a:t>Сформированность активной гражданской позиции.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smtClean="0">
                <a:latin typeface="Times New Roman" pitchFamily="18" charset="0"/>
              </a:rPr>
              <a:t> Повышение мотивации к учебной и внеучебной деятельности.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smtClean="0">
                <a:latin typeface="Times New Roman" pitchFamily="18" charset="0"/>
              </a:rPr>
              <a:t>Практическое использование полученного опыта в повседневной жизни.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smtClean="0">
                <a:latin typeface="Times New Roman" pitchFamily="18" charset="0"/>
              </a:rPr>
              <a:t>Развитие партнерских отношений между школой и семьей.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smtClean="0">
                <a:latin typeface="Times New Roman" pitchFamily="18" charset="0"/>
              </a:rPr>
              <a:t>Умение слушать и слышать собеседника, обосновывать свою позицию, высказывать свое мнение.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</p:bldLst>
  </p:timing>
</p:sld>
</file>

<file path=ppt/theme/theme1.xml><?xml version="1.0" encoding="utf-8"?>
<a:theme xmlns:a="http://schemas.openxmlformats.org/drawingml/2006/main" name="Reporting Progress or Status">
  <a:themeElements>
    <a:clrScheme name="Reporting Progress or Status 2">
      <a:dk1>
        <a:srgbClr val="000000"/>
      </a:dk1>
      <a:lt1>
        <a:srgbClr val="8EA1C0"/>
      </a:lt1>
      <a:dk2>
        <a:srgbClr val="FFFFFF"/>
      </a:dk2>
      <a:lt2>
        <a:srgbClr val="5F5F5F"/>
      </a:lt2>
      <a:accent1>
        <a:srgbClr val="B6CDDE"/>
      </a:accent1>
      <a:accent2>
        <a:srgbClr val="8A7CA2"/>
      </a:accent2>
      <a:accent3>
        <a:srgbClr val="C6CDDC"/>
      </a:accent3>
      <a:accent4>
        <a:srgbClr val="000000"/>
      </a:accent4>
      <a:accent5>
        <a:srgbClr val="D7E3EC"/>
      </a:accent5>
      <a:accent6>
        <a:srgbClr val="7D7092"/>
      </a:accent6>
      <a:hlink>
        <a:srgbClr val="336699"/>
      </a:hlink>
      <a:folHlink>
        <a:srgbClr val="009999"/>
      </a:folHlink>
    </a:clrScheme>
    <a:fontScheme name="Reporting Progress or Statu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99001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99001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eporting Progress or Statu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Plan</Template>
  <TotalTime>1817</TotalTime>
  <Words>252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Times New Roman</vt:lpstr>
      <vt:lpstr>Arial</vt:lpstr>
      <vt:lpstr>Wingdings</vt:lpstr>
      <vt:lpstr>Calibri</vt:lpstr>
      <vt:lpstr>Reporting Progress or Status</vt:lpstr>
      <vt:lpstr>Reporting Progress or Status</vt:lpstr>
      <vt:lpstr>ПРОГРАММА ВОСПИТАТЕЛЬНОЙ РАБОТЫ «Мы вместе»  </vt:lpstr>
      <vt:lpstr>Слайд 2</vt:lpstr>
      <vt:lpstr>Слайд 3</vt:lpstr>
      <vt:lpstr>Слайд 4</vt:lpstr>
      <vt:lpstr>Слайд 5</vt:lpstr>
      <vt:lpstr>Слайд 6</vt:lpstr>
      <vt:lpstr>Слайд 7</vt:lpstr>
      <vt:lpstr>Содержание программы</vt:lpstr>
      <vt:lpstr>Ожидаемые результаты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 воспитательной работы классного коллектива « От творческой личности к творческому коллективу»</dc:title>
  <dc:creator>AGG</dc:creator>
  <cp:lastModifiedBy>Microsoft Office</cp:lastModifiedBy>
  <cp:revision>172</cp:revision>
  <dcterms:created xsi:type="dcterms:W3CDTF">2010-06-16T17:29:34Z</dcterms:created>
  <dcterms:modified xsi:type="dcterms:W3CDTF">2017-09-17T13:23:13Z</dcterms:modified>
</cp:coreProperties>
</file>