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66" r:id="rId4"/>
    <p:sldId id="261" r:id="rId5"/>
    <p:sldId id="262" r:id="rId6"/>
    <p:sldId id="267" r:id="rId7"/>
    <p:sldId id="268" r:id="rId8"/>
    <p:sldId id="265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1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3B493-5BD7-4173-BC0E-87155E9C36F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BBB3A-9F01-4C1F-9B58-9A6B17B05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637" y="0"/>
            <a:ext cx="91678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Лена\Desktop\Н. Носов. Карасик. Смысл поступка героев\-1-63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7" t="3040" r="3298" b="3799"/>
          <a:stretch/>
        </p:blipFill>
        <p:spPr bwMode="auto">
          <a:xfrm>
            <a:off x="936304" y="980728"/>
            <a:ext cx="3707704" cy="448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60032" y="1484784"/>
            <a:ext cx="35283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chemeClr val="bg1"/>
                </a:solidFill>
                <a:latin typeface="Propisi" panose="02000508030000020003" pitchFamily="2" charset="0"/>
              </a:rPr>
              <a:t>Николай Николаевич Носов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637" y="0"/>
            <a:ext cx="91678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Лена\Desktop\Н. Носов. Карасик. Смысл поступка героев\nosov_plaka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5" t="5584" r="6248" b="5697"/>
          <a:stretch/>
        </p:blipFill>
        <p:spPr bwMode="auto">
          <a:xfrm>
            <a:off x="1253125" y="908720"/>
            <a:ext cx="6600350" cy="465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936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637" y="0"/>
            <a:ext cx="91678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475656" y="1124744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err="1" smtClean="0">
                <a:solidFill>
                  <a:schemeClr val="bg1"/>
                </a:solidFill>
                <a:latin typeface="Propisi" panose="02000508030000020003" pitchFamily="2" charset="0"/>
                <a:ea typeface="Calibri"/>
              </a:rPr>
              <a:t>Н.Носов</a:t>
            </a:r>
            <a:r>
              <a:rPr lang="ru-RU" sz="7200" dirty="0" smtClean="0">
                <a:solidFill>
                  <a:schemeClr val="bg1"/>
                </a:solidFill>
                <a:latin typeface="Propisi" panose="02000508030000020003" pitchFamily="2" charset="0"/>
                <a:ea typeface="Calibri"/>
              </a:rPr>
              <a:t>  </a:t>
            </a:r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7200" dirty="0" smtClean="0">
                <a:solidFill>
                  <a:schemeClr val="bg1"/>
                </a:solidFill>
                <a:latin typeface="Propisi" panose="02000508030000020003" pitchFamily="2" charset="0"/>
                <a:ea typeface="Calibri"/>
              </a:rPr>
              <a:t>Карасик</a:t>
            </a:r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  <a:endParaRPr lang="ru-RU" sz="4800" dirty="0">
              <a:solidFill>
                <a:schemeClr val="bg1"/>
              </a:solidFill>
              <a:latin typeface="Propisi" panose="02000508030000020003" pitchFamily="2" charset="0"/>
            </a:endParaRPr>
          </a:p>
        </p:txBody>
      </p:sp>
      <p:pic>
        <p:nvPicPr>
          <p:cNvPr id="1027" name="Picture 3" descr="C:\Users\Лена\Desktop\Н. Носов. Карасик. Смысл поступка героев\07679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295" y="2593992"/>
            <a:ext cx="3765402" cy="32081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578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185" t="3423" r="1513" b="3367"/>
          <a:stretch/>
        </p:blipFill>
        <p:spPr bwMode="auto">
          <a:xfrm>
            <a:off x="-72629" y="-53567"/>
            <a:ext cx="9289256" cy="672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14 сентября 2012 - новости компаний РОССИИ - Деловой квартал"/>
          <p:cNvPicPr>
            <a:picLocks noChangeAspect="1" noChangeArrowheads="1"/>
          </p:cNvPicPr>
          <p:nvPr/>
        </p:nvPicPr>
        <p:blipFill rotWithShape="1">
          <a:blip r:embed="rId3" cstate="print"/>
          <a:srcRect b="8463"/>
          <a:stretch/>
        </p:blipFill>
        <p:spPr bwMode="auto">
          <a:xfrm>
            <a:off x="1835695" y="1772816"/>
            <a:ext cx="5796643" cy="37644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26433" y="520402"/>
            <a:ext cx="21786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Карась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170" t="2225" r="1338" b="2456"/>
          <a:stretch/>
        </p:blipFill>
        <p:spPr bwMode="auto">
          <a:xfrm>
            <a:off x="-76264" y="-1"/>
            <a:ext cx="921638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279681" y="759223"/>
            <a:ext cx="46085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Словарная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2025" y="1720255"/>
            <a:ext cx="346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о</a:t>
            </a:r>
            <a:r>
              <a:rPr lang="ru-RU" sz="2800" dirty="0" smtClean="0">
                <a:solidFill>
                  <a:schemeClr val="bg1"/>
                </a:solidFill>
              </a:rPr>
              <a:t>тдушина под домом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2025" y="2278910"/>
            <a:ext cx="1430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бранить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2025" y="2840455"/>
            <a:ext cx="1325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юркнул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2292" y="3354849"/>
            <a:ext cx="15616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шмыгнул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2025" y="3888675"/>
            <a:ext cx="1813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плюхнулся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32292" y="4411895"/>
            <a:ext cx="3398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схватила за шиворот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32025" y="4927099"/>
            <a:ext cx="3447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свернулся калачиком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2923962"/>
            <a:ext cx="3456384" cy="95410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- нарочно [</a:t>
            </a:r>
            <a:r>
              <a:rPr lang="ru-RU" sz="2800" dirty="0" err="1">
                <a:solidFill>
                  <a:schemeClr val="bg1"/>
                </a:solidFill>
              </a:rPr>
              <a:t>нарошно</a:t>
            </a:r>
            <a:r>
              <a:rPr lang="ru-RU" sz="2800" dirty="0">
                <a:solidFill>
                  <a:schemeClr val="bg1"/>
                </a:solidFill>
              </a:rPr>
              <a:t>]</a:t>
            </a:r>
          </a:p>
          <a:p>
            <a:r>
              <a:rPr lang="ru-RU" sz="2800" dirty="0">
                <a:solidFill>
                  <a:schemeClr val="bg1"/>
                </a:solidFill>
              </a:rPr>
              <a:t>- скучно [</a:t>
            </a:r>
            <a:r>
              <a:rPr lang="ru-RU" sz="2800" dirty="0" err="1">
                <a:solidFill>
                  <a:schemeClr val="bg1"/>
                </a:solidFill>
              </a:rPr>
              <a:t>скушно</a:t>
            </a:r>
            <a:r>
              <a:rPr lang="ru-RU" sz="2800" dirty="0">
                <a:solidFill>
                  <a:schemeClr val="bg1"/>
                </a:solidFill>
              </a:rPr>
              <a:t>];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637" y="0"/>
            <a:ext cx="91678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619672" y="836712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428986"/>
              </p:ext>
            </p:extLst>
          </p:nvPr>
        </p:nvGraphicFramePr>
        <p:xfrm>
          <a:off x="1024908" y="1772816"/>
          <a:ext cx="7056784" cy="391811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5690030"/>
                <a:gridCol w="905497"/>
                <a:gridCol w="461257"/>
              </a:tblGrid>
              <a:tr h="661773">
                <a:tc>
                  <a:txBody>
                    <a:bodyPr/>
                    <a:lstStyle/>
                    <a:p>
                      <a:pPr marL="547370" indent="-457200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Мама 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подарила Виталику аквариум с </a:t>
                      </a:r>
                      <a:r>
                        <a:rPr lang="ru-RU" sz="2400" u="sng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золотистым карасиком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</a:t>
                      </a:r>
                      <a:endParaRPr lang="ru-RU" sz="24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17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endParaRPr lang="ru-RU" sz="7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96057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Кот </a:t>
                      </a:r>
                      <a:r>
                        <a:rPr lang="ru-RU" sz="2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Мурзик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u="sng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любил смотреть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рыбку?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796699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Виталик </a:t>
                      </a:r>
                      <a:r>
                        <a:rPr lang="ru-RU" sz="2400" u="sng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легко признался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маме, что променял карасика на свисток?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96057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За обедом Виталик сидел и </a:t>
                      </a:r>
                      <a:r>
                        <a:rPr lang="ru-RU" sz="2400" u="sng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 с аппетитом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820174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На душе было</a:t>
                      </a:r>
                      <a:r>
                        <a:rPr lang="ru-RU" sz="2400" u="sng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нехорошо, 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потому что он обманул маму?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3106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637" y="0"/>
            <a:ext cx="91678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619672" y="836712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048356"/>
              </p:ext>
            </p:extLst>
          </p:nvPr>
        </p:nvGraphicFramePr>
        <p:xfrm>
          <a:off x="1024908" y="1772816"/>
          <a:ext cx="7056784" cy="420624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5690030"/>
                <a:gridCol w="905497"/>
                <a:gridCol w="461257"/>
              </a:tblGrid>
              <a:tr h="661773">
                <a:tc>
                  <a:txBody>
                    <a:bodyPr/>
                    <a:lstStyle/>
                    <a:p>
                      <a:pPr marL="547370" indent="-457200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Мама 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подарила Виталику аквариум с </a:t>
                      </a:r>
                      <a:r>
                        <a:rPr lang="ru-RU" sz="2400" u="sng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золотистым карасиком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</a:t>
                      </a:r>
                      <a:endParaRPr lang="ru-RU" sz="6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17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endParaRPr lang="ru-RU" sz="7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96057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Кот </a:t>
                      </a:r>
                      <a:r>
                        <a:rPr lang="ru-RU" sz="24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Мурзик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u="sng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любил смотреть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рыбку?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796699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Виталик </a:t>
                      </a:r>
                      <a:r>
                        <a:rPr lang="ru-RU" sz="2400" u="sng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легко признался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маме, что променял карасика на свисток?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96057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За обедом Виталик сидел и </a:t>
                      </a:r>
                      <a:r>
                        <a:rPr lang="ru-RU" sz="2400" u="sng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 с аппетитом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820174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На душе было</a:t>
                      </a:r>
                      <a:r>
                        <a:rPr lang="ru-RU" sz="2400" u="sng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нехорошо, </a:t>
                      </a: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потому что он обманул маму?</a:t>
                      </a: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2113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170" t="2225" r="1338" b="2456"/>
          <a:stretch/>
        </p:blipFill>
        <p:spPr bwMode="auto">
          <a:xfrm>
            <a:off x="-76264" y="-1"/>
            <a:ext cx="921638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Скругленный прямоугольник 13"/>
          <p:cNvSpPr/>
          <p:nvPr/>
        </p:nvSpPr>
        <p:spPr>
          <a:xfrm>
            <a:off x="1619250" y="692150"/>
            <a:ext cx="5708650" cy="762000"/>
          </a:xfrm>
          <a:prstGeom prst="roundRect">
            <a:avLst/>
          </a:prstGeom>
          <a:solidFill>
            <a:srgbClr val="DDFFDD"/>
          </a:solidFill>
          <a:ln w="25400" cap="flat" cmpd="sng" algn="ctr">
            <a:solidFill>
              <a:srgbClr val="26A648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300" normalizeH="0" baseline="0" noProof="0" dirty="0">
                <a:ln>
                  <a:noFill/>
                </a:ln>
                <a:solidFill>
                  <a:srgbClr val="1D7D3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Оцените свою работу: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39552" y="1700808"/>
            <a:ext cx="8064896" cy="1191816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marL="87313" eaLnBrk="0" hangingPunct="0">
              <a:spcBef>
                <a:spcPct val="20000"/>
              </a:spcBef>
              <a:buFont typeface="Arial" pitchFamily="34" charset="0"/>
              <a:tabLst>
                <a:tab pos="539750" algn="l"/>
              </a:tabLst>
              <a:defRPr sz="32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tabLst>
                <a:tab pos="539750" algn="l"/>
              </a:tabLst>
              <a:defRPr sz="2800"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tabLst>
                <a:tab pos="539750" algn="l"/>
              </a:tabLst>
              <a:defRPr sz="2400"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dirty="0" smtClean="0">
                <a:solidFill>
                  <a:srgbClr val="222A11"/>
                </a:solidFill>
                <a:latin typeface="Times New Roman" pitchFamily="18" charset="0"/>
                <a:cs typeface="Times New Roman" pitchFamily="18" charset="0"/>
              </a:rPr>
              <a:t>Зеленая карточка:    </a:t>
            </a:r>
          </a:p>
          <a:p>
            <a:pPr defTabSz="339725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tabLst>
                <a:tab pos="363538" algn="l"/>
                <a:tab pos="446088" algn="l"/>
                <a:tab pos="539750" algn="l"/>
                <a:tab pos="1254125" algn="l"/>
              </a:tabLst>
            </a:pPr>
            <a:r>
              <a:rPr lang="ru-RU" altLang="ru-RU" b="1" dirty="0" smtClean="0">
                <a:solidFill>
                  <a:srgbClr val="222A1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b="1" dirty="0" smtClean="0">
                <a:solidFill>
                  <a:srgbClr val="222A1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altLang="ru-RU" b="1" dirty="0" smtClean="0">
                <a:solidFill>
                  <a:srgbClr val="222A11"/>
                </a:solidFill>
                <a:latin typeface="Times New Roman" pitchFamily="18" charset="0"/>
                <a:cs typeface="Times New Roman" pitchFamily="18" charset="0"/>
              </a:rPr>
              <a:t>работал активно, отвечал правильно</a:t>
            </a:r>
            <a:endParaRPr lang="ru-RU" altLang="ru-RU" dirty="0" smtClean="0">
              <a:solidFill>
                <a:srgbClr val="222A11"/>
              </a:solidFill>
              <a:latin typeface="Arial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39552" y="3068960"/>
            <a:ext cx="8064895" cy="1191816"/>
          </a:xfrm>
          <a:prstGeom prst="roundRect">
            <a:avLst/>
          </a:prstGeom>
          <a:solidFill>
            <a:srgbClr val="FFFF66"/>
          </a:solidFill>
          <a:ln w="38100">
            <a:solidFill>
              <a:srgbClr val="92D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87313" eaLnBrk="0" hangingPunct="0">
              <a:spcBef>
                <a:spcPct val="20000"/>
              </a:spcBef>
              <a:buFont typeface="Arial" pitchFamily="34" charset="0"/>
              <a:tabLst>
                <a:tab pos="539750" algn="l"/>
              </a:tabLst>
              <a:defRPr sz="32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tabLst>
                <a:tab pos="539750" algn="l"/>
              </a:tabLst>
              <a:defRPr sz="2800"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tabLst>
                <a:tab pos="539750" algn="l"/>
              </a:tabLst>
              <a:defRPr sz="2400"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dirty="0" smtClean="0">
                <a:solidFill>
                  <a:srgbClr val="222A11"/>
                </a:solidFill>
                <a:latin typeface="Times New Roman" pitchFamily="18" charset="0"/>
                <a:cs typeface="Times New Roman" pitchFamily="18" charset="0"/>
              </a:rPr>
              <a:t>Жёлтая карточка:  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dirty="0" smtClean="0">
                <a:solidFill>
                  <a:srgbClr val="222A11"/>
                </a:solidFill>
                <a:latin typeface="Times New Roman" pitchFamily="18" charset="0"/>
                <a:cs typeface="Times New Roman" pitchFamily="18" charset="0"/>
              </a:rPr>
              <a:t>         Я мог бы работать лучше</a:t>
            </a:r>
            <a:endParaRPr lang="ru-RU" altLang="ru-RU" dirty="0" smtClean="0">
              <a:solidFill>
                <a:srgbClr val="222A11"/>
              </a:solidFill>
              <a:latin typeface="Arial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39552" y="4437112"/>
            <a:ext cx="8064896" cy="1191816"/>
          </a:xfrm>
          <a:prstGeom prst="roundRect">
            <a:avLst/>
          </a:prstGeom>
          <a:solidFill>
            <a:srgbClr val="FF7757"/>
          </a:solidFill>
          <a:ln w="381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87313" eaLnBrk="0" hangingPunct="0">
              <a:spcBef>
                <a:spcPct val="20000"/>
              </a:spcBef>
              <a:buFont typeface="Arial" pitchFamily="34" charset="0"/>
              <a:tabLst>
                <a:tab pos="539750" algn="l"/>
              </a:tabLst>
              <a:defRPr sz="32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tabLst>
                <a:tab pos="539750" algn="l"/>
              </a:tabLst>
              <a:defRPr sz="2800"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tabLst>
                <a:tab pos="539750" algn="l"/>
              </a:tabLst>
              <a:defRPr sz="2400"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dirty="0" smtClean="0">
                <a:solidFill>
                  <a:srgbClr val="222A11"/>
                </a:solidFill>
                <a:latin typeface="Times New Roman" pitchFamily="18" charset="0"/>
                <a:cs typeface="Times New Roman" pitchFamily="18" charset="0"/>
              </a:rPr>
              <a:t>Красная карточка:  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dirty="0" smtClean="0">
                <a:solidFill>
                  <a:srgbClr val="222A11"/>
                </a:solidFill>
                <a:latin typeface="Times New Roman" pitchFamily="18" charset="0"/>
                <a:cs typeface="Times New Roman" pitchFamily="18" charset="0"/>
              </a:rPr>
              <a:t>           У меня есть небольшие трудности</a:t>
            </a:r>
          </a:p>
        </p:txBody>
      </p:sp>
    </p:spTree>
    <p:extLst>
      <p:ext uri="{BB962C8B-B14F-4D97-AF65-F5344CB8AC3E}">
        <p14:creationId xmlns:p14="http://schemas.microsoft.com/office/powerpoint/2010/main" val="545705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animBg="1"/>
      <p:bldP spid="19" grpId="0" uiExpand="1" build="p" animBg="1"/>
      <p:bldP spid="20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770" t="3048" r="1633" b="3253"/>
          <a:stretch/>
        </p:blipFill>
        <p:spPr bwMode="auto">
          <a:xfrm>
            <a:off x="-80369" y="-18139"/>
            <a:ext cx="9304738" cy="6876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http://www.russ.ru/pole/Geroj-ne-nashego-vremeni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7728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http://tutryba.ru/ryby/kostnye/luchepyorye/novopyorye/kostistye/kostnopuzyrnye/karpoobraznye/karpovye/karasi</a:t>
            </a:r>
            <a:r>
              <a:rPr lang="en-US" dirty="0"/>
              <a:t>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9330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http://www.okushok.ru/drugie_publikatsii/110-12-interesnyh-faktov-o-karasyah.html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</TotalTime>
  <Words>148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Лена</cp:lastModifiedBy>
  <cp:revision>32</cp:revision>
  <dcterms:created xsi:type="dcterms:W3CDTF">2014-12-16T20:50:46Z</dcterms:created>
  <dcterms:modified xsi:type="dcterms:W3CDTF">2016-12-06T08:26:40Z</dcterms:modified>
</cp:coreProperties>
</file>