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6" r:id="rId2"/>
    <p:sldId id="299" r:id="rId3"/>
    <p:sldId id="293" r:id="rId4"/>
    <p:sldId id="300" r:id="rId5"/>
    <p:sldId id="294" r:id="rId6"/>
    <p:sldId id="272" r:id="rId7"/>
    <p:sldId id="276" r:id="rId8"/>
    <p:sldId id="275" r:id="rId9"/>
    <p:sldId id="274" r:id="rId10"/>
    <p:sldId id="282" r:id="rId11"/>
    <p:sldId id="281" r:id="rId12"/>
    <p:sldId id="285" r:id="rId13"/>
    <p:sldId id="284" r:id="rId14"/>
    <p:sldId id="297" r:id="rId15"/>
    <p:sldId id="288" r:id="rId16"/>
    <p:sldId id="289" r:id="rId17"/>
    <p:sldId id="291" r:id="rId18"/>
    <p:sldId id="296" r:id="rId19"/>
    <p:sldId id="269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255604-A582-489A-9B7B-728B46320B3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710572-0904-4DFA-9FD1-07218CED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920880" cy="302433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ОСВЕЩЕНИЕ ЖИЛОГО ДОМА</a:t>
            </a:r>
            <a:br>
              <a:rPr lang="ru-RU" i="1" dirty="0" smtClean="0"/>
            </a:br>
            <a:r>
              <a:rPr lang="ru-RU" i="1" dirty="0" smtClean="0"/>
              <a:t>( 7 класс)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347864" y="4437112"/>
            <a:ext cx="5121356" cy="1152128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Ащеулова</a:t>
            </a:r>
            <a:r>
              <a:rPr lang="ru-RU" dirty="0" smtClean="0">
                <a:solidFill>
                  <a:srgbClr val="002060"/>
                </a:solidFill>
              </a:rPr>
              <a:t> Наталья Анатольевна</a:t>
            </a:r>
          </a:p>
          <a:p>
            <a:r>
              <a:rPr lang="ru-RU" dirty="0">
                <a:solidFill>
                  <a:srgbClr val="002060"/>
                </a:solidFill>
              </a:rPr>
              <a:t>у</a:t>
            </a:r>
            <a:r>
              <a:rPr lang="ru-RU" dirty="0" smtClean="0">
                <a:solidFill>
                  <a:srgbClr val="002060"/>
                </a:solidFill>
              </a:rPr>
              <a:t>читель технологии МОАУ гимназия № 8 г. Сочи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920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869160"/>
            <a:ext cx="81838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i="1" dirty="0" smtClean="0"/>
              <a:t>Для декоративного освещения чаще всего используют светодиоды и неоновая подсветка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green-kitchen-designrulz-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0963" y="530225"/>
            <a:ext cx="6268111" cy="41878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725144"/>
            <a:ext cx="8183880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Декоративное освещение  обычно создается для эстетических целей.</a:t>
            </a:r>
            <a:endParaRPr lang="ru-RU" sz="2800" i="1" dirty="0"/>
          </a:p>
        </p:txBody>
      </p:sp>
      <p:pic>
        <p:nvPicPr>
          <p:cNvPr id="5" name="Содержимое 4" descr="light-design-colori-in-primo-pi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8456" y="614362"/>
            <a:ext cx="5953125" cy="40195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2514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Светильники местного освещения приглушают световой поток, создают ощущение интимности и уюта.</a:t>
            </a:r>
            <a:endParaRPr lang="ru-RU" sz="2000" i="1" dirty="0"/>
          </a:p>
        </p:txBody>
      </p:sp>
      <p:pic>
        <p:nvPicPr>
          <p:cNvPr id="5" name="Содержимое 4" descr="img_3478-362x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6192688" cy="367240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293096"/>
            <a:ext cx="8183880" cy="2016224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/>
              <a:t>Настенные светильники(бра) могут использоваться для местного, общего освещения, а также для подсветки отдельных элементов интерьера ( картин, антиквариата Направленное </a:t>
            </a:r>
            <a:r>
              <a:rPr lang="ru-RU" sz="2000" i="1" dirty="0" smtClean="0"/>
              <a:t>освещение применяется для выделения  одного объекта, чаще всего предмета искусства, картины, скульптуры.</a:t>
            </a:r>
            <a:endParaRPr lang="ru-RU" sz="2000" i="1" dirty="0"/>
          </a:p>
        </p:txBody>
      </p:sp>
      <p:pic>
        <p:nvPicPr>
          <p:cNvPr id="5" name="Содержимое 4" descr="osvesch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548680"/>
            <a:ext cx="5112568" cy="388843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390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/>
              <a:t>В последнее время декорированию собственного дома и прилегающей к нему территории уделяется большое внимание, и особую роль в решении данных задач играет подсветка</a:t>
            </a:r>
            <a:r>
              <a:rPr lang="ru-RU" sz="2000" i="1" dirty="0" smtClean="0"/>
              <a:t>.</a:t>
            </a:r>
            <a:endParaRPr lang="ru-RU" dirty="0"/>
          </a:p>
        </p:txBody>
      </p:sp>
      <p:pic>
        <p:nvPicPr>
          <p:cNvPr id="4" name="Picture 2" descr="http://formation.mir46.ru/IMGS/36ba440041e6409c9886d1b12cea32f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6768752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96034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39000" cy="1092736"/>
          </a:xfrm>
        </p:spPr>
        <p:txBody>
          <a:bodyPr>
            <a:noAutofit/>
          </a:bodyPr>
          <a:lstStyle/>
          <a:p>
            <a:pPr algn="ctr">
              <a:lnSpc>
                <a:spcPts val="2000"/>
              </a:lnSpc>
            </a:pPr>
            <a:r>
              <a:rPr lang="ru-RU" sz="1800" i="1" dirty="0" smtClean="0"/>
              <a:t>За </a:t>
            </a:r>
            <a:r>
              <a:rPr lang="ru-RU" sz="1800" i="1" dirty="0"/>
              <a:t>счет </a:t>
            </a:r>
            <a:r>
              <a:rPr lang="ru-RU" sz="1800" i="1" dirty="0" smtClean="0"/>
              <a:t> подсветки, можно </a:t>
            </a:r>
            <a:r>
              <a:rPr lang="ru-RU" sz="1800" i="1" dirty="0"/>
              <a:t>не только преобразить до неузнаваемости собственный надел, но и визуально скрыть все имеющиеся на нем недостатки</a:t>
            </a:r>
            <a:r>
              <a:rPr lang="ru-RU" sz="1800" i="1" dirty="0" smtClean="0"/>
              <a:t>. </a:t>
            </a:r>
            <a:endParaRPr lang="ru-RU" sz="1800" i="1" dirty="0"/>
          </a:p>
        </p:txBody>
      </p:sp>
      <p:pic>
        <p:nvPicPr>
          <p:cNvPr id="4" name="Содержимое 4" descr="45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3915" y="1772816"/>
            <a:ext cx="6548445" cy="3976764"/>
          </a:xfrm>
        </p:spPr>
      </p:pic>
    </p:spTree>
    <p:extLst>
      <p:ext uri="{BB962C8B-B14F-4D97-AF65-F5344CB8AC3E}">
        <p14:creationId xmlns:p14="http://schemas.microsoft.com/office/powerpoint/2010/main" val="42235037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848872" cy="12744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>О</a:t>
            </a:r>
            <a:r>
              <a:rPr lang="ru-RU" sz="1600" i="1" dirty="0" smtClean="0"/>
              <a:t>свещение растений-</a:t>
            </a:r>
            <a:r>
              <a:rPr lang="ru-RU" sz="1600" i="1" dirty="0"/>
              <a:t> </a:t>
            </a:r>
            <a:r>
              <a:rPr lang="ru-RU" sz="1600" i="1" dirty="0" smtClean="0"/>
              <a:t>клумбы</a:t>
            </a:r>
            <a:r>
              <a:rPr lang="ru-RU" sz="1600" i="1" dirty="0"/>
              <a:t>, альпинарии, </a:t>
            </a:r>
            <a:r>
              <a:rPr lang="ru-RU" sz="1600" i="1" dirty="0" err="1"/>
              <a:t>рокарии</a:t>
            </a:r>
            <a:r>
              <a:rPr lang="ru-RU" sz="1600" i="1" dirty="0"/>
              <a:t> и даже </a:t>
            </a:r>
            <a:r>
              <a:rPr lang="ru-RU" sz="1600" i="1" dirty="0" smtClean="0"/>
              <a:t>деревья, </a:t>
            </a:r>
            <a:r>
              <a:rPr lang="ru-RU" sz="1600" i="1" dirty="0"/>
              <a:t>также могут подвергаться декоративному освещению, для чего с успехом могут подойти грунтовые светильники, неоновые лампы, ленточные излучатели и прочие элементы </a:t>
            </a:r>
            <a:r>
              <a:rPr lang="ru-RU" sz="1600" i="1" dirty="0" smtClean="0"/>
              <a:t>оформления.</a:t>
            </a:r>
            <a:endParaRPr lang="ru-RU" i="1" dirty="0"/>
          </a:p>
        </p:txBody>
      </p:sp>
      <p:pic>
        <p:nvPicPr>
          <p:cNvPr id="4" name="Содержимое 3" descr="clipligh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772816"/>
            <a:ext cx="5238750" cy="3933825"/>
          </a:xfrm>
        </p:spPr>
      </p:pic>
    </p:spTree>
    <p:extLst>
      <p:ext uri="{BB962C8B-B14F-4D97-AF65-F5344CB8AC3E}">
        <p14:creationId xmlns:p14="http://schemas.microsoft.com/office/powerpoint/2010/main" val="13084378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39000" cy="1152128"/>
          </a:xfrm>
        </p:spPr>
        <p:txBody>
          <a:bodyPr>
            <a:noAutofit/>
          </a:bodyPr>
          <a:lstStyle/>
          <a:p>
            <a:pPr algn="ctr">
              <a:lnSpc>
                <a:spcPts val="1800"/>
              </a:lnSpc>
            </a:pPr>
            <a:r>
              <a:rPr lang="ru-RU" sz="2000" i="1" dirty="0" smtClean="0"/>
              <a:t>При освещении дорожек </a:t>
            </a:r>
            <a:r>
              <a:rPr lang="ru-RU" sz="2000" i="1" dirty="0"/>
              <a:t>рекомендуют применять галогенные либо люминесцентные осветительные </a:t>
            </a:r>
            <a:r>
              <a:rPr lang="ru-RU" sz="2000" i="1" dirty="0" smtClean="0"/>
              <a:t>приборы, чтобы </a:t>
            </a:r>
            <a:r>
              <a:rPr lang="ru-RU" sz="2000" i="1" dirty="0"/>
              <a:t>получить заливающую подсветку, характеризующуюся мягким </a:t>
            </a:r>
            <a:r>
              <a:rPr lang="ru-RU" sz="2000" i="1" dirty="0" smtClean="0"/>
              <a:t>тоном.</a:t>
            </a:r>
            <a:endParaRPr lang="ru-RU" sz="2000" i="1" dirty="0"/>
          </a:p>
        </p:txBody>
      </p:sp>
      <p:pic>
        <p:nvPicPr>
          <p:cNvPr id="6" name="Picture 2" descr="http://zimaletostroy.ru/wp-content/uploads/2013/11/lighten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696744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41271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31224" cy="1944216"/>
          </a:xfrm>
        </p:spPr>
        <p:txBody>
          <a:bodyPr>
            <a:normAutofit fontScale="90000"/>
          </a:bodyPr>
          <a:lstStyle/>
          <a:p>
            <a:pPr algn="ctr">
              <a:lnSpc>
                <a:spcPts val="2200"/>
              </a:lnSpc>
            </a:pPr>
            <a:r>
              <a:rPr lang="ru-RU" sz="1800" i="1" dirty="0"/>
              <a:t> Современным вариантом декоративного преобразования садовых дорожек является вмонтирование </a:t>
            </a:r>
            <a:r>
              <a:rPr lang="ru-RU" sz="1800" i="1" dirty="0" smtClean="0"/>
              <a:t>излучателей, работающих на солнечных батареях, </a:t>
            </a:r>
            <a:r>
              <a:rPr lang="ru-RU" sz="1800" i="1" dirty="0"/>
              <a:t>непосредственно в тело элемента (под доски, в гравий и т.п.), что создает ошеломляющий эффект при использовании.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Picture 2" descr="Отделка садовых дороже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11760" y="2420888"/>
            <a:ext cx="4445000" cy="334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12899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Пользователь\Мои документы\Аттестация Доможировой Иры\Презентация\img0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58771"/>
            <a:ext cx="7888312" cy="49505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2153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Задание:</a:t>
            </a:r>
          </a:p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разместить осветительные приборы, используя рис. 1, обозначить  их цифрами от 1 до 6.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4098659" cy="4724402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>
                <a:solidFill>
                  <a:schemeClr val="accent2"/>
                </a:solidFill>
              </a:rPr>
              <a:t>Создание системы освещения жилого помещения начинается с анализа существующих условий: как в помещение проникает естественный свет, каким образом расположена мебель, какие функциональные зоны требуют освещения, какого эффекта нужно добиться: настроя на работу или </a:t>
            </a:r>
            <a:r>
              <a:rPr lang="ru-RU" i="1" dirty="0" smtClean="0">
                <a:solidFill>
                  <a:schemeClr val="accent2"/>
                </a:solidFill>
              </a:rPr>
              <a:t>отдых.</a:t>
            </a:r>
          </a:p>
          <a:p>
            <a:r>
              <a:rPr lang="ru-RU" i="1" dirty="0">
                <a:solidFill>
                  <a:schemeClr val="accent2"/>
                </a:solidFill>
              </a:rPr>
              <a:t>При проектировании искусственного освещения жилого помещения учитывают три его составляющие: лампы, светильники, системы управления.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33143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83249181_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1" y="692696"/>
            <a:ext cx="3578543" cy="4069432"/>
          </a:xfrm>
        </p:spPr>
      </p:pic>
    </p:spTree>
    <p:extLst>
      <p:ext uri="{BB962C8B-B14F-4D97-AF65-F5344CB8AC3E}">
        <p14:creationId xmlns:p14="http://schemas.microsoft.com/office/powerpoint/2010/main" val="1665519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500438"/>
            <a:ext cx="7143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Documents and Settings\Пользователь\Мои документы\Аттестация Доможировой Иры\Презентация\img0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620688"/>
            <a:ext cx="767350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77073"/>
            <a:ext cx="7813496" cy="1960077"/>
          </a:xfrm>
        </p:spPr>
        <p:txBody>
          <a:bodyPr>
            <a:noAutofit/>
          </a:bodyPr>
          <a:lstStyle/>
          <a:p>
            <a:pPr algn="ctr">
              <a:lnSpc>
                <a:spcPts val="1600"/>
              </a:lnSpc>
            </a:pPr>
            <a:r>
              <a:rPr lang="ru-RU" sz="1800" i="1" dirty="0">
                <a:solidFill>
                  <a:schemeClr val="accent2"/>
                </a:solidFill>
              </a:rPr>
              <a:t>Лампа накаливания — электрический источник света, в котором тело накала ,  помещённое в прозрачный или заполненный инертным газом сосуд, нагревается до высокой </a:t>
            </a:r>
            <a:r>
              <a:rPr lang="ru-RU" sz="1800" i="1" dirty="0" smtClean="0">
                <a:solidFill>
                  <a:schemeClr val="accent2"/>
                </a:solidFill>
              </a:rPr>
              <a:t>температуры.</a:t>
            </a:r>
            <a:r>
              <a:rPr lang="ru-RU" sz="1800" i="1" dirty="0"/>
              <a:t/>
            </a:r>
            <a:br>
              <a:rPr lang="ru-RU" sz="1800" i="1" dirty="0"/>
            </a:br>
            <a:endParaRPr lang="ru-RU" sz="18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764704"/>
            <a:ext cx="4968552" cy="38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5835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1302856"/>
            <a:ext cx="3931920" cy="4214376"/>
          </a:xfrm>
        </p:spPr>
        <p:txBody>
          <a:bodyPr>
            <a:normAutofit fontScale="55000" lnSpcReduction="20000"/>
          </a:bodyPr>
          <a:lstStyle/>
          <a:p>
            <a:r>
              <a:rPr lang="ru-RU" sz="2400" b="1" i="1" dirty="0">
                <a:solidFill>
                  <a:schemeClr val="accent2"/>
                </a:solidFill>
              </a:rPr>
              <a:t>Популярность люминесцентных ламп обусловлена их преимуществами (над лампами накаливания):- значительно большая светоотдача, разнообразие оттенков света; рассеянный свет ; длительный срок службы .</a:t>
            </a:r>
            <a:br>
              <a:rPr lang="ru-RU" sz="2400" b="1" i="1" dirty="0">
                <a:solidFill>
                  <a:schemeClr val="accent2"/>
                </a:solidFill>
              </a:rPr>
            </a:br>
            <a:r>
              <a:rPr lang="ru-RU" sz="2400" b="1" i="1" dirty="0">
                <a:solidFill>
                  <a:schemeClr val="accent2"/>
                </a:solidFill>
              </a:rPr>
              <a:t>К недостаткам относят:</a:t>
            </a:r>
            <a:br>
              <a:rPr lang="ru-RU" sz="2400" b="1" i="1" dirty="0">
                <a:solidFill>
                  <a:schemeClr val="accent2"/>
                </a:solidFill>
              </a:rPr>
            </a:br>
            <a:r>
              <a:rPr lang="ru-RU" sz="2400" b="1" i="1" dirty="0">
                <a:solidFill>
                  <a:schemeClr val="accent2"/>
                </a:solidFill>
              </a:rPr>
              <a:t>химическая опасность неравномерный, линейчатый спектр, неприятный для глаз и вызывающий искажения цвета освещённых предметов , деградация люминофора со временем приводит к изменению спектра, уменьшению светоотдачи и как следствие понижению мерцание лампы с удвоенной частотой питающей сети, очень низкий коэффициент мощности ламп — такие лампы являются неудачной для электросети нагрузкой . Существуют и более мелкие недостатки.</a:t>
            </a:r>
            <a:endParaRPr lang="ru-RU" b="1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56150" y="1302856"/>
            <a:ext cx="3930650" cy="342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5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04856" cy="2316872"/>
          </a:xfrm>
        </p:spPr>
        <p:txBody>
          <a:bodyPr>
            <a:noAutofit/>
          </a:bodyPr>
          <a:lstStyle/>
          <a:p>
            <a:pPr algn="ctr">
              <a:lnSpc>
                <a:spcPts val="1800"/>
              </a:lnSpc>
            </a:pPr>
            <a:r>
              <a:rPr lang="ru-RU" sz="1600" i="1" dirty="0">
                <a:solidFill>
                  <a:schemeClr val="accent1"/>
                </a:solidFill>
              </a:rPr>
              <a:t>Светодиоды отличаются абсолютно безопасностью в процессе эксплуатации, а также обладают сравнительно небольшими размерами и отличаются высоким уровнем прочности. Они не выделяют опасные для здоровья пары ртути, как это происходит при использовании других видов ламп, и получить отравление этим вредным веществом невозможно как во время переработки ламп, так и при их использовании в быту. Также светодиоды отличаются небольшим инфракрасным и ультрафиолетовым излучением и низким уровнем выделения тепла</a:t>
            </a:r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837" y="2852936"/>
            <a:ext cx="3610185" cy="2880320"/>
          </a:xfrm>
        </p:spPr>
      </p:pic>
      <p:pic>
        <p:nvPicPr>
          <p:cNvPr id="10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852936"/>
            <a:ext cx="3930650" cy="2951011"/>
          </a:xfrm>
        </p:spPr>
      </p:pic>
    </p:spTree>
    <p:extLst>
      <p:ext uri="{BB962C8B-B14F-4D97-AF65-F5344CB8AC3E}">
        <p14:creationId xmlns:p14="http://schemas.microsoft.com/office/powerpoint/2010/main" val="22142386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221088"/>
            <a:ext cx="818388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/>
              <a:t>Светильники – это приборы, которые являются источниками </a:t>
            </a:r>
            <a:r>
              <a:rPr lang="ru-RU" sz="2000" i="1" dirty="0" smtClean="0"/>
              <a:t>света. Они делятся на два типа: рассеянного и направленного освещения. Рассеянное освещение может охватывать все помещение, а направленное – конкретный предмет или место.</a:t>
            </a:r>
            <a:endParaRPr lang="ru-RU" sz="2000" i="1" dirty="0"/>
          </a:p>
        </p:txBody>
      </p:sp>
      <p:pic>
        <p:nvPicPr>
          <p:cNvPr id="5" name="Содержимое 4" descr="06s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548680"/>
            <a:ext cx="4903134" cy="381642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Назначение общего освещения-равномерно заполнить светом все помещение, создать фоновое освещение.</a:t>
            </a:r>
            <a:endParaRPr lang="ru-RU" sz="2000" i="1" dirty="0"/>
          </a:p>
        </p:txBody>
      </p:sp>
      <p:pic>
        <p:nvPicPr>
          <p:cNvPr id="5" name="Содержимое 4" descr="96677868_1328731319_osveschenie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0590" y="530225"/>
            <a:ext cx="4588857" cy="41878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97152"/>
            <a:ext cx="8183880" cy="1080120"/>
          </a:xfrm>
        </p:spPr>
        <p:txBody>
          <a:bodyPr>
            <a:noAutofit/>
          </a:bodyPr>
          <a:lstStyle/>
          <a:p>
            <a:pPr algn="ctr">
              <a:lnSpc>
                <a:spcPts val="2500"/>
              </a:lnSpc>
            </a:pPr>
            <a:r>
              <a:rPr lang="ru-RU" sz="2200" i="1" dirty="0" smtClean="0"/>
              <a:t>В современном дизайне соединяют общее и местное освещение, добавляют объекты с направленным или декоративным светом.</a:t>
            </a:r>
            <a:endParaRPr lang="ru-RU" sz="2200" i="1" dirty="0"/>
          </a:p>
        </p:txBody>
      </p:sp>
      <p:pic>
        <p:nvPicPr>
          <p:cNvPr id="5" name="Содержимое 4" descr="96957893_large_EpWH4B0zGT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008112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Местное освещение предназначено для выделения определенных зон пространства и создания настроения.</a:t>
            </a:r>
            <a:endParaRPr lang="ru-RU" sz="2000" i="1" dirty="0"/>
          </a:p>
        </p:txBody>
      </p:sp>
      <p:pic>
        <p:nvPicPr>
          <p:cNvPr id="5" name="Содержимое 4" descr="102031028_859668d4bca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1168</TotalTime>
  <Words>408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Verdana</vt:lpstr>
      <vt:lpstr>Wingdings 2</vt:lpstr>
      <vt:lpstr>Аспект</vt:lpstr>
      <vt:lpstr>ОСВЕЩЕНИЕ ЖИЛОГО ДОМА ( 7 класс) </vt:lpstr>
      <vt:lpstr>Презентация PowerPoint</vt:lpstr>
      <vt:lpstr>Лампа накаливания — электрический источник света, в котором тело накала ,  помещённое в прозрачный или заполненный инертным газом сосуд, нагревается до высокой температуры. </vt:lpstr>
      <vt:lpstr>Презентация PowerPoint</vt:lpstr>
      <vt:lpstr>Светодиоды отличаются абсолютно безопасностью в процессе эксплуатации, а также обладают сравнительно небольшими размерами и отличаются высоким уровнем прочности. Они не выделяют опасные для здоровья пары ртути, как это происходит при использовании других видов ламп, и получить отравление этим вредным веществом невозможно как во время переработки ламп, так и при их использовании в быту. Также светодиоды отличаются небольшим инфракрасным и ультрафиолетовым излучением и низким уровнем выделения тепла</vt:lpstr>
      <vt:lpstr>Светильники – это приборы, которые являются источниками света. Они делятся на два типа: рассеянного и направленного освещения. Рассеянное освещение может охватывать все помещение, а направленное – конкретный предмет или место.</vt:lpstr>
      <vt:lpstr>Назначение общего освещения-равномерно заполнить светом все помещение, создать фоновое освещение.</vt:lpstr>
      <vt:lpstr>В современном дизайне соединяют общее и местное освещение, добавляют объекты с направленным или декоративным светом.</vt:lpstr>
      <vt:lpstr>Местное освещение предназначено для выделения определенных зон пространства и создания настроения.</vt:lpstr>
      <vt:lpstr>Для декоративного освещения чаще всего используют светодиоды и неоновая подсветка.</vt:lpstr>
      <vt:lpstr>Декоративное освещение  обычно создается для эстетических целей.</vt:lpstr>
      <vt:lpstr>Светильники местного освещения приглушают световой поток, создают ощущение интимности и уюта.</vt:lpstr>
      <vt:lpstr>Настенные светильники(бра) могут использоваться для местного, общего освещения, а также для подсветки отдельных элементов интерьера ( картин, антиквариата Направленное освещение применяется для выделения  одного объекта, чаще всего предмета искусства, картины, скульптуры.</vt:lpstr>
      <vt:lpstr>В последнее время декорированию собственного дома и прилегающей к нему территории уделяется большое внимание, и особую роль в решении данных задач играет подсветка.</vt:lpstr>
      <vt:lpstr>За счет  подсветки, можно не только преобразить до неузнаваемости собственный надел, но и визуально скрыть все имеющиеся на нем недостатки. </vt:lpstr>
      <vt:lpstr>      Освещение растений- клумбы, альпинарии, рокарии и даже деревья, также могут подвергаться декоративному освещению, для чего с успехом могут подойти грунтовые светильники, неоновые лампы, ленточные излучатели и прочие элементы оформления.</vt:lpstr>
      <vt:lpstr>При освещении дорожек рекомендуют применять галогенные либо люминесцентные осветительные приборы, чтобы получить заливающую подсветку, характеризующуюся мягким тоном.</vt:lpstr>
      <vt:lpstr> Современным вариантом декоративного преобразования садовых дорожек является вмонтирование излучателей, работающих на солнечных батареях, непосредственно в тело элемента (под доски, в гравий и т.п.), что создает ошеломляющий эффект при использовании. 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ведения домашнего хозяйства</dc:title>
  <dc:creator>Пользователь</dc:creator>
  <cp:lastModifiedBy>Пользователь Windows</cp:lastModifiedBy>
  <cp:revision>130</cp:revision>
  <dcterms:created xsi:type="dcterms:W3CDTF">2012-03-04T18:02:05Z</dcterms:created>
  <dcterms:modified xsi:type="dcterms:W3CDTF">2017-09-17T17:40:47Z</dcterms:modified>
</cp:coreProperties>
</file>