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5C0F609-2545-490A-9B15-7AB9891EAF10}" type="datetimeFigureOut">
              <a:rPr lang="ru-RU" smtClean="0"/>
              <a:pPr/>
              <a:t>12.05.2017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D7EF81E-7402-43B5-B140-9A097D2A9C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ge.ru/" TargetMode="External"/><Relationship Id="rId2" Type="http://schemas.openxmlformats.org/officeDocument/2006/relationships/hyperlink" Target="http://www.alleng.ru/edu/math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doza.ru/" TargetMode="External"/><Relationship Id="rId5" Type="http://schemas.openxmlformats.org/officeDocument/2006/relationships/hyperlink" Target="http://www.problems.ru/" TargetMode="External"/><Relationship Id="rId4" Type="http://schemas.openxmlformats.org/officeDocument/2006/relationships/hyperlink" Target="http://www.math.r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Перпендикулярность двух плоскостей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ПЛАН-КОНСПЕКТ учебного занятия</a:t>
            </a:r>
          </a:p>
          <a:p>
            <a:r>
              <a:rPr lang="ru-RU" dirty="0" smtClean="0"/>
              <a:t>по учебной дисциплине </a:t>
            </a:r>
            <a:r>
              <a:rPr lang="ru-RU" b="1" dirty="0" smtClean="0"/>
              <a:t>Математика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1379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РЕШЕНИЕ ЗАДАЧ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1. Прямоугольник АВС</a:t>
            </a:r>
            <a:r>
              <a:rPr lang="en-US" dirty="0" smtClean="0"/>
              <a:t>D</a:t>
            </a:r>
            <a:r>
              <a:rPr lang="ru-RU" dirty="0" smtClean="0"/>
              <a:t>, стороны которого 3 и 4 см, перегнули по диагонали АС так, что треугольники АВС и А</a:t>
            </a:r>
            <a:r>
              <a:rPr lang="en-US" dirty="0" smtClean="0"/>
              <a:t>D</a:t>
            </a:r>
            <a:r>
              <a:rPr lang="ru-RU" dirty="0" smtClean="0"/>
              <a:t>С оказались в перпендикулярных плоскостях. Определите расстояние между точками В и </a:t>
            </a:r>
            <a:r>
              <a:rPr lang="en-US" dirty="0" smtClean="0"/>
              <a:t>D</a:t>
            </a:r>
            <a:r>
              <a:rPr lang="ru-RU" dirty="0" smtClean="0"/>
              <a:t> после перегиба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2. Концы отрезка АВ лежат на двух данных взаимно перпендикулярных плоскостях. Опущены перпендикуляры АА</a:t>
            </a:r>
            <a:r>
              <a:rPr lang="ru-RU" baseline="-25000" dirty="0" smtClean="0"/>
              <a:t>1</a:t>
            </a:r>
            <a:r>
              <a:rPr lang="ru-RU" dirty="0" smtClean="0"/>
              <a:t> и ВВ</a:t>
            </a:r>
            <a:r>
              <a:rPr lang="ru-RU" baseline="-25000" dirty="0" smtClean="0"/>
              <a:t>1</a:t>
            </a:r>
            <a:r>
              <a:rPr lang="ru-RU" dirty="0" smtClean="0"/>
              <a:t> на линию пересечения плоскостей. Зная, что АВ = 21 см, АА</a:t>
            </a:r>
            <a:r>
              <a:rPr lang="ru-RU" baseline="-25000" dirty="0" smtClean="0"/>
              <a:t>1</a:t>
            </a:r>
            <a:r>
              <a:rPr lang="ru-RU" dirty="0" smtClean="0"/>
              <a:t>= 11 см, ВВ</a:t>
            </a:r>
            <a:r>
              <a:rPr lang="ru-RU" baseline="-25000" dirty="0" smtClean="0"/>
              <a:t>1 </a:t>
            </a:r>
            <a:r>
              <a:rPr lang="ru-RU" dirty="0" smtClean="0"/>
              <a:t>= 16 см, найдите </a:t>
            </a:r>
            <a:r>
              <a:rPr lang="ru-RU" dirty="0" smtClean="0"/>
              <a:t>А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1</a:t>
            </a:r>
          </a:p>
          <a:p>
            <a:endParaRPr lang="ru-RU" baseline="-25000" dirty="0" smtClean="0"/>
          </a:p>
          <a:p>
            <a:r>
              <a:rPr lang="ru-RU" dirty="0" smtClean="0"/>
              <a:t>3. Квадраты АВСВ и АВС</a:t>
            </a:r>
            <a:r>
              <a:rPr lang="ru-RU" baseline="-25000" dirty="0" smtClean="0"/>
              <a:t>1</a:t>
            </a:r>
            <a:r>
              <a:rPr lang="ru-RU" dirty="0" smtClean="0"/>
              <a:t>В</a:t>
            </a:r>
            <a:r>
              <a:rPr lang="ru-RU" baseline="-25000" dirty="0" smtClean="0"/>
              <a:t>1</a:t>
            </a:r>
            <a:r>
              <a:rPr lang="ru-RU" dirty="0" smtClean="0"/>
              <a:t> имеют площади по 32 см</a:t>
            </a:r>
            <a:r>
              <a:rPr lang="ru-RU" baseline="30000" dirty="0" smtClean="0"/>
              <a:t>2</a:t>
            </a:r>
            <a:r>
              <a:rPr lang="ru-RU" dirty="0" smtClean="0"/>
              <a:t>. Зная, что СС</a:t>
            </a:r>
            <a:r>
              <a:rPr lang="ru-RU" baseline="-25000" dirty="0" smtClean="0"/>
              <a:t>1</a:t>
            </a:r>
            <a:r>
              <a:rPr lang="ru-RU" dirty="0" smtClean="0"/>
              <a:t>=ВВ</a:t>
            </a:r>
            <a:r>
              <a:rPr lang="ru-RU" baseline="-25000" dirty="0" smtClean="0"/>
              <a:t>1</a:t>
            </a:r>
            <a:r>
              <a:rPr lang="ru-RU" dirty="0" smtClean="0"/>
              <a:t>=8 см, докажите, что плоскости квадратов взаимно перпендикулярны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4. Из точек А и В , лежащих в двух перпендикулярных плоскостях, опущены перпендикуляры АС и В</a:t>
            </a:r>
            <a:r>
              <a:rPr lang="en-US" dirty="0" smtClean="0"/>
              <a:t>D</a:t>
            </a:r>
            <a:r>
              <a:rPr lang="ru-RU" dirty="0" smtClean="0"/>
              <a:t> на прямую пересечения плоскостей. Найдите длину отрезка АВ, если : АС=6   </a:t>
            </a:r>
            <a:r>
              <a:rPr lang="en-US" dirty="0" smtClean="0"/>
              <a:t>BD</a:t>
            </a:r>
            <a:r>
              <a:rPr lang="ru-RU" dirty="0" smtClean="0"/>
              <a:t>=7    </a:t>
            </a:r>
            <a:r>
              <a:rPr lang="en-US" dirty="0" smtClean="0"/>
              <a:t>CD</a:t>
            </a:r>
            <a:r>
              <a:rPr lang="ru-RU" dirty="0" smtClean="0"/>
              <a:t>=6</a:t>
            </a:r>
          </a:p>
          <a:p>
            <a:r>
              <a:rPr lang="ru-RU" dirty="0" smtClean="0"/>
              <a:t>5</a:t>
            </a:r>
            <a:r>
              <a:rPr lang="ru-RU" dirty="0" smtClean="0"/>
              <a:t>. Точка находится на расстояниях 10 и 6 от двух перпендикулярных плоскостей. Найдите расстояние от  этой точки до прямой пересечения плоскостей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6</a:t>
            </a:r>
            <a:r>
              <a:rPr lang="ru-RU" dirty="0" smtClean="0"/>
              <a:t>. Из вершин А и В равностороннего треугольника  </a:t>
            </a:r>
            <a:r>
              <a:rPr lang="en-US" dirty="0" smtClean="0"/>
              <a:t>ABC</a:t>
            </a:r>
            <a:r>
              <a:rPr lang="ru-RU" dirty="0" smtClean="0"/>
              <a:t> опущены перпендикуляры АА1 и ВВ1 к плоскости треугольника. Найдите расстояние от </a:t>
            </a:r>
            <a:r>
              <a:rPr lang="ru-RU" dirty="0" err="1" smtClean="0"/>
              <a:t>от</a:t>
            </a:r>
            <a:r>
              <a:rPr lang="ru-RU" dirty="0" smtClean="0"/>
              <a:t> вершины С до середины отрезка А1В1, если АВ=2 м, СА1=3м, СВ1=7м и отрезок А1В1 не пересекает плоскость треугольника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7</a:t>
            </a:r>
            <a:r>
              <a:rPr lang="ru-RU" dirty="0" smtClean="0"/>
              <a:t>. Из вершин А и В острых углов прямоугольного треугольника АВС восстановлены перпендикуляры АА1 и ВВ1 к плоскости треугольника. Найдите расстояние от вершины С до середины отрезка А1В1, если А1С=4 м, А1А =3 м, В1С=6 м, ВВ1 = 2 м и отрезок А1В1 не пересекает плоскость треугольника. 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ЗАКРЕПЛЕНИЕ ИЗУЧЕННОГО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400" b="1" u="sng" dirty="0" smtClean="0"/>
              <a:t>ЗАДАНИЕ</a:t>
            </a:r>
            <a:r>
              <a:rPr lang="ru-RU" b="1" u="sng" dirty="0" smtClean="0"/>
              <a:t> </a:t>
            </a:r>
            <a:r>
              <a:rPr lang="ru-RU" sz="3800" dirty="0" smtClean="0"/>
              <a:t>1</a:t>
            </a:r>
            <a:r>
              <a:rPr lang="ru-RU" b="1" dirty="0" smtClean="0"/>
              <a:t> </a:t>
            </a:r>
            <a:r>
              <a:rPr lang="ru-RU" b="1" dirty="0" smtClean="0"/>
              <a:t>.</a:t>
            </a:r>
            <a:r>
              <a:rPr lang="ru-RU" dirty="0" smtClean="0"/>
              <a:t> Какое из  данных утверждений является верным: Если две прямые перпендикулярны одной прямой, то они параллельны.</a:t>
            </a:r>
          </a:p>
          <a:p>
            <a:pPr lvl="0"/>
            <a:r>
              <a:rPr lang="ru-RU" dirty="0" smtClean="0"/>
              <a:t>Прямая перпендикулярна плоскости, если она перпендикулярна двум прямым, лежащим в этой плоскости.</a:t>
            </a:r>
          </a:p>
          <a:p>
            <a:pPr lvl="0"/>
            <a:r>
              <a:rPr lang="ru-RU" dirty="0" smtClean="0"/>
              <a:t>Если прямая перпендикулярна проекции плоскости, то эта прямая перпендикулярна плоскости?</a:t>
            </a:r>
          </a:p>
          <a:p>
            <a:pPr lvl="0"/>
            <a:r>
              <a:rPr lang="ru-RU" dirty="0" smtClean="0"/>
              <a:t>Если прямая, лежащая в одной из двух перпендикулярных плоскостей, перпендикулярна линии их пересечения, то она перпендикулярна и другой плоскости.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81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u="sng" dirty="0" smtClean="0"/>
              <a:t>ЗАДАНИЕ 2.</a:t>
            </a:r>
            <a:r>
              <a:rPr lang="ru-RU" sz="1600" dirty="0" smtClean="0"/>
              <a:t> ЗАПОЛНИ ПРОПУСКИ:</a:t>
            </a:r>
          </a:p>
          <a:p>
            <a:pPr>
              <a:buNone/>
            </a:pPr>
            <a:r>
              <a:rPr lang="ru-RU" sz="2000" dirty="0" smtClean="0"/>
              <a:t>      1. Прямая называется перпендикулярной к плоскости, если она </a:t>
            </a:r>
            <a:r>
              <a:rPr lang="ru-RU" sz="2000" i="1" u="sng" dirty="0" smtClean="0"/>
              <a:t>(перпендикулярна</a:t>
            </a:r>
            <a:r>
              <a:rPr lang="ru-RU" sz="2000" i="1" dirty="0" smtClean="0"/>
              <a:t>)</a:t>
            </a:r>
            <a:r>
              <a:rPr lang="ru-RU" sz="2000" dirty="0" smtClean="0"/>
              <a:t> к любой прямой, лежащей в этой плоскости;</a:t>
            </a:r>
            <a:br>
              <a:rPr lang="ru-RU" sz="2000" dirty="0" smtClean="0"/>
            </a:br>
            <a:r>
              <a:rPr lang="ru-RU" sz="2000" dirty="0" smtClean="0"/>
              <a:t>2. Если две прямые перпендикулярны к плоскости, то они </a:t>
            </a:r>
            <a:r>
              <a:rPr lang="ru-RU" sz="2000" i="1" dirty="0" smtClean="0"/>
              <a:t>(</a:t>
            </a:r>
            <a:r>
              <a:rPr lang="ru-RU" sz="2000" i="1" u="sng" dirty="0" smtClean="0"/>
              <a:t>параллельны)</a:t>
            </a:r>
            <a:r>
              <a:rPr lang="ru-RU" sz="2000" dirty="0" smtClean="0"/>
              <a:t>;</a:t>
            </a:r>
            <a:br>
              <a:rPr lang="ru-RU" sz="2000" dirty="0" smtClean="0"/>
            </a:br>
            <a:r>
              <a:rPr lang="ru-RU" sz="2000" dirty="0" smtClean="0"/>
              <a:t>3. Если прямая перпендикулярна к двум </a:t>
            </a:r>
            <a:r>
              <a:rPr lang="ru-RU" sz="2000" i="1" u="sng" dirty="0" smtClean="0"/>
              <a:t>(пересекающимся)</a:t>
            </a:r>
            <a:r>
              <a:rPr lang="ru-RU" sz="2000" dirty="0" smtClean="0"/>
              <a:t>  прямым, лежащим в плоскости, то она перпендикулярна к этой плоскости.</a:t>
            </a:r>
            <a:br>
              <a:rPr lang="ru-RU" sz="2000" dirty="0" smtClean="0"/>
            </a:br>
            <a:r>
              <a:rPr lang="ru-RU" sz="2000" dirty="0" smtClean="0"/>
              <a:t>4. Перпендикуляр, проведенный из данной точки к плоскости, меньше любой </a:t>
            </a:r>
            <a:r>
              <a:rPr lang="ru-RU" sz="2000" i="1" u="sng" dirty="0" smtClean="0"/>
              <a:t>(прямой),</a:t>
            </a:r>
            <a:r>
              <a:rPr lang="ru-RU" sz="2000" dirty="0" smtClean="0"/>
              <a:t> проведенной из этой же точки к этой плоскости.</a:t>
            </a:r>
            <a:br>
              <a:rPr lang="ru-RU" sz="2000" dirty="0" smtClean="0"/>
            </a:br>
            <a:r>
              <a:rPr lang="ru-RU" sz="2000" dirty="0" smtClean="0"/>
              <a:t>5. Длина перпендикуляра, проведенного из точки к плоскости, называется </a:t>
            </a:r>
            <a:r>
              <a:rPr lang="ru-RU" sz="2000" i="1" u="sng" dirty="0" smtClean="0"/>
              <a:t>(расстоянием</a:t>
            </a:r>
            <a:r>
              <a:rPr lang="ru-RU" sz="2000" i="1" dirty="0" smtClean="0"/>
              <a:t>)</a:t>
            </a:r>
            <a:r>
              <a:rPr lang="ru-RU" sz="2000" dirty="0" smtClean="0"/>
              <a:t> от точки до плоскости.</a:t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600" dirty="0" smtClean="0"/>
              <a:t>     6. Прямая, проведенная в плоскости через основание наклонной перпендикулярно к ее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проекции)</a:t>
            </a:r>
            <a:r>
              <a:rPr lang="ru-RU" sz="3600" i="1" dirty="0" smtClean="0"/>
              <a:t>,</a:t>
            </a:r>
            <a:r>
              <a:rPr lang="ru-RU" sz="3600" dirty="0" smtClean="0"/>
              <a:t> перпендикулярна и самой наклонной.</a:t>
            </a:r>
            <a:br>
              <a:rPr lang="ru-RU" sz="3600" dirty="0" smtClean="0"/>
            </a:br>
            <a:r>
              <a:rPr lang="ru-RU" sz="3600" dirty="0" smtClean="0"/>
              <a:t>7. Проекцией прямой на плоскость, не перпендикулярную к этой прямой, является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прямая</a:t>
            </a:r>
            <a:r>
              <a:rPr lang="ru-RU" sz="3600" i="1" dirty="0" smtClean="0"/>
              <a:t>);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8. Все линейные углы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двугранного</a:t>
            </a:r>
            <a:r>
              <a:rPr lang="ru-RU" sz="3600" i="1" dirty="0" smtClean="0"/>
              <a:t>)</a:t>
            </a:r>
            <a:r>
              <a:rPr lang="ru-RU" sz="3600" dirty="0" smtClean="0"/>
              <a:t> угла равны друг другу.</a:t>
            </a:r>
            <a:br>
              <a:rPr lang="ru-RU" sz="3600" dirty="0" smtClean="0"/>
            </a:br>
            <a:r>
              <a:rPr lang="ru-RU" sz="3600" dirty="0" smtClean="0"/>
              <a:t>9. Градусной мерой двугранного угла называется градусная мера его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линейного)</a:t>
            </a:r>
            <a:r>
              <a:rPr lang="ru-RU" sz="3600" dirty="0" smtClean="0"/>
              <a:t> угла.</a:t>
            </a:r>
            <a:br>
              <a:rPr lang="ru-RU" sz="3600" dirty="0" smtClean="0"/>
            </a:br>
            <a:r>
              <a:rPr lang="ru-RU" sz="3600" dirty="0" smtClean="0"/>
              <a:t>10. Если одна из двух плоскостей проходит через прямую,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перпендикулярную</a:t>
            </a:r>
            <a:r>
              <a:rPr lang="ru-RU" sz="3600" i="1" dirty="0" smtClean="0"/>
              <a:t>)</a:t>
            </a:r>
            <a:r>
              <a:rPr lang="ru-RU" sz="3600" dirty="0" smtClean="0"/>
              <a:t> к другой плоскости, то такие плоскости перпендикулярны.</a:t>
            </a:r>
            <a:br>
              <a:rPr lang="ru-RU" sz="3600" dirty="0" smtClean="0"/>
            </a:br>
            <a:r>
              <a:rPr lang="ru-RU" sz="3600" dirty="0" smtClean="0"/>
              <a:t>11. В прямоугольном параллелепипеде все шесть граней - </a:t>
            </a:r>
            <a:r>
              <a:rPr lang="ru-RU" sz="3600" i="1" u="sng" dirty="0" smtClean="0"/>
              <a:t>(прямоугольники</a:t>
            </a:r>
            <a:r>
              <a:rPr lang="ru-RU" sz="3600" i="1" dirty="0" smtClean="0"/>
              <a:t>);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12. Все двугранные углы прямоугольного параллелепипеда – </a:t>
            </a:r>
            <a:r>
              <a:rPr lang="ru-RU" sz="3600" i="1" u="sng" dirty="0" smtClean="0"/>
              <a:t>(прямые</a:t>
            </a:r>
            <a:r>
              <a:rPr lang="ru-RU" sz="3600" i="1" dirty="0" smtClean="0"/>
              <a:t>);</a:t>
            </a:r>
            <a:br>
              <a:rPr lang="ru-RU" sz="3600" i="1" dirty="0" smtClean="0"/>
            </a:br>
            <a:r>
              <a:rPr lang="ru-RU" sz="3600" dirty="0" smtClean="0"/>
              <a:t>13. Длины трех ребер прямоугольного параллелепипеда, имеющих общую вершину, называются </a:t>
            </a:r>
            <a:r>
              <a:rPr lang="ru-RU" sz="3600" i="1" dirty="0" smtClean="0"/>
              <a:t>(</a:t>
            </a:r>
            <a:r>
              <a:rPr lang="ru-RU" sz="3600" i="1" u="sng" dirty="0" smtClean="0"/>
              <a:t>измерениями</a:t>
            </a:r>
            <a:r>
              <a:rPr lang="ru-RU" sz="3600" i="1" dirty="0" smtClean="0"/>
              <a:t>)</a:t>
            </a:r>
            <a:r>
              <a:rPr lang="ru-RU" sz="3600" dirty="0" smtClean="0"/>
              <a:t> прямоугольного параллелепипеда;</a:t>
            </a:r>
            <a:br>
              <a:rPr lang="ru-RU" sz="3600" dirty="0" smtClean="0"/>
            </a:br>
            <a:r>
              <a:rPr lang="ru-RU" sz="3600" dirty="0" smtClean="0"/>
              <a:t>14. Квадрат диагонали прямоугольного параллелепипеда равен сумме </a:t>
            </a:r>
            <a:r>
              <a:rPr lang="ru-RU" sz="3600" i="1" u="sng" dirty="0" smtClean="0"/>
              <a:t>(квадратов)</a:t>
            </a:r>
            <a:r>
              <a:rPr lang="ru-RU" sz="3600" dirty="0" smtClean="0"/>
              <a:t> трех его измерений.</a:t>
            </a:r>
            <a:br>
              <a:rPr lang="ru-RU" sz="3600" dirty="0" smtClean="0"/>
            </a:br>
            <a:r>
              <a:rPr lang="ru-RU" sz="3600" dirty="0" smtClean="0"/>
              <a:t>15. </a:t>
            </a:r>
            <a:r>
              <a:rPr lang="ru-RU" sz="3600" i="1" u="sng" dirty="0" smtClean="0"/>
              <a:t>(Двугранные углы)</a:t>
            </a:r>
            <a:r>
              <a:rPr lang="ru-RU" sz="3600" dirty="0" smtClean="0"/>
              <a:t> прямоугольного параллелепипеда равны.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Контрольные задания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2860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704"/>
                <a:gridCol w="2592288"/>
                <a:gridCol w="238660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(тестовое задание)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Начертите двугранный угол 30 градусов.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Покажите на чертеже линейный угол 60 градусов двугранного угла.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Приведите примеры перпендикулярности двух плоскостей из жизни.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ПОДВЕДЕНИЕ ИТОГОВ УЧЕБНОГО ЗАНЯТИЯ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1565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изученного вопроса учебного занятия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 по изученному вопросу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изученного вопроса учебного занятия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Контрольное задание по изученному вопросу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Ответ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(по 5-ти бальной шкале)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 НА СЛЕДУЮЩЕЕ ЗАНЯТИЕ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Решить задачи № 168,170, 172 стр. 51 (Учебник. 10-11 классы Л.С. Атанасян и др.). </a:t>
            </a:r>
          </a:p>
          <a:p>
            <a:pPr lvl="0"/>
            <a:r>
              <a:rPr lang="ru-RU" dirty="0" smtClean="0"/>
              <a:t>Ответить на вопрос: «Обязательно ли параллельны две плоскости, перпендикулярные одной плоскости?», начертить пример.  </a:t>
            </a:r>
          </a:p>
          <a:p>
            <a:r>
              <a:rPr lang="ru-RU" dirty="0" smtClean="0"/>
              <a:t>на «3»  и «4»: 1 задание;</a:t>
            </a:r>
          </a:p>
          <a:p>
            <a:r>
              <a:rPr lang="ru-RU" dirty="0" smtClean="0"/>
              <a:t>на «5»   2 задание.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Цель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Расширение представления обучающихся о трехмерном пространстве, формирование понятий: двугранный угол, линейный угол двугранного угла, перпендикулярность двух плоскостей,  применение полученных знаний для решения задач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Обучающая</a:t>
            </a:r>
            <a:r>
              <a:rPr lang="ru-RU" dirty="0" smtClean="0"/>
              <a:t>: научить решать простейшие задачи на построение проекций на  плоскости,  использовать при этом чертежные принадлежности, выполнять рисунки размером не менее ½ страницы чётко и аккуратно.</a:t>
            </a:r>
          </a:p>
          <a:p>
            <a:r>
              <a:rPr lang="ru-RU" i="1" dirty="0" smtClean="0"/>
              <a:t>Воспитательная: </a:t>
            </a:r>
            <a:r>
              <a:rPr lang="ru-RU" dirty="0" smtClean="0"/>
              <a:t>воспитывать ответственность за выполняемую работу, выполнять её точно, аккуратно и вовремя.</a:t>
            </a:r>
          </a:p>
          <a:p>
            <a:r>
              <a:rPr lang="ru-RU" i="1" dirty="0" smtClean="0"/>
              <a:t>Развивающая: </a:t>
            </a:r>
            <a:r>
              <a:rPr lang="ru-RU" dirty="0" smtClean="0"/>
              <a:t>развивать умение самостоятельной работы с учебной литературой, с электронными носителями, добиваться выполнения качественных рисунков.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Информационно-справочное оснащение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Основная литература: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Геометрия. Учебник. 10-11 классы Л.С. Атанасян, В.Ф.Бутузов, С.Б.Кадомцев и др.   </a:t>
            </a:r>
          </a:p>
          <a:p>
            <a:pPr>
              <a:buNone/>
            </a:pPr>
            <a:r>
              <a:rPr lang="ru-RU" sz="1600" dirty="0" smtClean="0"/>
              <a:t>Просвещение, 2012 г. </a:t>
            </a:r>
          </a:p>
          <a:p>
            <a:pPr>
              <a:buNone/>
            </a:pPr>
            <a:r>
              <a:rPr lang="ru-RU" sz="1600" b="1" dirty="0" smtClean="0"/>
              <a:t>Дополнительная литература: 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1. Геометрия. Учебник. 10-11 классы. И.Ф.Шарыгин, Дрофа,2009  г.</a:t>
            </a:r>
          </a:p>
          <a:p>
            <a:pPr>
              <a:buNone/>
            </a:pPr>
            <a:r>
              <a:rPr lang="ru-RU" sz="1600" dirty="0" smtClean="0"/>
              <a:t>2. Математика. Наглядный справочник с примерами. Л.Э.Генденштейн, </a:t>
            </a:r>
          </a:p>
          <a:p>
            <a:pPr>
              <a:buNone/>
            </a:pPr>
            <a:r>
              <a:rPr lang="ru-RU" sz="1600" dirty="0" smtClean="0"/>
              <a:t>А.П.Ершова, А.С.Ершова, ИЛЕКСА, 2015 г.</a:t>
            </a:r>
          </a:p>
          <a:p>
            <a:pPr>
              <a:buNone/>
            </a:pPr>
            <a:r>
              <a:rPr lang="ru-RU" sz="1600" b="1" dirty="0" smtClean="0"/>
              <a:t>Интернет-ресурсы</a:t>
            </a:r>
            <a:r>
              <a:rPr lang="ru-RU" sz="1600" dirty="0" smtClean="0"/>
              <a:t>:</a:t>
            </a:r>
          </a:p>
          <a:p>
            <a:r>
              <a:rPr lang="ru-RU" sz="1600" dirty="0" smtClean="0"/>
              <a:t>Всем, кто учится, А. Васильев, Санкт-Петербург </a:t>
            </a:r>
            <a:r>
              <a:rPr lang="ru-RU" sz="1600" u="sng" dirty="0" smtClean="0">
                <a:hlinkClick r:id="rId2"/>
              </a:rPr>
              <a:t>http://www.alleng.ru/edu/math.htm</a:t>
            </a:r>
            <a:endParaRPr lang="ru-RU" sz="1600" dirty="0" smtClean="0"/>
          </a:p>
          <a:p>
            <a:r>
              <a:rPr lang="ru-RU" sz="1600" dirty="0" smtClean="0"/>
              <a:t>Сайт ЕГЭ, Минобрнауки РФ, </a:t>
            </a:r>
            <a:r>
              <a:rPr lang="ru-RU" sz="1600" u="sng" dirty="0" smtClean="0">
                <a:hlinkClick r:id="rId3"/>
              </a:rPr>
              <a:t>http://ege.ru</a:t>
            </a:r>
            <a:endParaRPr lang="ru-RU" sz="1600" dirty="0" smtClean="0"/>
          </a:p>
          <a:p>
            <a:r>
              <a:rPr lang="en-US" sz="1600" dirty="0" smtClean="0"/>
              <a:t>M</a:t>
            </a:r>
            <a:r>
              <a:rPr lang="ru-RU" sz="1600" dirty="0" smtClean="0"/>
              <a:t>ath.ru ,Учредитель РАН, </a:t>
            </a:r>
            <a:r>
              <a:rPr lang="ru-RU" sz="1600" u="sng" dirty="0" smtClean="0">
                <a:hlinkClick r:id="rId4"/>
              </a:rPr>
              <a:t>http://www.math.ru/</a:t>
            </a:r>
            <a:endParaRPr lang="ru-RU" sz="1600" dirty="0" smtClean="0"/>
          </a:p>
          <a:p>
            <a:r>
              <a:rPr lang="ru-RU" sz="1600" dirty="0" smtClean="0"/>
              <a:t>Задачи, МЦНМО, </a:t>
            </a:r>
            <a:r>
              <a:rPr lang="ru-RU" sz="1600" u="sng" dirty="0" smtClean="0">
                <a:hlinkClick r:id="rId5"/>
              </a:rPr>
              <a:t>http://www.problems.ru/</a:t>
            </a:r>
            <a:endParaRPr lang="ru-RU" sz="1600" dirty="0" smtClean="0"/>
          </a:p>
          <a:p>
            <a:r>
              <a:rPr lang="ru-RU" sz="1600" dirty="0" smtClean="0"/>
              <a:t>Годоза, GODOZA, </a:t>
            </a:r>
            <a:r>
              <a:rPr lang="ru-RU" sz="1600" u="sng" dirty="0" smtClean="0">
                <a:hlinkClick r:id="rId6"/>
              </a:rPr>
              <a:t>http://www.godoza.ru</a:t>
            </a:r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57064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/>
              <a:t>АКТУАЛИЗАЦИЯ РАНЕЕ ИЗУЧЕННОГО МАТЕРИАЛА УЧЕБНОГО КУРСА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65870"/>
          <a:ext cx="8229600" cy="4299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2792"/>
                <a:gridCol w="1800200"/>
                <a:gridCol w="2386608"/>
              </a:tblGrid>
              <a:tr h="104309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Вопрос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(тестовое задание)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Самооценка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(по 5-ти бальной шкале)</a:t>
                      </a:r>
                      <a:endParaRPr lang="ru-RU" dirty="0"/>
                    </a:p>
                  </a:txBody>
                  <a:tcPr/>
                </a:tc>
              </a:tr>
              <a:tr h="59501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Приведите примеры двугранных углов из жизни.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</a:tr>
              <a:tr h="64465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Покажите на чертеже линейный угол двугранного угла в 45 градусов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59108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Начертите две взаимно перпендикулярные плоскости, по заданной прямой.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3447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4.Какие примеры перпендикулярных плоскостей из окружающей жизни вы можете привести?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59108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Приведите примеры двугранных углов в многогранниках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   ОПРЕДЕЛЕНИЕ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Прямая пересекающая плоскость, называется перпендикулярной этой плоскости, если она перпендикулярна любой прямой, которая лежит в данной плоскости и проходит через точку пересечения.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ПРИЗНАК ПЕРПЕНДИКУЛЯРНОСТИ ПРЯМОЙ И ПЛОСКОСТИ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1440160"/>
          </a:xfrm>
        </p:spPr>
        <p:txBody>
          <a:bodyPr/>
          <a:lstStyle/>
          <a:p>
            <a:r>
              <a:rPr lang="ru-RU" dirty="0" smtClean="0"/>
              <a:t>Если прямая перпендикулярна двум пересекающимся прямым плоскости, то она перпендикулярна данной плоскости.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Перпендикулярность плоскос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756084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ПРИЗНАК ПЕРПЕНДИКУЛЯРНОСТИ ПЛОСКОСТЕЙ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2664296"/>
          </a:xfrm>
        </p:spPr>
        <p:txBody>
          <a:bodyPr/>
          <a:lstStyle/>
          <a:p>
            <a:r>
              <a:rPr lang="ru-RU" dirty="0" smtClean="0"/>
              <a:t>Если плоскость проходит через прямую перпендикулярную другой плоскости, то эти плоскости перпендикулярны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70</TotalTime>
  <Words>805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Перпендикулярность двух плоскостей</vt:lpstr>
      <vt:lpstr> Цель занятия</vt:lpstr>
      <vt:lpstr>Задачи занятия</vt:lpstr>
      <vt:lpstr>Информационно-справочное оснащение</vt:lpstr>
      <vt:lpstr>АКТУАЛИЗАЦИЯ РАНЕЕ ИЗУЧЕННОГО МАТЕРИАЛА УЧЕБНОГО КУРСА </vt:lpstr>
      <vt:lpstr>   ОПРЕДЕЛЕНИЕ </vt:lpstr>
      <vt:lpstr>ПРИЗНАК ПЕРПЕНДИКУЛЯРНОСТИ ПРЯМОЙ И ПЛОСКОСТИ</vt:lpstr>
      <vt:lpstr>Слайд 8</vt:lpstr>
      <vt:lpstr>ПРИЗНАК ПЕРПЕНДИКУЛЯРНОСТИ ПЛОСКОСТЕЙ</vt:lpstr>
      <vt:lpstr>РЕШЕНИЕ ЗАДАЧ</vt:lpstr>
      <vt:lpstr>ЗАКРЕПЛЕНИЕ ИЗУЧЕННОГО </vt:lpstr>
      <vt:lpstr>Слайд 12</vt:lpstr>
      <vt:lpstr>Слайд 13</vt:lpstr>
      <vt:lpstr>Контрольные задания </vt:lpstr>
      <vt:lpstr>ПОДВЕДЕНИЕ ИТОГОВ УЧЕБНОГО ЗАНЯТИЯ </vt:lpstr>
      <vt:lpstr>ДОМАШНЕЕ ЗАДАНИЕ НА СЛЕДУЮЩЕЕ ЗАНЯТИЕ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Перпендикулярность двух плоскостей</dc:title>
  <dc:creator>Анна</dc:creator>
  <cp:lastModifiedBy>Анна</cp:lastModifiedBy>
  <cp:revision>10</cp:revision>
  <dcterms:created xsi:type="dcterms:W3CDTF">2017-05-11T21:01:13Z</dcterms:created>
  <dcterms:modified xsi:type="dcterms:W3CDTF">2017-05-11T22:16:56Z</dcterms:modified>
</cp:coreProperties>
</file>