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1" r:id="rId4"/>
    <p:sldId id="264" r:id="rId5"/>
    <p:sldId id="266" r:id="rId6"/>
    <p:sldId id="263" r:id="rId7"/>
    <p:sldId id="283" r:id="rId8"/>
    <p:sldId id="282" r:id="rId9"/>
    <p:sldId id="285" r:id="rId10"/>
    <p:sldId id="286" r:id="rId11"/>
    <p:sldId id="281" r:id="rId12"/>
    <p:sldId id="269" r:id="rId13"/>
    <p:sldId id="272" r:id="rId14"/>
    <p:sldId id="274" r:id="rId15"/>
    <p:sldId id="279" r:id="rId16"/>
    <p:sldId id="278" r:id="rId17"/>
    <p:sldId id="268" r:id="rId18"/>
    <p:sldId id="270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195"/>
    <a:srgbClr val="00FF00"/>
    <a:srgbClr val="6600FF"/>
    <a:srgbClr val="CC66FF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08" autoAdjust="0"/>
    <p:restoredTop sz="94660"/>
  </p:normalViewPr>
  <p:slideViewPr>
    <p:cSldViewPr>
      <p:cViewPr varScale="1">
        <p:scale>
          <a:sx n="70" d="100"/>
          <a:sy n="70" d="100"/>
        </p:scale>
        <p:origin x="-113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000082">
                <a:alpha val="71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5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504A43-6BBF-48A5-8D1D-56CBBD1B2CD0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91735C-C0A4-4652-9666-3B3F4E1B72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gradFill flip="none" rotWithShape="1">
                  <a:gsLst>
                    <a:gs pos="54000">
                      <a:srgbClr val="000082">
                        <a:alpha val="96000"/>
                      </a:srgbClr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5600000" scaled="0"/>
                  <a:tileRect/>
                </a:gradFill>
              </a:rPr>
              <a:t>ПОНЯТИЕ</a:t>
            </a:r>
            <a:br>
              <a:rPr lang="ru-RU" sz="8000" b="1" dirty="0" smtClean="0">
                <a:gradFill flip="none" rotWithShape="1">
                  <a:gsLst>
                    <a:gs pos="54000">
                      <a:srgbClr val="000082">
                        <a:alpha val="96000"/>
                      </a:srgbClr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5600000" scaled="0"/>
                  <a:tileRect/>
                </a:gradFill>
              </a:rPr>
            </a:br>
            <a:r>
              <a:rPr lang="ru-RU" sz="8000" b="1" dirty="0" smtClean="0">
                <a:gradFill flip="none" rotWithShape="1">
                  <a:gsLst>
                    <a:gs pos="54000">
                      <a:srgbClr val="000082">
                        <a:alpha val="96000"/>
                      </a:srgbClr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5600000" scaled="0"/>
                  <a:tileRect/>
                </a:gradFill>
              </a:rPr>
              <a:t> ОБ</a:t>
            </a:r>
            <a:br>
              <a:rPr lang="ru-RU" sz="8000" b="1" dirty="0" smtClean="0">
                <a:gradFill flip="none" rotWithShape="1">
                  <a:gsLst>
                    <a:gs pos="54000">
                      <a:srgbClr val="000082">
                        <a:alpha val="96000"/>
                      </a:srgbClr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5600000" scaled="0"/>
                  <a:tileRect/>
                </a:gradFill>
              </a:rPr>
            </a:br>
            <a:r>
              <a:rPr lang="ru-RU" sz="8000" b="1" dirty="0" smtClean="0">
                <a:gradFill flip="none" rotWithShape="1">
                  <a:gsLst>
                    <a:gs pos="54000">
                      <a:srgbClr val="000082">
                        <a:alpha val="96000"/>
                      </a:srgbClr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5600000" scaled="0"/>
                  <a:tileRect/>
                </a:gradFill>
              </a:rPr>
              <a:t> ИММУНИТЕТЕ</a:t>
            </a:r>
            <a:endParaRPr lang="ru-RU" sz="8000" b="1" dirty="0">
              <a:gradFill flip="none" rotWithShape="1">
                <a:gsLst>
                  <a:gs pos="54000">
                    <a:srgbClr val="000082">
                      <a:alpha val="96000"/>
                    </a:srgbClr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15600000" scaled="0"/>
                <a:tileRect/>
              </a:gradFill>
            </a:endParaRPr>
          </a:p>
        </p:txBody>
      </p:sp>
      <p:pic>
        <p:nvPicPr>
          <p:cNvPr id="3" name="Рисунок 2" descr="file_1309250156.jp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tretch>
            <a:fillRect/>
          </a:stretch>
        </p:blipFill>
        <p:spPr>
          <a:xfrm>
            <a:off x="4211960" y="2492896"/>
            <a:ext cx="4225831" cy="2376264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128374_immunity.jp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2411760" y="332656"/>
            <a:ext cx="6408712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B0195"/>
                </a:solidFill>
              </a:rPr>
              <a:t>Иммунодефицит – разрушение суставов и соединительных тканей, разрушение нервных волокон, кожи.</a:t>
            </a:r>
            <a:endParaRPr lang="ru-RU" dirty="0">
              <a:solidFill>
                <a:srgbClr val="2B01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Группы риска</a:t>
            </a:r>
            <a:endParaRPr lang="ru-RU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764704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Космонавты, лётчики, бизнесмены, подрывники профессиональные спортсмены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Потеря близкого человека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Хирургические операции, послеоперационный период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Новорожденные и грудные дети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Лица пожилого возраста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Люди не соблюдающие режим сна, приём пищи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B0195"/>
                </a:solidFill>
              </a:rPr>
              <a:t> Вредные привычки, курение, злоупотребление алкоголем</a:t>
            </a:r>
            <a:endParaRPr lang="ru-RU" b="1" dirty="0">
              <a:solidFill>
                <a:srgbClr val="2B01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k-povysit-i-ukrepit-svoj-immunit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76672"/>
            <a:ext cx="5624765" cy="38142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46774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2B0195"/>
                </a:solidFill>
              </a:rPr>
              <a:t>Основные признаки поражения иммунной системы – частые рецидивы хронических заболеваний или частые простудные заболевания, не поддающиеся лечению.</a:t>
            </a:r>
            <a:endParaRPr lang="ru-RU" sz="3200" dirty="0">
              <a:solidFill>
                <a:srgbClr val="2B01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Как укрепить иммунитет?</a:t>
            </a:r>
            <a:endParaRPr lang="ru-RU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pic>
        <p:nvPicPr>
          <p:cNvPr id="3" name="Рисунок 2" descr="bio56.jp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tretch>
            <a:fillRect/>
          </a:stretch>
        </p:blipFill>
        <p:spPr>
          <a:xfrm>
            <a:off x="1395413" y="1042988"/>
            <a:ext cx="5336828" cy="4008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трелка углом 4"/>
          <p:cNvSpPr/>
          <p:nvPr/>
        </p:nvSpPr>
        <p:spPr>
          <a:xfrm rot="8046814">
            <a:off x="6163531" y="2927567"/>
            <a:ext cx="1676570" cy="1574067"/>
          </a:xfrm>
          <a:prstGeom prst="bentArrow">
            <a:avLst>
              <a:gd name="adj1" fmla="val 25000"/>
              <a:gd name="adj2" fmla="val 24165"/>
              <a:gd name="adj3" fmla="val 26573"/>
              <a:gd name="adj4" fmla="val 45190"/>
            </a:avLst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>
            <a:lum bright="-10000" contrast="20000"/>
          </a:blip>
          <a:stretch>
            <a:fillRect/>
          </a:stretch>
        </p:blipFill>
        <p:spPr>
          <a:xfrm>
            <a:off x="4644008" y="332656"/>
            <a:ext cx="4059832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akov Filimonov - Как повысить иммунитет осенью.jpg"/>
          <p:cNvPicPr>
            <a:picLocks noChangeAspect="1"/>
          </p:cNvPicPr>
          <p:nvPr/>
        </p:nvPicPr>
        <p:blipFill>
          <a:blip r:embed="rId3" cstate="screen">
            <a:lum bright="-10000" contrast="20000"/>
          </a:blip>
          <a:stretch>
            <a:fillRect/>
          </a:stretch>
        </p:blipFill>
        <p:spPr>
          <a:xfrm>
            <a:off x="323528" y="2204864"/>
            <a:ext cx="4104456" cy="386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836712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800" b="1" dirty="0" smtClean="0">
                <a:solidFill>
                  <a:srgbClr val="2B019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Витамины и минералы           </a:t>
            </a:r>
            <a:endParaRPr lang="ru-RU" sz="2800" b="1" dirty="0">
              <a:solidFill>
                <a:srgbClr val="2B0195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373216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B019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Физические упражнения</a:t>
            </a:r>
            <a:endParaRPr lang="ru-RU" sz="2800" b="1" dirty="0">
              <a:solidFill>
                <a:srgbClr val="2B0195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B019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Регулярное питание</a:t>
            </a:r>
            <a:endParaRPr lang="ru-RU" sz="2800" b="1" dirty="0">
              <a:solidFill>
                <a:srgbClr val="2B0195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8184" y="5373216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B019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Пищевые добавки</a:t>
            </a:r>
            <a:endParaRPr lang="ru-RU" sz="2800" b="1" dirty="0">
              <a:solidFill>
                <a:srgbClr val="2B0195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2c6df10fc8b935173ff187c95c137d5e.jpg"/>
          <p:cNvPicPr>
            <a:picLocks noChangeAspect="1"/>
          </p:cNvPicPr>
          <p:nvPr/>
        </p:nvPicPr>
        <p:blipFill>
          <a:blip r:embed="rId2" cstate="screen">
            <a:lum bright="-10000" contrast="30000"/>
          </a:blip>
          <a:stretch>
            <a:fillRect/>
          </a:stretch>
        </p:blipFill>
        <p:spPr>
          <a:xfrm>
            <a:off x="467544" y="1268760"/>
            <a:ext cx="3657600" cy="2435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bad_tyanshi_kordiceps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5508104" y="548680"/>
            <a:ext cx="3096344" cy="4317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vixidnix-dniv-diyeta.jpg"/>
          <p:cNvPicPr>
            <a:picLocks noChangeAspect="1"/>
          </p:cNvPicPr>
          <p:nvPr/>
        </p:nvPicPr>
        <p:blipFill>
          <a:blip r:embed="rId4" cstate="print">
            <a:lum bright="-10000" contrast="30000"/>
          </a:blip>
          <a:stretch>
            <a:fillRect/>
          </a:stretch>
        </p:blipFill>
        <p:spPr>
          <a:xfrm>
            <a:off x="1763688" y="3789040"/>
            <a:ext cx="3816423" cy="246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323730"/>
          </a:xfrm>
        </p:spPr>
        <p:txBody>
          <a:bodyPr/>
          <a:lstStyle/>
          <a:p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Мифы об иммунитете</a:t>
            </a:r>
            <a:endParaRPr lang="ru-RU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pic>
        <p:nvPicPr>
          <p:cNvPr id="4" name="Рисунок 3" descr="Grab_Bag_Newborn_Baby_iStock_000012350908Small-Serhiy-Kobyakov-615x5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04665"/>
            <a:ext cx="356222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{prod_image}{10399}{}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284984"/>
            <a:ext cx="2178556" cy="3146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5kUSHd-XmJ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5" y="3573016"/>
            <a:ext cx="2278545" cy="1874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ricerca-studio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60032" y="404664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age6259887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18389" y="2852936"/>
            <a:ext cx="3029875" cy="295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terrible-green-monster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627784" y="3573016"/>
            <a:ext cx="187220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79208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ребёнка нужно содержать в максимально стерильных условиях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все болезни – от неполадок с иммунитетом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 с инфекционными заболеваниями иммунитет справится сам, поэтому лечить их не надо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вмешательство в работу иммунной системы (иммунокоррекция) вредно и опасно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принимая общеукрепляющие препараты неспецифического действия, можно решить все проблемы иммунной системы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на иммунную систему влияют только иммунные препараты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68407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по общему анализу крови можно получить полное представление о работе иммунной системы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Что снижение иммунитета проявляется разнообразными недомоганиями, чередующимися болями в сердце, голове, животе, всевозможными необычными ощущениями, дискомфортом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иммунитет (иммунологическая память) не формируется к заболеваниям, которые могут повторяться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2B019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B0195"/>
                </a:solidFill>
              </a:rPr>
              <a:t> Что вакцинация вредна для здоровья, сопровождается большим количеством нежелательных эффектов, может вызвать то заболевание, от которого делается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933056"/>
            <a:ext cx="8327896" cy="3600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2B0195"/>
                </a:solidFill>
              </a:rPr>
              <a:t>Защитная система нашего организма нуждается в бережном обращении, грамотном отношении.</a:t>
            </a:r>
            <a:br>
              <a:rPr lang="ru-RU" dirty="0" smtClean="0">
                <a:solidFill>
                  <a:srgbClr val="2B0195"/>
                </a:solidFill>
              </a:rPr>
            </a:br>
            <a:r>
              <a:rPr lang="ru-RU" dirty="0" smtClean="0">
                <a:solidFill>
                  <a:srgbClr val="2B0195"/>
                </a:solidFill>
              </a:rPr>
              <a:t>Только тогда мы можем рассчитывать на то, что организм будет адекватно реагировать на многочисленных болезнетворных противников и достойно выходить даже из самых тяжёлых схваток.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62262"/>
            <a:ext cx="8183880" cy="1395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B0195"/>
                </a:solidFill>
              </a:rPr>
              <a:t>Понятие «</a:t>
            </a:r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иммунитет</a:t>
            </a:r>
            <a:r>
              <a:rPr lang="ru-RU" dirty="0" smtClean="0">
                <a:solidFill>
                  <a:srgbClr val="2B0195"/>
                </a:solidFill>
              </a:rPr>
              <a:t>»</a:t>
            </a:r>
            <a:br>
              <a:rPr lang="ru-RU" dirty="0" smtClean="0">
                <a:solidFill>
                  <a:srgbClr val="2B0195"/>
                </a:solidFill>
              </a:rPr>
            </a:br>
            <a:r>
              <a:rPr lang="ru-RU" sz="2700" dirty="0" smtClean="0">
                <a:solidFill>
                  <a:srgbClr val="2B0195"/>
                </a:solidFill>
              </a:rPr>
              <a:t>возникло благодаря русскому учёному И.И. Мечникову и французскому микробиологу Луи Пастеру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Mechnikov_5789iryhir.jp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899592" y="620688"/>
            <a:ext cx="3052490" cy="4059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luipaster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4772360" y="620688"/>
            <a:ext cx="3400040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18388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Иммунитет</a:t>
            </a:r>
            <a:r>
              <a:rPr lang="ru-RU" dirty="0" smtClean="0">
                <a:solidFill>
                  <a:srgbClr val="2B0195"/>
                </a:solidFill>
              </a:rPr>
              <a:t> – это способность организма противостоять, освобождаться от множества неблагоприятных факторов, воздействующих на организм и вызывающих всяческие недуги, и веществ, несущих в себе чужеродную генетическую информацию.</a:t>
            </a:r>
            <a:endParaRPr lang="ru-RU" dirty="0">
              <a:solidFill>
                <a:srgbClr val="2B019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2849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zDoNCEpKSA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323528" y="476672"/>
            <a:ext cx="849694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10399929-Immune-sh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80920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059832" y="2204864"/>
            <a:ext cx="3024336" cy="1512168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виды</a:t>
            </a:r>
          </a:p>
          <a:p>
            <a:pPr algn="ctr"/>
            <a:r>
              <a:rPr lang="ru-RU" sz="28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иммунитета</a:t>
            </a:r>
            <a:endParaRPr lang="ru-RU" sz="28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2204864"/>
            <a:ext cx="2376264" cy="151216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Наследуется</a:t>
            </a:r>
          </a:p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ребёнком от матери</a:t>
            </a:r>
            <a:endParaRPr lang="ru-RU" sz="2000" dirty="0">
              <a:solidFill>
                <a:srgbClr val="2B0195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016" y="5445224"/>
            <a:ext cx="3960440" cy="93610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Появляется после</a:t>
            </a:r>
          </a:p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прививки</a:t>
            </a:r>
            <a:endParaRPr lang="ru-RU" sz="2000" dirty="0">
              <a:solidFill>
                <a:srgbClr val="2B0195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7544" y="5445224"/>
            <a:ext cx="3960440" cy="93610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Появляется при действии</a:t>
            </a:r>
          </a:p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лечебной сыворотки</a:t>
            </a:r>
            <a:endParaRPr lang="ru-RU" sz="2000" dirty="0">
              <a:solidFill>
                <a:srgbClr val="2B0195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28184" y="548680"/>
            <a:ext cx="2448272" cy="93610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Приобретённый</a:t>
            </a:r>
          </a:p>
          <a:p>
            <a:pPr algn="ctr"/>
            <a:r>
              <a:rPr lang="ru-RU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(активный)</a:t>
            </a:r>
            <a:endParaRPr lang="ru-RU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7544" y="548680"/>
            <a:ext cx="2376264" cy="93610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Врождённый</a:t>
            </a:r>
          </a:p>
          <a:p>
            <a:pPr algn="ctr"/>
            <a:r>
              <a:rPr lang="ru-RU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(пассивный)</a:t>
            </a:r>
            <a:endParaRPr lang="ru-RU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347864" y="692696"/>
            <a:ext cx="2376264" cy="64807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Естественный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75856" y="4509120"/>
            <a:ext cx="2592288" cy="57606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Искусственный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300192" y="4077072"/>
            <a:ext cx="2376264" cy="93610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Активный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4005064"/>
            <a:ext cx="2376264" cy="100811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Пассивный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00192" y="2204864"/>
            <a:ext cx="2376264" cy="151216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  <a:tileRect/>
          </a:gradFill>
          <a:ln w="6985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Появляется</a:t>
            </a:r>
          </a:p>
          <a:p>
            <a:pPr algn="ctr"/>
            <a:r>
              <a:rPr lang="ru-RU" sz="2000" dirty="0" smtClean="0">
                <a:solidFill>
                  <a:srgbClr val="2B0195"/>
                </a:solidFill>
              </a:rPr>
              <a:t>после инфекционной болезни</a:t>
            </a:r>
          </a:p>
        </p:txBody>
      </p:sp>
      <p:sp>
        <p:nvSpPr>
          <p:cNvPr id="26" name="Стрелка вниз 25"/>
          <p:cNvSpPr/>
          <p:nvPr/>
        </p:nvSpPr>
        <p:spPr>
          <a:xfrm>
            <a:off x="1475656" y="1556792"/>
            <a:ext cx="360040" cy="648072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7308304" y="1556792"/>
            <a:ext cx="360040" cy="648072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трелка вниз 27"/>
          <p:cNvSpPr/>
          <p:nvPr/>
        </p:nvSpPr>
        <p:spPr>
          <a:xfrm>
            <a:off x="1475656" y="5013176"/>
            <a:ext cx="360040" cy="504056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трелка вниз 28"/>
          <p:cNvSpPr/>
          <p:nvPr/>
        </p:nvSpPr>
        <p:spPr>
          <a:xfrm>
            <a:off x="7380312" y="5013176"/>
            <a:ext cx="360040" cy="504056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трелка вниз 29"/>
          <p:cNvSpPr/>
          <p:nvPr/>
        </p:nvSpPr>
        <p:spPr>
          <a:xfrm>
            <a:off x="4283968" y="3789040"/>
            <a:ext cx="504056" cy="648072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Стрелка вниз 30"/>
          <p:cNvSpPr/>
          <p:nvPr/>
        </p:nvSpPr>
        <p:spPr>
          <a:xfrm rot="10800000">
            <a:off x="4283968" y="1412776"/>
            <a:ext cx="504056" cy="720080"/>
          </a:xfrm>
          <a:prstGeom prst="down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8" name="Соединительная линия уступом 37"/>
          <p:cNvCxnSpPr>
            <a:stCxn id="20" idx="3"/>
          </p:cNvCxnSpPr>
          <p:nvPr/>
        </p:nvCxnSpPr>
        <p:spPr>
          <a:xfrm>
            <a:off x="5724128" y="1016732"/>
            <a:ext cx="576064" cy="360040"/>
          </a:xfrm>
          <a:prstGeom prst="bentConnector3">
            <a:avLst>
              <a:gd name="adj1" fmla="val 50000"/>
            </a:avLst>
          </a:prstGeom>
          <a:ln w="57150">
            <a:solidFill>
              <a:srgbClr val="2B01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оединительная линия уступом 41"/>
          <p:cNvCxnSpPr/>
          <p:nvPr/>
        </p:nvCxnSpPr>
        <p:spPr>
          <a:xfrm>
            <a:off x="5868144" y="4581128"/>
            <a:ext cx="504056" cy="360040"/>
          </a:xfrm>
          <a:prstGeom prst="bentConnector3">
            <a:avLst>
              <a:gd name="adj1" fmla="val 30464"/>
            </a:avLst>
          </a:prstGeom>
          <a:ln w="57150">
            <a:solidFill>
              <a:srgbClr val="2B01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оединительная линия уступом 46"/>
          <p:cNvCxnSpPr/>
          <p:nvPr/>
        </p:nvCxnSpPr>
        <p:spPr>
          <a:xfrm rot="10800000">
            <a:off x="2771800" y="764704"/>
            <a:ext cx="576064" cy="360040"/>
          </a:xfrm>
          <a:prstGeom prst="bentConnector3">
            <a:avLst>
              <a:gd name="adj1" fmla="val 50000"/>
            </a:avLst>
          </a:prstGeom>
          <a:ln w="57150">
            <a:solidFill>
              <a:srgbClr val="2B01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оединительная линия уступом 47"/>
          <p:cNvCxnSpPr/>
          <p:nvPr/>
        </p:nvCxnSpPr>
        <p:spPr>
          <a:xfrm rot="10800000">
            <a:off x="2771800" y="4221088"/>
            <a:ext cx="504056" cy="360040"/>
          </a:xfrm>
          <a:prstGeom prst="bentConnector3">
            <a:avLst>
              <a:gd name="adj1" fmla="val 30464"/>
            </a:avLst>
          </a:prstGeom>
          <a:ln w="57150">
            <a:solidFill>
              <a:srgbClr val="2B01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Работа иммунитета</a:t>
            </a:r>
            <a:endParaRPr lang="ru-RU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27784" y="764704"/>
            <a:ext cx="3888432" cy="1224136"/>
          </a:xfrm>
          <a:prstGeom prst="roundRect">
            <a:avLst/>
          </a:prstGeom>
          <a:gradFill>
            <a:gsLst>
              <a:gs pos="0">
                <a:srgbClr val="6600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63500" cmpd="dbl">
            <a:gradFill>
              <a:gsLst>
                <a:gs pos="99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Задача </a:t>
            </a:r>
            <a:r>
              <a:rPr lang="ru-RU" sz="2800" b="1" dirty="0" smtClean="0">
                <a:ln cmpd="dbl"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различать</a:t>
            </a:r>
            <a:endParaRPr lang="ru-RU" sz="2800" b="1" dirty="0">
              <a:ln cmpd="dbl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2780928"/>
            <a:ext cx="2304256" cy="1656184"/>
          </a:xfrm>
          <a:prstGeom prst="round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2780928"/>
            <a:ext cx="2304256" cy="936104"/>
          </a:xfrm>
          <a:prstGeom prst="round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63500" cmpd="dbl">
            <a:gradFill>
              <a:gsLst>
                <a:gs pos="99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своё</a:t>
            </a:r>
            <a:endParaRPr lang="ru-RU" sz="24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1920" y="4149080"/>
            <a:ext cx="1944216" cy="115212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благоденствие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88224" y="4581128"/>
            <a:ext cx="1944216" cy="115212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процветание</a:t>
            </a:r>
            <a:endParaRPr lang="ru-RU" sz="20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5940152" y="2060848"/>
            <a:ext cx="720080" cy="864096"/>
          </a:xfrm>
          <a:prstGeom prst="curvedLeft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2555776" y="2060848"/>
            <a:ext cx="792088" cy="864096"/>
          </a:xfrm>
          <a:prstGeom prst="curvedRight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8018911">
            <a:off x="7197923" y="3816051"/>
            <a:ext cx="648072" cy="792088"/>
          </a:xfrm>
          <a:prstGeom prst="bent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10800000">
            <a:off x="5758153" y="3816356"/>
            <a:ext cx="648072" cy="792088"/>
          </a:xfrm>
          <a:prstGeom prst="bentArrow">
            <a:avLst>
              <a:gd name="adj1" fmla="val 25000"/>
              <a:gd name="adj2" fmla="val 21931"/>
              <a:gd name="adj3" fmla="val 25000"/>
              <a:gd name="adj4" fmla="val 43750"/>
            </a:avLst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Минус 16"/>
          <p:cNvSpPr/>
          <p:nvPr/>
        </p:nvSpPr>
        <p:spPr>
          <a:xfrm rot="9292237">
            <a:off x="363115" y="3033344"/>
            <a:ext cx="4332777" cy="115212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 rot="1506989">
            <a:off x="395759" y="3063188"/>
            <a:ext cx="4219681" cy="115212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91680" y="328498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чужое</a:t>
            </a:r>
            <a:endParaRPr lang="ru-RU" sz="28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5445224"/>
            <a:ext cx="8183880" cy="1051560"/>
          </a:xfrm>
        </p:spPr>
        <p:txBody>
          <a:bodyPr/>
          <a:lstStyle/>
          <a:p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Нарушения в работе</a:t>
            </a:r>
            <a:endParaRPr lang="ru-RU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4005064"/>
            <a:ext cx="2664296" cy="1584176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539552" y="1484784"/>
            <a:ext cx="2952328" cy="1512168"/>
          </a:xfrm>
          <a:prstGeom prst="ellips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63500" cmpd="dbl">
            <a:gradFill>
              <a:gsLst>
                <a:gs pos="100000">
                  <a:srgbClr val="2B0195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организм изучил, выработал</a:t>
            </a:r>
            <a:endParaRPr lang="ru-RU" sz="22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7" name="Пятно 2 6"/>
          <p:cNvSpPr/>
          <p:nvPr/>
        </p:nvSpPr>
        <p:spPr>
          <a:xfrm rot="258049">
            <a:off x="3814901" y="3166729"/>
            <a:ext cx="4641534" cy="3027822"/>
          </a:xfrm>
          <a:prstGeom prst="irregularSeal2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5600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идиотипы</a:t>
            </a:r>
            <a:endParaRPr lang="ru-RU" sz="24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4437112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болезнетворный агент</a:t>
            </a:r>
            <a:endParaRPr lang="ru-RU" sz="22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764704"/>
            <a:ext cx="3600400" cy="187220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1594000" scaled="0"/>
          </a:gradFill>
          <a:ln w="63500" cmpd="dbl">
            <a:gradFill>
              <a:gsLst>
                <a:gs pos="10000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иммунную защиту и запомнил</a:t>
            </a:r>
            <a:endParaRPr lang="ru-RU" sz="2200" b="1" dirty="0">
              <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ln>
              <a:solidFill>
                <a:srgbClr val="2B0195"/>
              </a:solidFill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1547664" y="2996952"/>
            <a:ext cx="504056" cy="936104"/>
          </a:xfrm>
          <a:prstGeom prst="up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углом 12"/>
          <p:cNvSpPr/>
          <p:nvPr/>
        </p:nvSpPr>
        <p:spPr>
          <a:xfrm>
            <a:off x="3203848" y="836712"/>
            <a:ext cx="1800200" cy="1008112"/>
          </a:xfrm>
          <a:prstGeom prst="bentArrow">
            <a:avLst>
              <a:gd name="adj1" fmla="val 25000"/>
              <a:gd name="adj2" fmla="val 23605"/>
              <a:gd name="adj3" fmla="val 25000"/>
              <a:gd name="adj4" fmla="val 43750"/>
            </a:avLst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7961844">
            <a:off x="7205709" y="2567072"/>
            <a:ext cx="982144" cy="1152128"/>
          </a:xfrm>
          <a:prstGeom prst="bentArrow">
            <a:avLst/>
          </a:prstGeom>
          <a:solidFill>
            <a:srgbClr val="6600FF"/>
          </a:solidFill>
          <a:ln>
            <a:solidFill>
              <a:srgbClr val="2B0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4499992" y="4797152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1 17"/>
          <p:cNvSpPr/>
          <p:nvPr/>
        </p:nvSpPr>
        <p:spPr>
          <a:xfrm>
            <a:off x="4932040" y="5373216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1 18"/>
          <p:cNvSpPr/>
          <p:nvPr/>
        </p:nvSpPr>
        <p:spPr>
          <a:xfrm>
            <a:off x="5940152" y="5301208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7092280" y="4653136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но 1 20"/>
          <p:cNvSpPr/>
          <p:nvPr/>
        </p:nvSpPr>
        <p:spPr>
          <a:xfrm>
            <a:off x="5148064" y="4005064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но 1 21"/>
          <p:cNvSpPr/>
          <p:nvPr/>
        </p:nvSpPr>
        <p:spPr>
          <a:xfrm>
            <a:off x="6516216" y="3861048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5940152" y="4149080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но 1 23"/>
          <p:cNvSpPr/>
          <p:nvPr/>
        </p:nvSpPr>
        <p:spPr>
          <a:xfrm>
            <a:off x="5364088" y="5013176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1 24"/>
          <p:cNvSpPr/>
          <p:nvPr/>
        </p:nvSpPr>
        <p:spPr>
          <a:xfrm>
            <a:off x="6588224" y="4365104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но 1 25"/>
          <p:cNvSpPr/>
          <p:nvPr/>
        </p:nvSpPr>
        <p:spPr>
          <a:xfrm>
            <a:off x="6372200" y="5013176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но 1 26"/>
          <p:cNvSpPr/>
          <p:nvPr/>
        </p:nvSpPr>
        <p:spPr>
          <a:xfrm>
            <a:off x="4716016" y="4365104"/>
            <a:ext cx="288032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solidFill>
                  <a:srgbClr val="2B0195"/>
                </a:solidFill>
              </a:rPr>
              <a:t>Идиотипы</a:t>
            </a:r>
            <a:r>
              <a:rPr lang="ru-RU" dirty="0" smtClean="0">
                <a:solidFill>
                  <a:srgbClr val="2B0195"/>
                </a:solidFill>
              </a:rPr>
              <a:t> – это представления самого организма о внешних врагах, поэтому содержание, согласованность взаимодействия идиотипов определяют эффективность работы иммунной системы.</a:t>
            </a:r>
            <a:endParaRPr lang="ru-RU" dirty="0">
              <a:solidFill>
                <a:srgbClr val="2B01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560</TotalTime>
  <Words>359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ПОНЯТИЕ  ОБ  ИММУНИТЕТЕ</vt:lpstr>
      <vt:lpstr>Понятие «иммунитет» возникло благодаря русскому учёному И.И. Мечникову и французскому микробиологу Луи Пастеру </vt:lpstr>
      <vt:lpstr>Иммунитет – это способность организма противостоять, освобождаться от множества неблагоприятных факторов, воздействующих на организм и вызывающих всяческие недуги, и веществ, несущих в себе чужеродную генетическую информацию.</vt:lpstr>
      <vt:lpstr>Слайд 4</vt:lpstr>
      <vt:lpstr>Слайд 5</vt:lpstr>
      <vt:lpstr>Слайд 6</vt:lpstr>
      <vt:lpstr>Работа иммунитета</vt:lpstr>
      <vt:lpstr>Нарушения в работе</vt:lpstr>
      <vt:lpstr>Идиотипы – это представления самого организма о внешних врагах, поэтому содержание, согласованность взаимодействия идиотипов определяют эффективность работы иммунной системы.</vt:lpstr>
      <vt:lpstr>Иммунодефицит – разрушение суставов и соединительных тканей, разрушение нервных волокон, кожи.</vt:lpstr>
      <vt:lpstr>Группы риска</vt:lpstr>
      <vt:lpstr>Основные признаки поражения иммунной системы – частые рецидивы хронических заболеваний или частые простудные заболевания, не поддающиеся лечению.</vt:lpstr>
      <vt:lpstr>Как укрепить иммунитет?</vt:lpstr>
      <vt:lpstr>Слайд 14</vt:lpstr>
      <vt:lpstr>Слайд 15</vt:lpstr>
      <vt:lpstr>Мифы об иммунитете</vt:lpstr>
      <vt:lpstr>Слайд 17</vt:lpstr>
      <vt:lpstr>Слайд 18</vt:lpstr>
      <vt:lpstr>Защитная система нашего организма нуждается в бережном обращении, грамотном отношении. Только тогда мы можем рассчитывать на то, что организм будет адекватно реагировать на многочисленных болезнетворных противников и достойно выходить даже из самых тяжёлых схваток.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Анатолий</cp:lastModifiedBy>
  <cp:revision>58</cp:revision>
  <dcterms:created xsi:type="dcterms:W3CDTF">2015-05-11T14:22:22Z</dcterms:created>
  <dcterms:modified xsi:type="dcterms:W3CDTF">2017-09-16T17:16:52Z</dcterms:modified>
</cp:coreProperties>
</file>