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73368C-EAFA-4569-BD8D-E2267BE0FE0E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78A5509-80CA-4434-B64B-3A62C8B4D65F}">
      <dgm:prSet phldrT="[Текст]"/>
      <dgm:spPr/>
      <dgm:t>
        <a:bodyPr/>
        <a:lstStyle/>
        <a:p>
          <a:r>
            <a:rPr lang="ru-RU" dirty="0" smtClean="0"/>
            <a:t>9 лет</a:t>
          </a:r>
          <a:endParaRPr lang="ru-RU" dirty="0"/>
        </a:p>
      </dgm:t>
    </dgm:pt>
    <dgm:pt modelId="{BA9E1B82-D820-4977-AB13-48DFE85CEC1F}" type="parTrans" cxnId="{A34D591F-0EE0-44C6-8ACE-41DE92206F88}">
      <dgm:prSet/>
      <dgm:spPr/>
      <dgm:t>
        <a:bodyPr/>
        <a:lstStyle/>
        <a:p>
          <a:endParaRPr lang="ru-RU"/>
        </a:p>
      </dgm:t>
    </dgm:pt>
    <dgm:pt modelId="{4BF8FE56-40E2-479E-A7B7-2FE98C69CB57}" type="sibTrans" cxnId="{A34D591F-0EE0-44C6-8ACE-41DE92206F88}">
      <dgm:prSet/>
      <dgm:spPr/>
      <dgm:t>
        <a:bodyPr/>
        <a:lstStyle/>
        <a:p>
          <a:endParaRPr lang="ru-RU"/>
        </a:p>
      </dgm:t>
    </dgm:pt>
    <dgm:pt modelId="{9C6CFC01-F137-46A6-A13B-796944B18A61}">
      <dgm:prSet phldrT="[Текст]" custT="1"/>
      <dgm:spPr/>
      <dgm:t>
        <a:bodyPr lIns="180000" rIns="0"/>
        <a:lstStyle/>
        <a:p>
          <a:r>
            <a:rPr lang="ru-RU" sz="1600" dirty="0" smtClean="0"/>
            <a:t>1 ступень – 1-4 классы</a:t>
          </a:r>
          <a:endParaRPr lang="ru-RU" sz="1600" dirty="0"/>
        </a:p>
      </dgm:t>
    </dgm:pt>
    <dgm:pt modelId="{5944ADCA-E8DC-4BAC-82CD-6324B6C34875}" type="parTrans" cxnId="{EDF7EA9F-E407-49F8-87F6-26CEE175A782}">
      <dgm:prSet/>
      <dgm:spPr/>
      <dgm:t>
        <a:bodyPr/>
        <a:lstStyle/>
        <a:p>
          <a:endParaRPr lang="ru-RU"/>
        </a:p>
      </dgm:t>
    </dgm:pt>
    <dgm:pt modelId="{094CE7D4-C293-4546-9031-C4EB2570C4C4}" type="sibTrans" cxnId="{EDF7EA9F-E407-49F8-87F6-26CEE175A782}">
      <dgm:prSet/>
      <dgm:spPr/>
      <dgm:t>
        <a:bodyPr/>
        <a:lstStyle/>
        <a:p>
          <a:endParaRPr lang="ru-RU"/>
        </a:p>
      </dgm:t>
    </dgm:pt>
    <dgm:pt modelId="{44CFC5A6-538F-44C8-86A6-8AF631118625}">
      <dgm:prSet phldrT="[Текст]" custT="1"/>
      <dgm:spPr/>
      <dgm:t>
        <a:bodyPr lIns="180000" rIns="0"/>
        <a:lstStyle/>
        <a:p>
          <a:r>
            <a:rPr lang="ru-RU" sz="1600" dirty="0" smtClean="0"/>
            <a:t>2 ступень – 5-9 классы</a:t>
          </a:r>
          <a:endParaRPr lang="ru-RU" sz="1600" dirty="0"/>
        </a:p>
      </dgm:t>
    </dgm:pt>
    <dgm:pt modelId="{36C2ED2E-490F-490B-9E29-1193D18545B4}" type="parTrans" cxnId="{97E049C7-F3DD-4B46-B0EE-22518C90F35C}">
      <dgm:prSet/>
      <dgm:spPr/>
      <dgm:t>
        <a:bodyPr/>
        <a:lstStyle/>
        <a:p>
          <a:endParaRPr lang="ru-RU"/>
        </a:p>
      </dgm:t>
    </dgm:pt>
    <dgm:pt modelId="{092ACABA-F354-4CA6-907E-01A1572F26E6}" type="sibTrans" cxnId="{97E049C7-F3DD-4B46-B0EE-22518C90F35C}">
      <dgm:prSet/>
      <dgm:spPr/>
      <dgm:t>
        <a:bodyPr/>
        <a:lstStyle/>
        <a:p>
          <a:endParaRPr lang="ru-RU"/>
        </a:p>
      </dgm:t>
    </dgm:pt>
    <dgm:pt modelId="{1EB6F56C-9EFC-4955-AEDA-0F9C6579348B}">
      <dgm:prSet phldrT="[Текст]"/>
      <dgm:spPr/>
      <dgm:t>
        <a:bodyPr/>
        <a:lstStyle/>
        <a:p>
          <a:r>
            <a:rPr lang="ru-RU" dirty="0" smtClean="0"/>
            <a:t>10 лет</a:t>
          </a:r>
          <a:endParaRPr lang="ru-RU" dirty="0"/>
        </a:p>
      </dgm:t>
    </dgm:pt>
    <dgm:pt modelId="{F1635C88-C16E-412F-8589-467F46938750}" type="parTrans" cxnId="{13124122-8FBD-47C9-BCEB-2D38F8F95EA8}">
      <dgm:prSet/>
      <dgm:spPr/>
      <dgm:t>
        <a:bodyPr/>
        <a:lstStyle/>
        <a:p>
          <a:endParaRPr lang="ru-RU"/>
        </a:p>
      </dgm:t>
    </dgm:pt>
    <dgm:pt modelId="{0DFB6FD8-8A04-4AB1-AC55-05E8D7EE4F55}" type="sibTrans" cxnId="{13124122-8FBD-47C9-BCEB-2D38F8F95EA8}">
      <dgm:prSet/>
      <dgm:spPr/>
      <dgm:t>
        <a:bodyPr/>
        <a:lstStyle/>
        <a:p>
          <a:endParaRPr lang="ru-RU"/>
        </a:p>
      </dgm:t>
    </dgm:pt>
    <dgm:pt modelId="{A7BFC64C-CAD1-4379-AFC6-24D3BB21FDA5}">
      <dgm:prSet phldrT="[Текст]" custT="1"/>
      <dgm:spPr/>
      <dgm:t>
        <a:bodyPr lIns="180000" rIns="0"/>
        <a:lstStyle/>
        <a:p>
          <a:pPr algn="l"/>
          <a:r>
            <a:rPr lang="ru-RU" sz="1600" b="0" dirty="0" smtClean="0"/>
            <a:t>1 ступень – дополнительный 1 класс-4 классы</a:t>
          </a:r>
          <a:endParaRPr lang="ru-RU" sz="1600" b="0" dirty="0"/>
        </a:p>
      </dgm:t>
    </dgm:pt>
    <dgm:pt modelId="{49B2E27E-D496-4575-85AA-A9369ECEF253}" type="parTrans" cxnId="{1F30B5CC-F7B6-48E0-A8EE-660E51210F44}">
      <dgm:prSet/>
      <dgm:spPr/>
      <dgm:t>
        <a:bodyPr/>
        <a:lstStyle/>
        <a:p>
          <a:endParaRPr lang="ru-RU"/>
        </a:p>
      </dgm:t>
    </dgm:pt>
    <dgm:pt modelId="{468E362C-8117-4F1E-B2F9-49E80D98B375}" type="sibTrans" cxnId="{1F30B5CC-F7B6-48E0-A8EE-660E51210F44}">
      <dgm:prSet/>
      <dgm:spPr/>
      <dgm:t>
        <a:bodyPr/>
        <a:lstStyle/>
        <a:p>
          <a:endParaRPr lang="ru-RU"/>
        </a:p>
      </dgm:t>
    </dgm:pt>
    <dgm:pt modelId="{9B8816EF-E93E-4103-B98D-4E1793A42F7C}">
      <dgm:prSet phldrT="[Текст]" custT="1"/>
      <dgm:spPr/>
      <dgm:t>
        <a:bodyPr lIns="180000" rIns="0"/>
        <a:lstStyle/>
        <a:p>
          <a:pPr algn="l"/>
          <a:r>
            <a:rPr lang="ru-RU" sz="1600" b="0" dirty="0" smtClean="0"/>
            <a:t>2 ступень – 5-9 классы</a:t>
          </a:r>
          <a:endParaRPr lang="ru-RU" sz="1600" b="0" dirty="0"/>
        </a:p>
      </dgm:t>
    </dgm:pt>
    <dgm:pt modelId="{B301D16E-DBCB-4D9D-8463-DDB07F19C9F5}" type="parTrans" cxnId="{69F3DECE-B83C-40FE-8B95-314A65070A36}">
      <dgm:prSet/>
      <dgm:spPr/>
      <dgm:t>
        <a:bodyPr/>
        <a:lstStyle/>
        <a:p>
          <a:endParaRPr lang="ru-RU"/>
        </a:p>
      </dgm:t>
    </dgm:pt>
    <dgm:pt modelId="{BE633917-FDFB-4046-A86A-DA2B1D85A4C9}" type="sibTrans" cxnId="{69F3DECE-B83C-40FE-8B95-314A65070A36}">
      <dgm:prSet/>
      <dgm:spPr/>
      <dgm:t>
        <a:bodyPr/>
        <a:lstStyle/>
        <a:p>
          <a:endParaRPr lang="ru-RU"/>
        </a:p>
      </dgm:t>
    </dgm:pt>
    <dgm:pt modelId="{35BDA75A-7EEF-4AF6-A138-AF8DD66A5E28}">
      <dgm:prSet phldrT="[Текст]"/>
      <dgm:spPr/>
      <dgm:t>
        <a:bodyPr/>
        <a:lstStyle/>
        <a:p>
          <a:r>
            <a:rPr lang="ru-RU" dirty="0" smtClean="0"/>
            <a:t>12 лет</a:t>
          </a:r>
          <a:endParaRPr lang="ru-RU" dirty="0"/>
        </a:p>
      </dgm:t>
    </dgm:pt>
    <dgm:pt modelId="{B679BA52-CE1E-477B-A16F-1F4908E96B6D}" type="parTrans" cxnId="{C2268CA1-F2C3-4BAA-8DA1-9555101E0A79}">
      <dgm:prSet/>
      <dgm:spPr/>
      <dgm:t>
        <a:bodyPr/>
        <a:lstStyle/>
        <a:p>
          <a:endParaRPr lang="ru-RU"/>
        </a:p>
      </dgm:t>
    </dgm:pt>
    <dgm:pt modelId="{4B7AB106-AC5C-40DF-A114-99215DF25D04}" type="sibTrans" cxnId="{C2268CA1-F2C3-4BAA-8DA1-9555101E0A79}">
      <dgm:prSet/>
      <dgm:spPr/>
      <dgm:t>
        <a:bodyPr/>
        <a:lstStyle/>
        <a:p>
          <a:endParaRPr lang="ru-RU"/>
        </a:p>
      </dgm:t>
    </dgm:pt>
    <dgm:pt modelId="{6FEB4765-3641-40B8-BC83-8DB2F97C2D00}">
      <dgm:prSet phldrT="[Текст]" custT="1"/>
      <dgm:spPr/>
      <dgm:t>
        <a:bodyPr lIns="180000" rIns="0"/>
        <a:lstStyle/>
        <a:p>
          <a:r>
            <a:rPr lang="ru-RU" sz="1600" dirty="0" smtClean="0"/>
            <a:t>1 ступень – 1-4 классы</a:t>
          </a:r>
          <a:endParaRPr lang="ru-RU" sz="1600" dirty="0"/>
        </a:p>
      </dgm:t>
    </dgm:pt>
    <dgm:pt modelId="{3513D03F-C848-4E39-9692-7DDA1BCB0B47}" type="parTrans" cxnId="{35B8D2C7-9E22-4A11-98F4-F0513D069473}">
      <dgm:prSet/>
      <dgm:spPr/>
      <dgm:t>
        <a:bodyPr/>
        <a:lstStyle/>
        <a:p>
          <a:endParaRPr lang="ru-RU"/>
        </a:p>
      </dgm:t>
    </dgm:pt>
    <dgm:pt modelId="{9FF1DACF-D755-4BB0-BCB0-3A905D1742E4}" type="sibTrans" cxnId="{35B8D2C7-9E22-4A11-98F4-F0513D069473}">
      <dgm:prSet/>
      <dgm:spPr/>
      <dgm:t>
        <a:bodyPr/>
        <a:lstStyle/>
        <a:p>
          <a:endParaRPr lang="ru-RU"/>
        </a:p>
      </dgm:t>
    </dgm:pt>
    <dgm:pt modelId="{ACA07BE6-4AE9-46DD-B0F2-9F5E1BAEF441}">
      <dgm:prSet phldrT="[Текст]" custT="1"/>
      <dgm:spPr/>
      <dgm:t>
        <a:bodyPr lIns="180000" rIns="0"/>
        <a:lstStyle/>
        <a:p>
          <a:r>
            <a:rPr lang="ru-RU" sz="1600" dirty="0" smtClean="0"/>
            <a:t>3 ступень – 10-12 классы</a:t>
          </a:r>
          <a:endParaRPr lang="ru-RU" sz="1600" dirty="0"/>
        </a:p>
      </dgm:t>
    </dgm:pt>
    <dgm:pt modelId="{FC168E97-E4DA-4B29-8090-AB1794F04AEC}" type="parTrans" cxnId="{1CB11F47-189D-48F0-8E2F-A1AF0F8F4997}">
      <dgm:prSet/>
      <dgm:spPr/>
      <dgm:t>
        <a:bodyPr/>
        <a:lstStyle/>
        <a:p>
          <a:endParaRPr lang="ru-RU"/>
        </a:p>
      </dgm:t>
    </dgm:pt>
    <dgm:pt modelId="{687C9159-0065-4680-BDCC-A5D54D0ACF50}" type="sibTrans" cxnId="{1CB11F47-189D-48F0-8E2F-A1AF0F8F4997}">
      <dgm:prSet/>
      <dgm:spPr/>
      <dgm:t>
        <a:bodyPr/>
        <a:lstStyle/>
        <a:p>
          <a:endParaRPr lang="ru-RU"/>
        </a:p>
      </dgm:t>
    </dgm:pt>
    <dgm:pt modelId="{056D6C42-F577-4F94-8D61-3C21D97A36F4}">
      <dgm:prSet/>
      <dgm:spPr/>
      <dgm:t>
        <a:bodyPr/>
        <a:lstStyle/>
        <a:p>
          <a:r>
            <a:rPr lang="ru-RU" dirty="0" smtClean="0"/>
            <a:t>13 лет</a:t>
          </a:r>
          <a:endParaRPr lang="ru-RU" dirty="0"/>
        </a:p>
      </dgm:t>
    </dgm:pt>
    <dgm:pt modelId="{2573B9F0-3153-4F55-B6E7-6ACDF82B100A}" type="parTrans" cxnId="{F5B02C58-5875-465C-84E3-95BB9E6399CD}">
      <dgm:prSet/>
      <dgm:spPr/>
      <dgm:t>
        <a:bodyPr/>
        <a:lstStyle/>
        <a:p>
          <a:endParaRPr lang="ru-RU"/>
        </a:p>
      </dgm:t>
    </dgm:pt>
    <dgm:pt modelId="{F61BF751-41CA-4721-8466-074ED328F7A8}" type="sibTrans" cxnId="{F5B02C58-5875-465C-84E3-95BB9E6399CD}">
      <dgm:prSet/>
      <dgm:spPr/>
      <dgm:t>
        <a:bodyPr/>
        <a:lstStyle/>
        <a:p>
          <a:endParaRPr lang="ru-RU"/>
        </a:p>
      </dgm:t>
    </dgm:pt>
    <dgm:pt modelId="{57000571-DD3F-4D27-BD39-1027C1BFC5F1}">
      <dgm:prSet phldrT="[Текст]" custT="1"/>
      <dgm:spPr/>
      <dgm:t>
        <a:bodyPr lIns="180000" rIns="0"/>
        <a:lstStyle/>
        <a:p>
          <a:r>
            <a:rPr lang="ru-RU" sz="1600" dirty="0" smtClean="0"/>
            <a:t>2 ступень – 5-9 классы</a:t>
          </a:r>
          <a:endParaRPr lang="ru-RU" sz="1600" dirty="0"/>
        </a:p>
      </dgm:t>
    </dgm:pt>
    <dgm:pt modelId="{C91BBEB9-D36C-4137-B6CF-573E392F0382}" type="parTrans" cxnId="{0EFE6616-ED8A-408D-8779-2788569CC830}">
      <dgm:prSet/>
      <dgm:spPr/>
      <dgm:t>
        <a:bodyPr/>
        <a:lstStyle/>
        <a:p>
          <a:endParaRPr lang="ru-RU"/>
        </a:p>
      </dgm:t>
    </dgm:pt>
    <dgm:pt modelId="{5ED44A84-0FA0-4A69-A29E-0B0B012BED39}" type="sibTrans" cxnId="{0EFE6616-ED8A-408D-8779-2788569CC830}">
      <dgm:prSet/>
      <dgm:spPr/>
      <dgm:t>
        <a:bodyPr/>
        <a:lstStyle/>
        <a:p>
          <a:endParaRPr lang="ru-RU"/>
        </a:p>
      </dgm:t>
    </dgm:pt>
    <dgm:pt modelId="{F67867C4-2C71-455E-B54B-064D0EFA3EDA}">
      <dgm:prSet custT="1"/>
      <dgm:spPr/>
      <dgm:t>
        <a:bodyPr lIns="180000" rIns="0"/>
        <a:lstStyle/>
        <a:p>
          <a:pPr marL="0" indent="0" algn="just"/>
          <a:r>
            <a:rPr lang="ru-RU" sz="1600" dirty="0" smtClean="0"/>
            <a:t> 1 ступень – дополнительный 1 класс-4 классы</a:t>
          </a:r>
          <a:endParaRPr lang="ru-RU" sz="1600" dirty="0"/>
        </a:p>
      </dgm:t>
    </dgm:pt>
    <dgm:pt modelId="{240DFAD2-DAF6-4FA1-A75E-17CDC48823D3}" type="parTrans" cxnId="{1C052B14-0607-449B-A8A4-DCB63E39B820}">
      <dgm:prSet/>
      <dgm:spPr/>
      <dgm:t>
        <a:bodyPr/>
        <a:lstStyle/>
        <a:p>
          <a:endParaRPr lang="ru-RU"/>
        </a:p>
      </dgm:t>
    </dgm:pt>
    <dgm:pt modelId="{5DB3B358-FAB1-4202-830F-BB4D992BB967}" type="sibTrans" cxnId="{1C052B14-0607-449B-A8A4-DCB63E39B820}">
      <dgm:prSet/>
      <dgm:spPr/>
      <dgm:t>
        <a:bodyPr/>
        <a:lstStyle/>
        <a:p>
          <a:endParaRPr lang="ru-RU"/>
        </a:p>
      </dgm:t>
    </dgm:pt>
    <dgm:pt modelId="{A7A168FE-B254-4CF8-950F-90235C115BA8}">
      <dgm:prSet custT="1"/>
      <dgm:spPr/>
      <dgm:t>
        <a:bodyPr lIns="180000" rIns="0"/>
        <a:lstStyle/>
        <a:p>
          <a:pPr marL="0" indent="0" algn="just"/>
          <a:r>
            <a:rPr lang="ru-RU" sz="1600" dirty="0" smtClean="0"/>
            <a:t> 2 ступень – 5-9 классы</a:t>
          </a:r>
          <a:endParaRPr lang="ru-RU" sz="1600" dirty="0"/>
        </a:p>
      </dgm:t>
    </dgm:pt>
    <dgm:pt modelId="{A1A2C92B-A0F4-46AF-AAEA-AF8A6A70F1FE}" type="parTrans" cxnId="{646D8643-3151-4D82-86FA-A722A202C2D4}">
      <dgm:prSet/>
      <dgm:spPr/>
      <dgm:t>
        <a:bodyPr/>
        <a:lstStyle/>
        <a:p>
          <a:endParaRPr lang="ru-RU"/>
        </a:p>
      </dgm:t>
    </dgm:pt>
    <dgm:pt modelId="{1EE4318A-DEAF-427F-B654-4774767875FB}" type="sibTrans" cxnId="{646D8643-3151-4D82-86FA-A722A202C2D4}">
      <dgm:prSet/>
      <dgm:spPr/>
      <dgm:t>
        <a:bodyPr/>
        <a:lstStyle/>
        <a:p>
          <a:endParaRPr lang="ru-RU"/>
        </a:p>
      </dgm:t>
    </dgm:pt>
    <dgm:pt modelId="{3DFBB3C1-1DFB-4FED-A0BA-9D9325A65FDC}">
      <dgm:prSet custT="1"/>
      <dgm:spPr/>
      <dgm:t>
        <a:bodyPr lIns="180000" rIns="0"/>
        <a:lstStyle/>
        <a:p>
          <a:pPr marL="0" indent="0" algn="just"/>
          <a:r>
            <a:rPr lang="ru-RU" sz="1600" dirty="0" smtClean="0"/>
            <a:t> 3 ступень – 10-12 классы</a:t>
          </a:r>
          <a:endParaRPr lang="ru-RU" sz="1600" dirty="0"/>
        </a:p>
      </dgm:t>
    </dgm:pt>
    <dgm:pt modelId="{50A21A6D-CA27-407C-9EB8-897BA5CC0778}" type="parTrans" cxnId="{456FB386-51A5-47AF-B196-CB9BDD3C2214}">
      <dgm:prSet/>
      <dgm:spPr/>
      <dgm:t>
        <a:bodyPr/>
        <a:lstStyle/>
        <a:p>
          <a:endParaRPr lang="ru-RU"/>
        </a:p>
      </dgm:t>
    </dgm:pt>
    <dgm:pt modelId="{A82ECABB-D775-446A-8E01-D94322E70546}" type="sibTrans" cxnId="{456FB386-51A5-47AF-B196-CB9BDD3C2214}">
      <dgm:prSet/>
      <dgm:spPr/>
      <dgm:t>
        <a:bodyPr/>
        <a:lstStyle/>
        <a:p>
          <a:endParaRPr lang="ru-RU"/>
        </a:p>
      </dgm:t>
    </dgm:pt>
    <dgm:pt modelId="{5F215CEE-FF5B-4B41-AD82-5D0465437CD5}" type="pres">
      <dgm:prSet presAssocID="{0873368C-EAFA-4569-BD8D-E2267BE0FE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532815-4E9F-47A1-997B-DE5207F6392A}" type="pres">
      <dgm:prSet presAssocID="{878A5509-80CA-4434-B64B-3A62C8B4D65F}" presName="linNode" presStyleCnt="0"/>
      <dgm:spPr/>
    </dgm:pt>
    <dgm:pt modelId="{E085B4C9-EE44-4866-88B3-598A205F0D14}" type="pres">
      <dgm:prSet presAssocID="{878A5509-80CA-4434-B64B-3A62C8B4D65F}" presName="parentText" presStyleLbl="node1" presStyleIdx="0" presStyleCnt="4" custScaleX="87570" custLinFactNeighborX="-21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6DE837-5573-4F07-BBF9-BE2AC898E8A6}" type="pres">
      <dgm:prSet presAssocID="{878A5509-80CA-4434-B64B-3A62C8B4D65F}" presName="descendantText" presStyleLbl="alignAccFollowNode1" presStyleIdx="0" presStyleCnt="4" custScaleX="102363" custScaleY="103001" custLinFactNeighborX="-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E0DD95-B744-4B85-B616-C8C3D1442587}" type="pres">
      <dgm:prSet presAssocID="{4BF8FE56-40E2-479E-A7B7-2FE98C69CB57}" presName="sp" presStyleCnt="0"/>
      <dgm:spPr/>
    </dgm:pt>
    <dgm:pt modelId="{53A21CAE-78AB-43B8-9825-C4AD30685A74}" type="pres">
      <dgm:prSet presAssocID="{1EB6F56C-9EFC-4955-AEDA-0F9C6579348B}" presName="linNode" presStyleCnt="0"/>
      <dgm:spPr/>
    </dgm:pt>
    <dgm:pt modelId="{E26AD862-D8F4-4306-8E26-CE79D6EFF43B}" type="pres">
      <dgm:prSet presAssocID="{1EB6F56C-9EFC-4955-AEDA-0F9C6579348B}" presName="parentText" presStyleLbl="node1" presStyleIdx="1" presStyleCnt="4" custScaleX="87570" custLinFactNeighborX="-21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4583C-6401-4899-98D0-C83238CF552B}" type="pres">
      <dgm:prSet presAssocID="{1EB6F56C-9EFC-4955-AEDA-0F9C6579348B}" presName="descendantText" presStyleLbl="alignAccFollowNode1" presStyleIdx="1" presStyleCnt="4" custScaleX="102363" custScaleY="103001" custLinFactNeighborX="-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953DB-B587-478B-8101-D841C3BF4242}" type="pres">
      <dgm:prSet presAssocID="{0DFB6FD8-8A04-4AB1-AC55-05E8D7EE4F55}" presName="sp" presStyleCnt="0"/>
      <dgm:spPr/>
    </dgm:pt>
    <dgm:pt modelId="{BB87E857-623C-4900-A281-EDBEBC1ED402}" type="pres">
      <dgm:prSet presAssocID="{35BDA75A-7EEF-4AF6-A138-AF8DD66A5E28}" presName="linNode" presStyleCnt="0"/>
      <dgm:spPr/>
    </dgm:pt>
    <dgm:pt modelId="{E3BC3850-C03B-41C5-9349-DBD861F5484F}" type="pres">
      <dgm:prSet presAssocID="{35BDA75A-7EEF-4AF6-A138-AF8DD66A5E28}" presName="parentText" presStyleLbl="node1" presStyleIdx="2" presStyleCnt="4" custScaleX="87570" custLinFactNeighborX="-21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6CEDA-4DEE-417E-A1EB-ACDAEB963F04}" type="pres">
      <dgm:prSet presAssocID="{35BDA75A-7EEF-4AF6-A138-AF8DD66A5E28}" presName="descendantText" presStyleLbl="alignAccFollowNode1" presStyleIdx="2" presStyleCnt="4" custScaleX="102363" custScaleY="103001" custLinFactNeighborX="-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6F82C-B25B-42F6-8764-7CA189A76598}" type="pres">
      <dgm:prSet presAssocID="{4B7AB106-AC5C-40DF-A114-99215DF25D04}" presName="sp" presStyleCnt="0"/>
      <dgm:spPr/>
    </dgm:pt>
    <dgm:pt modelId="{E2D63515-EFAB-46E7-9E09-CD7B73527EF9}" type="pres">
      <dgm:prSet presAssocID="{056D6C42-F577-4F94-8D61-3C21D97A36F4}" presName="linNode" presStyleCnt="0"/>
      <dgm:spPr/>
    </dgm:pt>
    <dgm:pt modelId="{1324E227-048E-49C2-9309-E302951FD0FE}" type="pres">
      <dgm:prSet presAssocID="{056D6C42-F577-4F94-8D61-3C21D97A36F4}" presName="parentText" presStyleLbl="node1" presStyleIdx="3" presStyleCnt="4" custScaleX="87570" custLinFactNeighborX="-21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E7329-C593-4086-A31C-AFBF21DC1798}" type="pres">
      <dgm:prSet presAssocID="{056D6C42-F577-4F94-8D61-3C21D97A36F4}" presName="descendantText" presStyleLbl="alignAccFollowNode1" presStyleIdx="3" presStyleCnt="4" custScaleX="102363" custScaleY="103385" custLinFactNeighborX="-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F7EA9F-E407-49F8-87F6-26CEE175A782}" srcId="{878A5509-80CA-4434-B64B-3A62C8B4D65F}" destId="{9C6CFC01-F137-46A6-A13B-796944B18A61}" srcOrd="0" destOrd="0" parTransId="{5944ADCA-E8DC-4BAC-82CD-6324B6C34875}" sibTransId="{094CE7D4-C293-4546-9031-C4EB2570C4C4}"/>
    <dgm:cxn modelId="{250D2BE5-E450-40DF-AF52-AFC77090C7A6}" type="presOf" srcId="{A7BFC64C-CAD1-4379-AFC6-24D3BB21FDA5}" destId="{A634583C-6401-4899-98D0-C83238CF552B}" srcOrd="0" destOrd="0" presId="urn:microsoft.com/office/officeart/2005/8/layout/vList5"/>
    <dgm:cxn modelId="{35B8D2C7-9E22-4A11-98F4-F0513D069473}" srcId="{35BDA75A-7EEF-4AF6-A138-AF8DD66A5E28}" destId="{6FEB4765-3641-40B8-BC83-8DB2F97C2D00}" srcOrd="0" destOrd="0" parTransId="{3513D03F-C848-4E39-9692-7DDA1BCB0B47}" sibTransId="{9FF1DACF-D755-4BB0-BCB0-3A905D1742E4}"/>
    <dgm:cxn modelId="{6868139E-B3E4-46DF-BBA2-DC698207BC84}" type="presOf" srcId="{ACA07BE6-4AE9-46DD-B0F2-9F5E1BAEF441}" destId="{69E6CEDA-4DEE-417E-A1EB-ACDAEB963F04}" srcOrd="0" destOrd="2" presId="urn:microsoft.com/office/officeart/2005/8/layout/vList5"/>
    <dgm:cxn modelId="{1CB11F47-189D-48F0-8E2F-A1AF0F8F4997}" srcId="{35BDA75A-7EEF-4AF6-A138-AF8DD66A5E28}" destId="{ACA07BE6-4AE9-46DD-B0F2-9F5E1BAEF441}" srcOrd="2" destOrd="0" parTransId="{FC168E97-E4DA-4B29-8090-AB1794F04AEC}" sibTransId="{687C9159-0065-4680-BDCC-A5D54D0ACF50}"/>
    <dgm:cxn modelId="{13124122-8FBD-47C9-BCEB-2D38F8F95EA8}" srcId="{0873368C-EAFA-4569-BD8D-E2267BE0FE0E}" destId="{1EB6F56C-9EFC-4955-AEDA-0F9C6579348B}" srcOrd="1" destOrd="0" parTransId="{F1635C88-C16E-412F-8589-467F46938750}" sibTransId="{0DFB6FD8-8A04-4AB1-AC55-05E8D7EE4F55}"/>
    <dgm:cxn modelId="{87D0DC3B-0F13-4C9D-8A45-AB4155C9DF2A}" type="presOf" srcId="{3DFBB3C1-1DFB-4FED-A0BA-9D9325A65FDC}" destId="{281E7329-C593-4086-A31C-AFBF21DC1798}" srcOrd="0" destOrd="2" presId="urn:microsoft.com/office/officeart/2005/8/layout/vList5"/>
    <dgm:cxn modelId="{C2268CA1-F2C3-4BAA-8DA1-9555101E0A79}" srcId="{0873368C-EAFA-4569-BD8D-E2267BE0FE0E}" destId="{35BDA75A-7EEF-4AF6-A138-AF8DD66A5E28}" srcOrd="2" destOrd="0" parTransId="{B679BA52-CE1E-477B-A16F-1F4908E96B6D}" sibTransId="{4B7AB106-AC5C-40DF-A114-99215DF25D04}"/>
    <dgm:cxn modelId="{59DDFE13-9412-43AE-A6F1-CA5603A030B0}" type="presOf" srcId="{35BDA75A-7EEF-4AF6-A138-AF8DD66A5E28}" destId="{E3BC3850-C03B-41C5-9349-DBD861F5484F}" srcOrd="0" destOrd="0" presId="urn:microsoft.com/office/officeart/2005/8/layout/vList5"/>
    <dgm:cxn modelId="{69E7D955-4B08-48CA-A13B-EC54809E542E}" type="presOf" srcId="{44CFC5A6-538F-44C8-86A6-8AF631118625}" destId="{366DE837-5573-4F07-BBF9-BE2AC898E8A6}" srcOrd="0" destOrd="1" presId="urn:microsoft.com/office/officeart/2005/8/layout/vList5"/>
    <dgm:cxn modelId="{FD44B005-4679-4CF6-94F8-3EEDD613D46B}" type="presOf" srcId="{878A5509-80CA-4434-B64B-3A62C8B4D65F}" destId="{E085B4C9-EE44-4866-88B3-598A205F0D14}" srcOrd="0" destOrd="0" presId="urn:microsoft.com/office/officeart/2005/8/layout/vList5"/>
    <dgm:cxn modelId="{0EFE6616-ED8A-408D-8779-2788569CC830}" srcId="{35BDA75A-7EEF-4AF6-A138-AF8DD66A5E28}" destId="{57000571-DD3F-4D27-BD39-1027C1BFC5F1}" srcOrd="1" destOrd="0" parTransId="{C91BBEB9-D36C-4137-B6CF-573E392F0382}" sibTransId="{5ED44A84-0FA0-4A69-A29E-0B0B012BED39}"/>
    <dgm:cxn modelId="{5252C3C2-8CC0-4244-830A-2CF1083EE689}" type="presOf" srcId="{57000571-DD3F-4D27-BD39-1027C1BFC5F1}" destId="{69E6CEDA-4DEE-417E-A1EB-ACDAEB963F04}" srcOrd="0" destOrd="1" presId="urn:microsoft.com/office/officeart/2005/8/layout/vList5"/>
    <dgm:cxn modelId="{456FB386-51A5-47AF-B196-CB9BDD3C2214}" srcId="{056D6C42-F577-4F94-8D61-3C21D97A36F4}" destId="{3DFBB3C1-1DFB-4FED-A0BA-9D9325A65FDC}" srcOrd="2" destOrd="0" parTransId="{50A21A6D-CA27-407C-9EB8-897BA5CC0778}" sibTransId="{A82ECABB-D775-446A-8E01-D94322E70546}"/>
    <dgm:cxn modelId="{69F3DECE-B83C-40FE-8B95-314A65070A36}" srcId="{1EB6F56C-9EFC-4955-AEDA-0F9C6579348B}" destId="{9B8816EF-E93E-4103-B98D-4E1793A42F7C}" srcOrd="1" destOrd="0" parTransId="{B301D16E-DBCB-4D9D-8463-DDB07F19C9F5}" sibTransId="{BE633917-FDFB-4046-A86A-DA2B1D85A4C9}"/>
    <dgm:cxn modelId="{646D8643-3151-4D82-86FA-A722A202C2D4}" srcId="{056D6C42-F577-4F94-8D61-3C21D97A36F4}" destId="{A7A168FE-B254-4CF8-950F-90235C115BA8}" srcOrd="1" destOrd="0" parTransId="{A1A2C92B-A0F4-46AF-AAEA-AF8A6A70F1FE}" sibTransId="{1EE4318A-DEAF-427F-B654-4774767875FB}"/>
    <dgm:cxn modelId="{1C052B14-0607-449B-A8A4-DCB63E39B820}" srcId="{056D6C42-F577-4F94-8D61-3C21D97A36F4}" destId="{F67867C4-2C71-455E-B54B-064D0EFA3EDA}" srcOrd="0" destOrd="0" parTransId="{240DFAD2-DAF6-4FA1-A75E-17CDC48823D3}" sibTransId="{5DB3B358-FAB1-4202-830F-BB4D992BB967}"/>
    <dgm:cxn modelId="{DBC4B68F-494F-40D6-B9FD-53883358574E}" type="presOf" srcId="{9B8816EF-E93E-4103-B98D-4E1793A42F7C}" destId="{A634583C-6401-4899-98D0-C83238CF552B}" srcOrd="0" destOrd="1" presId="urn:microsoft.com/office/officeart/2005/8/layout/vList5"/>
    <dgm:cxn modelId="{99B46532-1A8C-43B4-ACBE-8EC8B7E9D4B0}" type="presOf" srcId="{A7A168FE-B254-4CF8-950F-90235C115BA8}" destId="{281E7329-C593-4086-A31C-AFBF21DC1798}" srcOrd="0" destOrd="1" presId="urn:microsoft.com/office/officeart/2005/8/layout/vList5"/>
    <dgm:cxn modelId="{F5B02C58-5875-465C-84E3-95BB9E6399CD}" srcId="{0873368C-EAFA-4569-BD8D-E2267BE0FE0E}" destId="{056D6C42-F577-4F94-8D61-3C21D97A36F4}" srcOrd="3" destOrd="0" parTransId="{2573B9F0-3153-4F55-B6E7-6ACDF82B100A}" sibTransId="{F61BF751-41CA-4721-8466-074ED328F7A8}"/>
    <dgm:cxn modelId="{9CCFC3A4-F01C-45D0-853A-82CE87E30B09}" type="presOf" srcId="{056D6C42-F577-4F94-8D61-3C21D97A36F4}" destId="{1324E227-048E-49C2-9309-E302951FD0FE}" srcOrd="0" destOrd="0" presId="urn:microsoft.com/office/officeart/2005/8/layout/vList5"/>
    <dgm:cxn modelId="{17391A7C-7927-4422-A599-7000B0842759}" type="presOf" srcId="{1EB6F56C-9EFC-4955-AEDA-0F9C6579348B}" destId="{E26AD862-D8F4-4306-8E26-CE79D6EFF43B}" srcOrd="0" destOrd="0" presId="urn:microsoft.com/office/officeart/2005/8/layout/vList5"/>
    <dgm:cxn modelId="{03DBEF5B-FABF-4007-8F5A-A0113557969D}" type="presOf" srcId="{9C6CFC01-F137-46A6-A13B-796944B18A61}" destId="{366DE837-5573-4F07-BBF9-BE2AC898E8A6}" srcOrd="0" destOrd="0" presId="urn:microsoft.com/office/officeart/2005/8/layout/vList5"/>
    <dgm:cxn modelId="{A34D591F-0EE0-44C6-8ACE-41DE92206F88}" srcId="{0873368C-EAFA-4569-BD8D-E2267BE0FE0E}" destId="{878A5509-80CA-4434-B64B-3A62C8B4D65F}" srcOrd="0" destOrd="0" parTransId="{BA9E1B82-D820-4977-AB13-48DFE85CEC1F}" sibTransId="{4BF8FE56-40E2-479E-A7B7-2FE98C69CB57}"/>
    <dgm:cxn modelId="{97E049C7-F3DD-4B46-B0EE-22518C90F35C}" srcId="{878A5509-80CA-4434-B64B-3A62C8B4D65F}" destId="{44CFC5A6-538F-44C8-86A6-8AF631118625}" srcOrd="1" destOrd="0" parTransId="{36C2ED2E-490F-490B-9E29-1193D18545B4}" sibTransId="{092ACABA-F354-4CA6-907E-01A1572F26E6}"/>
    <dgm:cxn modelId="{1F30B5CC-F7B6-48E0-A8EE-660E51210F44}" srcId="{1EB6F56C-9EFC-4955-AEDA-0F9C6579348B}" destId="{A7BFC64C-CAD1-4379-AFC6-24D3BB21FDA5}" srcOrd="0" destOrd="0" parTransId="{49B2E27E-D496-4575-85AA-A9369ECEF253}" sibTransId="{468E362C-8117-4F1E-B2F9-49E80D98B375}"/>
    <dgm:cxn modelId="{BF0DFF3B-39C0-44F3-94A9-23A1E816B1C4}" type="presOf" srcId="{0873368C-EAFA-4569-BD8D-E2267BE0FE0E}" destId="{5F215CEE-FF5B-4B41-AD82-5D0465437CD5}" srcOrd="0" destOrd="0" presId="urn:microsoft.com/office/officeart/2005/8/layout/vList5"/>
    <dgm:cxn modelId="{41631F86-44C9-4D2A-8B99-A8233571FC78}" type="presOf" srcId="{6FEB4765-3641-40B8-BC83-8DB2F97C2D00}" destId="{69E6CEDA-4DEE-417E-A1EB-ACDAEB963F04}" srcOrd="0" destOrd="0" presId="urn:microsoft.com/office/officeart/2005/8/layout/vList5"/>
    <dgm:cxn modelId="{39060B22-0ECF-44E1-AA0F-A3CEABF72499}" type="presOf" srcId="{F67867C4-2C71-455E-B54B-064D0EFA3EDA}" destId="{281E7329-C593-4086-A31C-AFBF21DC1798}" srcOrd="0" destOrd="0" presId="urn:microsoft.com/office/officeart/2005/8/layout/vList5"/>
    <dgm:cxn modelId="{E1B37A60-DC7A-45B8-ADC0-AAE9182D6B4F}" type="presParOf" srcId="{5F215CEE-FF5B-4B41-AD82-5D0465437CD5}" destId="{3D532815-4E9F-47A1-997B-DE5207F6392A}" srcOrd="0" destOrd="0" presId="urn:microsoft.com/office/officeart/2005/8/layout/vList5"/>
    <dgm:cxn modelId="{A986DC51-D182-4717-8953-E455F9B14DE8}" type="presParOf" srcId="{3D532815-4E9F-47A1-997B-DE5207F6392A}" destId="{E085B4C9-EE44-4866-88B3-598A205F0D14}" srcOrd="0" destOrd="0" presId="urn:microsoft.com/office/officeart/2005/8/layout/vList5"/>
    <dgm:cxn modelId="{4CFDFA7B-FC28-44A1-8CB1-F36EE360FD7C}" type="presParOf" srcId="{3D532815-4E9F-47A1-997B-DE5207F6392A}" destId="{366DE837-5573-4F07-BBF9-BE2AC898E8A6}" srcOrd="1" destOrd="0" presId="urn:microsoft.com/office/officeart/2005/8/layout/vList5"/>
    <dgm:cxn modelId="{481E23C8-0AD9-45F3-8293-A2587F287AAF}" type="presParOf" srcId="{5F215CEE-FF5B-4B41-AD82-5D0465437CD5}" destId="{29E0DD95-B744-4B85-B616-C8C3D1442587}" srcOrd="1" destOrd="0" presId="urn:microsoft.com/office/officeart/2005/8/layout/vList5"/>
    <dgm:cxn modelId="{F8F8D9C9-77CF-4942-9BF3-3DF4E0929D8D}" type="presParOf" srcId="{5F215CEE-FF5B-4B41-AD82-5D0465437CD5}" destId="{53A21CAE-78AB-43B8-9825-C4AD30685A74}" srcOrd="2" destOrd="0" presId="urn:microsoft.com/office/officeart/2005/8/layout/vList5"/>
    <dgm:cxn modelId="{A5127505-BD9E-4DA6-BA45-227385B21A98}" type="presParOf" srcId="{53A21CAE-78AB-43B8-9825-C4AD30685A74}" destId="{E26AD862-D8F4-4306-8E26-CE79D6EFF43B}" srcOrd="0" destOrd="0" presId="urn:microsoft.com/office/officeart/2005/8/layout/vList5"/>
    <dgm:cxn modelId="{421BB9BE-4EC5-4D66-90C4-9134917F4B92}" type="presParOf" srcId="{53A21CAE-78AB-43B8-9825-C4AD30685A74}" destId="{A634583C-6401-4899-98D0-C83238CF552B}" srcOrd="1" destOrd="0" presId="urn:microsoft.com/office/officeart/2005/8/layout/vList5"/>
    <dgm:cxn modelId="{7B21EE56-0463-4436-8809-F5EF49C7116A}" type="presParOf" srcId="{5F215CEE-FF5B-4B41-AD82-5D0465437CD5}" destId="{2D6953DB-B587-478B-8101-D841C3BF4242}" srcOrd="3" destOrd="0" presId="urn:microsoft.com/office/officeart/2005/8/layout/vList5"/>
    <dgm:cxn modelId="{CEAC603F-9E69-4478-9B95-7337C51C1661}" type="presParOf" srcId="{5F215CEE-FF5B-4B41-AD82-5D0465437CD5}" destId="{BB87E857-623C-4900-A281-EDBEBC1ED402}" srcOrd="4" destOrd="0" presId="urn:microsoft.com/office/officeart/2005/8/layout/vList5"/>
    <dgm:cxn modelId="{1D8B97EE-2229-401C-AEAD-4BEF32873213}" type="presParOf" srcId="{BB87E857-623C-4900-A281-EDBEBC1ED402}" destId="{E3BC3850-C03B-41C5-9349-DBD861F5484F}" srcOrd="0" destOrd="0" presId="urn:microsoft.com/office/officeart/2005/8/layout/vList5"/>
    <dgm:cxn modelId="{9DB2A076-013D-45CC-96D6-E7419AA04CF7}" type="presParOf" srcId="{BB87E857-623C-4900-A281-EDBEBC1ED402}" destId="{69E6CEDA-4DEE-417E-A1EB-ACDAEB963F04}" srcOrd="1" destOrd="0" presId="urn:microsoft.com/office/officeart/2005/8/layout/vList5"/>
    <dgm:cxn modelId="{2AB30D82-8400-4689-B69E-43F617C60F3F}" type="presParOf" srcId="{5F215CEE-FF5B-4B41-AD82-5D0465437CD5}" destId="{4446F82C-B25B-42F6-8764-7CA189A76598}" srcOrd="5" destOrd="0" presId="urn:microsoft.com/office/officeart/2005/8/layout/vList5"/>
    <dgm:cxn modelId="{E260A2B0-5EA2-4629-8650-18BCCB8F7E1F}" type="presParOf" srcId="{5F215CEE-FF5B-4B41-AD82-5D0465437CD5}" destId="{E2D63515-EFAB-46E7-9E09-CD7B73527EF9}" srcOrd="6" destOrd="0" presId="urn:microsoft.com/office/officeart/2005/8/layout/vList5"/>
    <dgm:cxn modelId="{CC84DADF-4601-4887-8604-47C68C4530CD}" type="presParOf" srcId="{E2D63515-EFAB-46E7-9E09-CD7B73527EF9}" destId="{1324E227-048E-49C2-9309-E302951FD0FE}" srcOrd="0" destOrd="0" presId="urn:microsoft.com/office/officeart/2005/8/layout/vList5"/>
    <dgm:cxn modelId="{EA57BD82-3F35-4949-9E46-CB1B1CC2C79F}" type="presParOf" srcId="{E2D63515-EFAB-46E7-9E09-CD7B73527EF9}" destId="{281E7329-C593-4086-A31C-AFBF21DC17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C2358-3AC1-4073-956C-5E6603FFDED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2496-0ABA-4F79-91A1-7D0F383A2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31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BCCA3B-6455-4CC5-B513-57606BC4F085}" type="slidenum">
              <a:rPr lang="ru-RU" altLang="ru-RU" smtClean="0">
                <a:latin typeface="Calibri" pitchFamily="32" charset="0"/>
                <a:ea typeface="Microsoft YaHei" charset="-122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>
              <a:latin typeface="Calibri" pitchFamily="32" charset="0"/>
              <a:ea typeface="Microsoft YaHei" charset="-122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F301BA-F713-443C-B8A1-6547295A3354}" type="slidenum">
              <a:rPr lang="ru-RU" altLang="ru-RU" smtClean="0">
                <a:latin typeface="Calibri" pitchFamily="32" charset="0"/>
                <a:ea typeface="Microsoft YaHei" charset="-122"/>
              </a:rPr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>
              <a:latin typeface="Calibri" pitchFamily="32" charset="0"/>
              <a:ea typeface="Microsoft YaHei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C13B-F6D9-4A4E-8FD0-3A8738A86058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45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2496-0ABA-4F79-91A1-7D0F383A28D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1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0376D8A-407D-4DCC-A9A7-28BF36FDCE17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6CD5D81-6643-4FD2-B3E4-CF836DC3F7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Людмила\Downloads\kniga_18-3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88" y="40050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92696"/>
            <a:ext cx="79114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 практике внедрения ФГОС для детей с ОВЗ и для детей с нарушениями интеллекта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108991"/>
            <a:ext cx="5256584" cy="120032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5500" dist="38100" dir="5400000" rotWithShape="0">
              <a:srgbClr val="000000">
                <a:alpha val="40000"/>
              </a:srgbClr>
            </a:outerShdw>
            <a:softEdge rad="127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Л. А. Дымченко, </a:t>
            </a:r>
          </a:p>
          <a:p>
            <a:pPr algn="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учитель начальных классов </a:t>
            </a:r>
          </a:p>
          <a:p>
            <a:pPr algn="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МБОУ СОШ№20 г. Донецка</a:t>
            </a: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95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628800"/>
            <a:ext cx="8208912" cy="3693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/>
            <a:r>
              <a:rPr lang="ru-RU" b="1" dirty="0" smtClean="0"/>
              <a:t>Статья 79. Организация получения образования обучающимися с ограниченными возможностями здоровья</a:t>
            </a:r>
          </a:p>
          <a:p>
            <a:pPr indent="355600"/>
            <a:r>
              <a:rPr lang="ru-RU" dirty="0" smtClean="0"/>
              <a:t>1. Содержание образования и условия организации обучения и воспитания обучающихся с ограниченными возможностями здоровья определяются адаптированной образовательной программой, а для инвалидов также в соответствии с индивидуальной программой реабилитации инвалида.</a:t>
            </a:r>
          </a:p>
          <a:p>
            <a:pPr indent="355600"/>
            <a:r>
              <a:rPr lang="ru-RU" dirty="0" smtClean="0"/>
              <a:t>2. Общее образование обучающихся с ограниченными возможностями здоровья осуществляется в организациях, осуществляющих образовательную деятельность по адаптированным основным общеобразовательным программам. В таких организациях создаются специальные условия для получения образования указанными обучающимися.</a:t>
            </a:r>
          </a:p>
        </p:txBody>
      </p:sp>
    </p:spTree>
    <p:extLst>
      <p:ext uri="{BB962C8B-B14F-4D97-AF65-F5344CB8AC3E}">
        <p14:creationId xmlns:p14="http://schemas.microsoft.com/office/powerpoint/2010/main" val="297751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72128"/>
            <a:ext cx="8352928" cy="550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sz="1600" b="1" dirty="0" smtClean="0"/>
              <a:t>Адаптированная </a:t>
            </a:r>
            <a:r>
              <a:rPr lang="ru-RU" sz="1600" b="1" dirty="0"/>
              <a:t>основная образовательная программа </a:t>
            </a:r>
            <a:r>
              <a:rPr lang="ru-RU" sz="1600" dirty="0"/>
              <a:t>- образовательная программа, адаптированная для обучения определенных категорий лиц с ограниченными возможностями здоровья, в том числе с инвалидностью, т.е. образовательная программа специальных (коррекционных) образовательных учреждений I-VIII видов (ФЗ, ст.2, </a:t>
            </a:r>
            <a:r>
              <a:rPr lang="ru-RU" sz="1600" dirty="0" err="1"/>
              <a:t>п.п</a:t>
            </a:r>
            <a:r>
              <a:rPr lang="ru-RU" sz="1600" dirty="0"/>
              <a:t>. 28). </a:t>
            </a:r>
            <a:endParaRPr lang="ru-RU" sz="1600" dirty="0" smtClean="0"/>
          </a:p>
          <a:p>
            <a:pPr indent="355600" algn="just"/>
            <a:r>
              <a:rPr lang="ru-RU" sz="1600" b="1" dirty="0" smtClean="0"/>
              <a:t>Адаптированная </a:t>
            </a:r>
            <a:r>
              <a:rPr lang="ru-RU" sz="1600" b="1" dirty="0"/>
              <a:t>образовательная программа </a:t>
            </a:r>
            <a:r>
              <a:rPr lang="ru-RU" sz="1600" dirty="0"/>
              <a:t>– это образовательная программа, адаптированная для обучения ребенка с ОВЗ (в том числе с инвалидностью), разрабатывается на базе основной общеобразовательной программы, с учетом адаптированной основной образовательной программы и в соответствии с психофизическими особенностями и особыми образовательными потребностями категории лиц с ОВЗ, к которой относится ребенок (например, лиц с нарушениями зрения – слепых, слабовидящих; лиц с нарушением слуха – глухих, слабослышащих и т.д.). При этом </a:t>
            </a:r>
            <a:r>
              <a:rPr lang="ru-RU" sz="1600" dirty="0" err="1"/>
              <a:t>адаптированию</a:t>
            </a:r>
            <a:r>
              <a:rPr lang="ru-RU" sz="1600" dirty="0"/>
              <a:t> и модификации подлежат программы учебных предметов; учебники и рабочие тетради; электронные средства и формы организации обучения; формы организации учебного процесса; способы учебной работы с учащимися, имеющими особые образовательные потребности (способы организации коллективной учебной деятельности, способы коммуникации, способы предъявления и выполнения заданий, способы работы с текстовыми материалами, формы и способы контроля и оценки знаний, компетенций и мн. др.).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395372"/>
            <a:ext cx="396044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КОММЕНТАРИИ </a:t>
            </a:r>
            <a:r>
              <a:rPr lang="ru-RU" b="1" dirty="0"/>
              <a:t>К ФЗ №273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411982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611560" y="482830"/>
            <a:ext cx="7884045" cy="9361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Нормативно-правовую базу в области образования детей с ограниченными возможностями здоровья в Российской Федерации составляют документы: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67544" y="1619250"/>
            <a:ext cx="8280400" cy="477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+mn-lt"/>
                <a:ea typeface="+mn-ea"/>
              </a:rPr>
              <a:t>В</a:t>
            </a: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c</a:t>
            </a:r>
            <a:r>
              <a:rPr lang="ru-RU" altLang="ru-RU" dirty="0" smtClean="0">
                <a:solidFill>
                  <a:schemeClr val="tx1"/>
                </a:solidFill>
                <a:latin typeface="+mn-lt"/>
                <a:ea typeface="+mn-ea"/>
              </a:rPr>
              <a:t>еобщая декларация прав человека от 10 декабря 1948 года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Конвенция о правах инвалидов (принята резолюцией 61/106 Генеральной Ассамблеи от 13 декабря 2006 года)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Федеральный закон Российской Федерации от 3 мая 2012 г. N 46-ФЗ "О ратификации Конвенции о правах инвалидов"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 Конституция РФ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 Федеральный Закон «Об образовании в Российской Федерации» № 273-ФЗ от 29 декабря 2012 года.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Федеральный закон «О социальной защите инвалидов в Российской Федерации»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Закон РФ «Об основных гарантиях прав ребенка в РФ» от 24 июля 1998 года № 124-ФЗ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dirty="0" smtClean="0">
                <a:solidFill>
                  <a:schemeClr val="tx1"/>
                </a:solidFill>
                <a:latin typeface="+mn-lt"/>
                <a:ea typeface="+mn-ea"/>
              </a:rPr>
              <a:t> Национальная образовательная инициатива «Наша новая школа»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Указ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«О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национальной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стратегии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действий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в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интересах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детей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 на 2012-2017 </a:t>
            </a:r>
            <a:r>
              <a:rPr lang="en-US" altLang="ru-RU" u="sng" dirty="0" err="1" smtClean="0">
                <a:solidFill>
                  <a:schemeClr val="tx1"/>
                </a:solidFill>
                <a:latin typeface="+mn-lt"/>
                <a:ea typeface="+mn-ea"/>
              </a:rPr>
              <a:t>годы</a:t>
            </a:r>
            <a:r>
              <a:rPr lang="en-US" altLang="ru-RU" u="sng" dirty="0" smtClean="0">
                <a:solidFill>
                  <a:schemeClr val="tx1"/>
                </a:solidFill>
                <a:latin typeface="+mn-lt"/>
                <a:ea typeface="+mn-ea"/>
              </a:rPr>
              <a:t>» № 761 от 01.06.2012</a:t>
            </a:r>
          </a:p>
          <a:p>
            <a:pPr>
              <a:defRPr/>
            </a:pPr>
            <a:endParaRPr lang="en-US" altLang="ru-RU" dirty="0" smtClean="0">
              <a:solidFill>
                <a:srgbClr val="444444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847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7" y="1268760"/>
            <a:ext cx="2520280" cy="98360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</a:rPr>
              <a:t>ФГОС ДО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ФГОС дошкольного образования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25 ноября 2013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7" y="2494765"/>
            <a:ext cx="2520280" cy="10782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</a:rPr>
              <a:t>ФГОС НОО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ФГОС начального общего образования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(1-4 </a:t>
            </a:r>
            <a:r>
              <a:rPr lang="ru-RU" sz="1400" dirty="0" err="1">
                <a:solidFill>
                  <a:srgbClr val="1F497D">
                    <a:lumMod val="75000"/>
                  </a:srgbClr>
                </a:solidFill>
              </a:rPr>
              <a:t>кл</a:t>
            </a:r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.)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6 октября 2009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9" y="4005063"/>
            <a:ext cx="2520278" cy="108012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</a:rPr>
              <a:t>ФГОС ООО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ФГОС основного общего образования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(5-9 </a:t>
            </a:r>
            <a:r>
              <a:rPr lang="ru-RU" sz="1400" dirty="0" err="1">
                <a:solidFill>
                  <a:srgbClr val="1F497D">
                    <a:lumMod val="75000"/>
                  </a:srgbClr>
                </a:solidFill>
              </a:rPr>
              <a:t>кл</a:t>
            </a:r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.)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17  Декабря 2010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337212"/>
            <a:ext cx="2520279" cy="111612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</a:rPr>
              <a:t>ФГОС </a:t>
            </a:r>
            <a:r>
              <a:rPr lang="ru-RU" sz="1400" b="1" dirty="0" smtClean="0">
                <a:solidFill>
                  <a:srgbClr val="1F497D">
                    <a:lumMod val="75000"/>
                  </a:srgbClr>
                </a:solidFill>
              </a:rPr>
              <a:t>СОО</a:t>
            </a:r>
          </a:p>
          <a:p>
            <a:pPr algn="ctr"/>
            <a:r>
              <a:rPr lang="ru-RU" sz="1400" dirty="0" smtClean="0">
                <a:solidFill>
                  <a:srgbClr val="1F497D">
                    <a:lumMod val="75000"/>
                  </a:srgbClr>
                </a:solidFill>
              </a:rPr>
              <a:t>ФГОС </a:t>
            </a:r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среднего (полного) общего образования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(10-11 </a:t>
            </a:r>
            <a:r>
              <a:rPr lang="ru-RU" sz="1400" dirty="0" err="1">
                <a:solidFill>
                  <a:srgbClr val="1F497D">
                    <a:lumMod val="75000"/>
                  </a:srgbClr>
                </a:solidFill>
              </a:rPr>
              <a:t>кл</a:t>
            </a:r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.)</a:t>
            </a:r>
          </a:p>
          <a:p>
            <a:pPr algn="ctr"/>
            <a:r>
              <a:rPr lang="ru-RU" sz="1400" dirty="0">
                <a:solidFill>
                  <a:srgbClr val="1F497D">
                    <a:lumMod val="75000"/>
                  </a:srgbClr>
                </a:solidFill>
              </a:rPr>
              <a:t>15 июня 2012 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2680343"/>
            <a:ext cx="2736303" cy="1396728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ФГОС НОО ОВЗ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ФГОС начального общего образования обучающихся с ОВЗ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(срок обучения от </a:t>
            </a:r>
            <a:r>
              <a:rPr lang="ru-RU" sz="1200" dirty="0">
                <a:solidFill>
                  <a:schemeClr val="bg1"/>
                </a:solidFill>
              </a:rPr>
              <a:t>4 до 6 лет)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2680343"/>
            <a:ext cx="2592288" cy="1396728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ФГОС ОО УО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ФГОС образования обучающихся с умственной отсталостью (интеллектуальными нарушениями) </a:t>
            </a:r>
            <a:endParaRPr lang="ru-RU" sz="1200" dirty="0" smtClean="0">
              <a:solidFill>
                <a:schemeClr val="bg1"/>
              </a:solidFill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(срок обучения от </a:t>
            </a:r>
            <a:r>
              <a:rPr lang="ru-RU" sz="1200" dirty="0">
                <a:solidFill>
                  <a:schemeClr val="bg1"/>
                </a:solidFill>
              </a:rPr>
              <a:t>9 до 13 лет</a:t>
            </a:r>
            <a:r>
              <a:rPr lang="ru-RU" sz="1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42981" y="404664"/>
            <a:ext cx="8061467" cy="6480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431" tIns="45715" rIns="91431" bIns="45715">
            <a:normAutofit fontScale="77500" lnSpcReduction="20000"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  <a:defRPr/>
            </a:pPr>
            <a:r>
              <a:rPr lang="ru-RU" altLang="ru-RU" sz="29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Федеральные государственные образовательные</a:t>
            </a:r>
          </a:p>
          <a:p>
            <a:pPr algn="ctr">
              <a:lnSpc>
                <a:spcPts val="1800"/>
              </a:lnSpc>
              <a:spcBef>
                <a:spcPct val="0"/>
              </a:spcBef>
              <a:defRPr/>
            </a:pPr>
            <a:r>
              <a:rPr lang="ru-RU" sz="29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стандарты</a:t>
            </a:r>
            <a:endParaRPr lang="ru-RU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35896" y="1268759"/>
            <a:ext cx="4464496" cy="936104"/>
          </a:xfrm>
          <a:prstGeom prst="roundRect">
            <a:avLst>
              <a:gd name="adj" fmla="val 1034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1700"/>
              </a:lnSpc>
            </a:pPr>
            <a:r>
              <a:rPr lang="ru-RU" sz="1400" b="1" dirty="0">
                <a:solidFill>
                  <a:schemeClr val="bg1"/>
                </a:solidFill>
              </a:rPr>
              <a:t>Утверждение в </a:t>
            </a:r>
            <a:r>
              <a:rPr lang="ru-RU" sz="1400" b="1" dirty="0" err="1">
                <a:solidFill>
                  <a:schemeClr val="bg1"/>
                </a:solidFill>
              </a:rPr>
              <a:t>МОиН</a:t>
            </a:r>
            <a:r>
              <a:rPr lang="ru-RU" sz="1400" b="1" dirty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РФ  19.12.2014</a:t>
            </a:r>
            <a:endParaRPr lang="ru-RU" sz="1400" b="1" dirty="0">
              <a:solidFill>
                <a:schemeClr val="bg1"/>
              </a:solidFill>
            </a:endParaRPr>
          </a:p>
          <a:p>
            <a:pPr algn="ctr">
              <a:lnSpc>
                <a:spcPts val="1700"/>
              </a:lnSpc>
            </a:pPr>
            <a:r>
              <a:rPr lang="ru-RU" sz="1400" b="1" dirty="0">
                <a:solidFill>
                  <a:schemeClr val="bg1"/>
                </a:solidFill>
              </a:rPr>
              <a:t>Зарегистрированы в </a:t>
            </a:r>
            <a:r>
              <a:rPr lang="ru-RU" sz="1400" b="1" dirty="0" smtClean="0">
                <a:solidFill>
                  <a:schemeClr val="bg1"/>
                </a:solidFill>
              </a:rPr>
              <a:t>Минюсте  03.02.2015</a:t>
            </a:r>
          </a:p>
          <a:p>
            <a:pPr algn="ctr">
              <a:lnSpc>
                <a:spcPts val="1700"/>
              </a:lnSpc>
            </a:pPr>
            <a:r>
              <a:rPr lang="ru-RU" sz="1400" b="1" dirty="0" smtClean="0">
                <a:solidFill>
                  <a:schemeClr val="bg1"/>
                </a:solidFill>
              </a:rPr>
              <a:t>Введение </a:t>
            </a:r>
            <a:r>
              <a:rPr lang="ru-RU" sz="1400" b="1" dirty="0">
                <a:solidFill>
                  <a:schemeClr val="bg1"/>
                </a:solidFill>
              </a:rPr>
              <a:t>в </a:t>
            </a:r>
            <a:r>
              <a:rPr lang="ru-RU" sz="1400" b="1" dirty="0" smtClean="0">
                <a:solidFill>
                  <a:schemeClr val="bg1"/>
                </a:solidFill>
              </a:rPr>
              <a:t>действие с  </a:t>
            </a:r>
            <a:r>
              <a:rPr lang="ru-RU" sz="1400" b="1" dirty="0">
                <a:solidFill>
                  <a:schemeClr val="bg1"/>
                </a:solidFill>
              </a:rPr>
              <a:t>01.09.2016</a:t>
            </a:r>
          </a:p>
        </p:txBody>
      </p:sp>
      <p:sp>
        <p:nvSpPr>
          <p:cNvPr id="17" name="Правая фигурная скобка 16"/>
          <p:cNvSpPr/>
          <p:nvPr/>
        </p:nvSpPr>
        <p:spPr>
          <a:xfrm rot="16200000">
            <a:off x="5638219" y="490566"/>
            <a:ext cx="459845" cy="3888436"/>
          </a:xfrm>
          <a:prstGeom prst="rightBrace">
            <a:avLst>
              <a:gd name="adj1" fmla="val 24824"/>
              <a:gd name="adj2" fmla="val 50000"/>
            </a:avLst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5" rIns="91431" bIns="45715" rtlCol="0" anchor="ctr"/>
          <a:lstStyle/>
          <a:p>
            <a:pPr algn="ctr"/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 rot="10800000" flipV="1">
            <a:off x="3059832" y="4293094"/>
            <a:ext cx="2736303" cy="576063"/>
          </a:xfrm>
          <a:prstGeom prst="roundRect">
            <a:avLst>
              <a:gd name="adj" fmla="val 0"/>
            </a:avLst>
          </a:prstGeom>
          <a:solidFill>
            <a:srgbClr val="E6EED6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1200"/>
              </a:spcAft>
            </a:pPr>
            <a:r>
              <a:rPr lang="ru-RU" sz="1600" b="1" dirty="0">
                <a:solidFill>
                  <a:srgbClr val="1F497D">
                    <a:lumMod val="75000"/>
                  </a:srgbClr>
                </a:solidFill>
              </a:rPr>
              <a:t>Уровневое образование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 rot="10800000" flipV="1">
            <a:off x="6156176" y="4293094"/>
            <a:ext cx="2592288" cy="720081"/>
          </a:xfrm>
          <a:prstGeom prst="roundRect">
            <a:avLst>
              <a:gd name="adj" fmla="val 1235"/>
            </a:avLst>
          </a:prstGeom>
          <a:solidFill>
            <a:srgbClr val="E6EED6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1200"/>
              </a:spcAft>
            </a:pPr>
            <a:r>
              <a:rPr lang="ru-RU" sz="1400" b="1" dirty="0">
                <a:solidFill>
                  <a:srgbClr val="1F497D">
                    <a:lumMod val="75000"/>
                  </a:srgbClr>
                </a:solidFill>
              </a:rPr>
              <a:t>Не предусмотрено уровневое образование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 rot="10800000" flipV="1">
            <a:off x="3313955" y="5661248"/>
            <a:ext cx="5074469" cy="5916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Стандарты имеют единую нормативную базу </a:t>
            </a:r>
          </a:p>
        </p:txBody>
      </p:sp>
    </p:spTree>
    <p:extLst>
      <p:ext uri="{BB962C8B-B14F-4D97-AF65-F5344CB8AC3E}">
        <p14:creationId xmlns:p14="http://schemas.microsoft.com/office/powerpoint/2010/main" val="383954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5" grpId="0" animBg="1"/>
      <p:bldP spid="17" grpId="0" animBg="1"/>
      <p:bldP spid="18" grpId="0" animBg="1"/>
      <p:bldP spid="19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23" y="2204864"/>
            <a:ext cx="825257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3123" y="476672"/>
            <a:ext cx="8163333" cy="1600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b="1" dirty="0"/>
              <a:t>Приказами </a:t>
            </a:r>
            <a:r>
              <a:rPr lang="ru-RU" altLang="ru-RU" sz="1600" b="1" dirty="0" err="1"/>
              <a:t>Минобрнауки</a:t>
            </a:r>
            <a:r>
              <a:rPr lang="ru-RU" altLang="ru-RU" sz="1600" b="1" dirty="0"/>
              <a:t> России от 19 декабря 2014 г.: </a:t>
            </a:r>
          </a:p>
          <a:p>
            <a:pPr algn="ctr">
              <a:spcBef>
                <a:spcPct val="0"/>
              </a:spcBef>
            </a:pPr>
            <a:r>
              <a:rPr lang="ru-RU" altLang="ru-RU" sz="1600" b="1" dirty="0"/>
              <a:t>№1598 утвержден ФГОС начального общего образования обучающихся с ОВЗ,</a:t>
            </a:r>
          </a:p>
          <a:p>
            <a:pPr algn="ctr">
              <a:spcBef>
                <a:spcPct val="0"/>
              </a:spcBef>
            </a:pPr>
            <a:r>
              <a:rPr lang="ru-RU" altLang="ru-RU" sz="1600" b="1" dirty="0"/>
              <a:t>№1599 утвержден ФГОС образования обучающихся с умственной отсталостью (интеллектуальными нарушениями)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105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042988" y="476250"/>
            <a:ext cx="7129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539552" y="477393"/>
            <a:ext cx="8064896" cy="10793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0000" tIns="46800" rIns="90000" bIns="46800" anchor="ctr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+mn-lt"/>
                <a:cs typeface="Tahoma" pitchFamily="32" charset="0"/>
              </a:rPr>
              <a:t>Предмет регулирования федеральных государственных стандартов образования  обучающихся с ограниченными возможностями здоровья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+mn-lt"/>
                <a:cs typeface="Tahoma" pitchFamily="32" charset="0"/>
              </a:rPr>
              <a:t>(далее – ФГОС обучающихся с ОВЗ)</a:t>
            </a:r>
          </a:p>
        </p:txBody>
      </p:sp>
      <p:graphicFrame>
        <p:nvGraphicFramePr>
          <p:cNvPr id="11269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103244"/>
              </p:ext>
            </p:extLst>
          </p:nvPr>
        </p:nvGraphicFramePr>
        <p:xfrm>
          <a:off x="540519" y="1744931"/>
          <a:ext cx="8063929" cy="4503973"/>
        </p:xfrm>
        <a:graphic>
          <a:graphicData uri="http://schemas.openxmlformats.org/drawingml/2006/table">
            <a:tbl>
              <a:tblPr/>
              <a:tblGrid>
                <a:gridCol w="8063929"/>
              </a:tblGrid>
              <a:tr h="261248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ФГОС начального общего образования регулирует отношения в сфере образования в отношении следующих групп обучающихся с ОВЗ: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срок освоения 4-6 лет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глухие, слабослышащие, позднооглохшие;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слепые, слабовидящие;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тяжелыми нарушениями речи;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нарушениями опорно-двигательного аппарата;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задержкой психического развития;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расстройствами аутистического спектра;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со сложными дефектами</a:t>
                      </a:r>
                    </a:p>
                  </a:txBody>
                  <a:tcPr marL="90000" marR="90000" marT="59832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87989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ФГОС образования обучающихся с умственной отсталостью (интеллектуальными нарушениями) регулирует отношения в сфере образования в отношении следующих групп обучающихся с умственной отсталостью (интеллектуальными нарушениями)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 срок освоения 9 -13 лет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легкой умственной отсталостью;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умеренной умственной отсталостью;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тяжелой и глубокой умственной отсталостью;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с тяжелыми и множественными нарушениями развития</a:t>
                      </a:r>
                    </a:p>
                  </a:txBody>
                  <a:tcPr marL="90000" marR="90000" marT="59832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450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39552" y="545809"/>
            <a:ext cx="8064896" cy="833178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0000" tIns="46800" rIns="90000" bIns="46800" anchor="ctr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+mn-lt"/>
              </a:rPr>
              <a:t>Реализация федеральных государственных стандартов образования обучающихся с ограниченными возможностями здоровья</a:t>
            </a:r>
          </a:p>
        </p:txBody>
      </p:sp>
      <p:graphicFrame>
        <p:nvGraphicFramePr>
          <p:cNvPr id="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87729"/>
              </p:ext>
            </p:extLst>
          </p:nvPr>
        </p:nvGraphicFramePr>
        <p:xfrm>
          <a:off x="539552" y="2204864"/>
          <a:ext cx="8064896" cy="360040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201436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СТАНДАРТЫ ПРИМЕНЯЮТСЯ К ПРАВООТНОШЕНИЯМ, ВОЗНИКШИМ  С 01 СЕНТЯБРЯ 2016 ГОДА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86034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ОБУЧЕНИЕ ЛИЦ, ЗАЧИСЛЕННЫХ ДО 01 СЕНТЯБРЯ </a:t>
                      </a:r>
                      <a:b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  ГОДА ДЛЯ ОБУЧЕНИЯ ПО АДАПТИРОВАННЫМ ОБРАЗОВАТЕЛЬНЫМ ПРОГРАММАМ, ОСУЩЕСТВЛЯЕТСЯ ПО НИМ ДО ЗАВЕРШЕНИЯ ОБУЧЕНИЯ</a:t>
                      </a:r>
                    </a:p>
                  </a:txBody>
                  <a:tcPr marL="90000" marR="90000"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5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761158"/>
            <a:ext cx="7776864" cy="4260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31" tIns="45715" rIns="91431" bIns="45715">
            <a:spAutoFit/>
          </a:bodyPr>
          <a:lstStyle/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закреплены </a:t>
            </a:r>
            <a:r>
              <a:rPr lang="ru-RU" sz="2000" b="1" i="1" dirty="0"/>
              <a:t>вариативные</a:t>
            </a:r>
            <a:r>
              <a:rPr lang="ru-RU" sz="2000" dirty="0"/>
              <a:t> возможности обучения для всех категорий детей с ОВЗ, включая </a:t>
            </a:r>
            <a:r>
              <a:rPr lang="ru-RU" sz="2000" b="1" i="1" dirty="0"/>
              <a:t>инклюзивное образование</a:t>
            </a:r>
            <a:r>
              <a:rPr lang="ru-RU" sz="2000" dirty="0"/>
              <a:t>;</a:t>
            </a:r>
          </a:p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в содержании образования выделены два взаимодополняющих компонента – </a:t>
            </a:r>
            <a:r>
              <a:rPr lang="ru-RU" sz="2000" b="1" i="1" dirty="0"/>
              <a:t>академический и «жизненной компетенции»;</a:t>
            </a:r>
          </a:p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определены </a:t>
            </a:r>
            <a:r>
              <a:rPr lang="ru-RU" sz="2000" b="1" i="1" dirty="0"/>
              <a:t>4 варианта </a:t>
            </a:r>
            <a:r>
              <a:rPr lang="ru-RU" sz="2000" dirty="0"/>
              <a:t>образовательных </a:t>
            </a:r>
            <a:r>
              <a:rPr lang="ru-RU" sz="2000" dirty="0" smtClean="0"/>
              <a:t>программ;</a:t>
            </a:r>
          </a:p>
          <a:p>
            <a:pPr marL="457149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457149" lvl="0" indent="-457149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снятие </a:t>
            </a:r>
            <a:r>
              <a:rPr lang="ru-RU" sz="2000" b="1" i="1" dirty="0"/>
              <a:t>«постулата необучаемости» </a:t>
            </a:r>
            <a:r>
              <a:rPr lang="ru-RU" sz="2000" dirty="0"/>
              <a:t>по отношению к детям с ОВЗ как таковым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74742"/>
            <a:ext cx="7704856" cy="8366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300" b="1" dirty="0" smtClean="0">
                <a:solidFill>
                  <a:schemeClr val="bg1"/>
                </a:solidFill>
              </a:rPr>
              <a:t>Инновационность </a:t>
            </a:r>
            <a:r>
              <a:rPr lang="ru-RU" sz="3300" b="1" dirty="0">
                <a:solidFill>
                  <a:schemeClr val="bg1"/>
                </a:solidFill>
              </a:rPr>
              <a:t>ФГОС</a:t>
            </a:r>
          </a:p>
        </p:txBody>
      </p:sp>
    </p:spTree>
    <p:extLst>
      <p:ext uri="{BB962C8B-B14F-4D97-AF65-F5344CB8AC3E}">
        <p14:creationId xmlns:p14="http://schemas.microsoft.com/office/powerpoint/2010/main" val="302999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772915"/>
            <a:ext cx="7992888" cy="424837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ts val="2300"/>
              </a:lnSpc>
              <a:spcAft>
                <a:spcPts val="1200"/>
              </a:spcAft>
            </a:pPr>
            <a:r>
              <a:rPr lang="ru-RU" sz="2700" dirty="0" smtClean="0"/>
              <a:t>Обеспечение </a:t>
            </a:r>
            <a:r>
              <a:rPr lang="ru-RU" sz="2700" b="1" i="1" dirty="0"/>
              <a:t>нормативно-правовой базы </a:t>
            </a:r>
            <a:r>
              <a:rPr lang="ru-RU" sz="2700" dirty="0"/>
              <a:t>полномасштабной </a:t>
            </a:r>
            <a:r>
              <a:rPr lang="ru-RU" sz="2700" b="1" i="1" dirty="0"/>
              <a:t>интеграции</a:t>
            </a:r>
            <a:r>
              <a:rPr lang="ru-RU" sz="2700" dirty="0"/>
              <a:t> детей с ОВЗ в образовательное пространство страны</a:t>
            </a:r>
          </a:p>
          <a:p>
            <a:pPr>
              <a:lnSpc>
                <a:spcPts val="2300"/>
              </a:lnSpc>
              <a:spcAft>
                <a:spcPts val="1200"/>
              </a:spcAft>
            </a:pPr>
            <a:r>
              <a:rPr lang="ru-RU" sz="2700" dirty="0"/>
              <a:t>Описание структуры, условий, планируемых результатов </a:t>
            </a:r>
            <a:r>
              <a:rPr lang="ru-RU" sz="2700" dirty="0" smtClean="0"/>
              <a:t>обучения </a:t>
            </a:r>
            <a:r>
              <a:rPr lang="ru-RU" sz="2700" b="1" i="1" dirty="0" smtClean="0"/>
              <a:t>9-ти </a:t>
            </a:r>
            <a:r>
              <a:rPr lang="ru-RU" sz="2700" b="1" i="1" dirty="0"/>
              <a:t>категорий </a:t>
            </a:r>
            <a:r>
              <a:rPr lang="ru-RU" sz="2700" dirty="0"/>
              <a:t>обучающихся</a:t>
            </a:r>
          </a:p>
          <a:p>
            <a:pPr>
              <a:lnSpc>
                <a:spcPts val="2300"/>
              </a:lnSpc>
              <a:spcAft>
                <a:spcPts val="1200"/>
              </a:spcAft>
            </a:pPr>
            <a:r>
              <a:rPr lang="ru-RU" sz="2700" dirty="0"/>
              <a:t>Гарантируется удовлетворение </a:t>
            </a:r>
            <a:r>
              <a:rPr lang="ru-RU" sz="2700" b="1" i="1" dirty="0"/>
              <a:t>особых образовательных потребностей</a:t>
            </a:r>
            <a:r>
              <a:rPr lang="ru-RU" sz="2700" dirty="0"/>
              <a:t> – специальная помощь детям с ОВЗ, способным получать образование в условиях инклюзии</a:t>
            </a:r>
          </a:p>
          <a:p>
            <a:pPr>
              <a:lnSpc>
                <a:spcPts val="2300"/>
              </a:lnSpc>
              <a:spcAft>
                <a:spcPts val="1200"/>
              </a:spcAft>
            </a:pPr>
            <a:r>
              <a:rPr lang="ru-RU" sz="2700" dirty="0"/>
              <a:t>Гарантируется целенаправленная и систематическая </a:t>
            </a:r>
            <a:r>
              <a:rPr lang="ru-RU" sz="2700" b="1" i="1" dirty="0"/>
              <a:t>организация взаимодействия (интеграция) обучающихся с ОВЗ со сверстниками </a:t>
            </a:r>
            <a:r>
              <a:rPr lang="ru-RU" sz="2700" dirty="0"/>
              <a:t>без таких ограничений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96888"/>
            <a:ext cx="8064896" cy="8366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rmAutofit fontScale="850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300" b="1" dirty="0">
                <a:solidFill>
                  <a:schemeClr val="bg1"/>
                </a:solidFill>
              </a:rPr>
              <a:t>О концептуальных положениях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3300" b="1" dirty="0">
                <a:solidFill>
                  <a:schemeClr val="bg1"/>
                </a:solidFill>
              </a:rPr>
              <a:t>«специальных ФГОСов»</a:t>
            </a:r>
          </a:p>
        </p:txBody>
      </p:sp>
    </p:spTree>
    <p:extLst>
      <p:ext uri="{BB962C8B-B14F-4D97-AF65-F5344CB8AC3E}">
        <p14:creationId xmlns:p14="http://schemas.microsoft.com/office/powerpoint/2010/main" val="129409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584" y="476672"/>
            <a:ext cx="7560840" cy="776907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rmAutofit fontScale="90000"/>
          </a:bodyPr>
          <a:lstStyle/>
          <a:p>
            <a:pPr algn="ctr" defTabSz="914298"/>
            <a:r>
              <a:rPr lang="ru-RU" altLang="ru-RU" sz="33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Требования «специальных ФГОСов»</a:t>
            </a:r>
            <a:endParaRPr lang="ru-RU" altLang="ru-RU" sz="33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556792"/>
            <a:ext cx="7704856" cy="2862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К структуре АООП (в том числе соотношению обязательной части основной общеобразовательной программы и части, формируемой участниками образовательных отношений и их объему);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 </a:t>
            </a:r>
            <a:r>
              <a:rPr lang="ru-RU" dirty="0"/>
              <a:t>условиям реализации АООП, в том числе кадровым, финансовым, материально-техническим и иным условиям;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 результатам </a:t>
            </a:r>
            <a:r>
              <a:rPr lang="ru-RU" dirty="0"/>
              <a:t>освоения АООП.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73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3600" y="692696"/>
            <a:ext cx="8208912" cy="43088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ОСНОВНЫЕ ПРАВОВЫЕ И НОРМАТИВНЫЕ ДОКУМЕНТЫ, РЕГЛАМЕНТИРУЮЩИЕ ВОЗМОЖНОСТЬ И УСЛОВИЯ ПОЛУЧЕНИЯ ОБРАЗОВАНИЯ ДЕТЬМИ С ОГРАНИЧЕННЫМИ ВОЗМОЖНОСТЯМИ ЗДОРОВЬЯ И НАРУШЕНИЕМ ИНТЕЛЛЕКТА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050" name="Picture 2" descr="C:\Users\Людмила\Downloads\e401eeed36c8f6472e0278bec981cfd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19831"/>
            <a:ext cx="3456384" cy="239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66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3568" y="548680"/>
            <a:ext cx="7844408" cy="69497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rmAutofit/>
          </a:bodyPr>
          <a:lstStyle/>
          <a:p>
            <a:pPr defTabSz="914298"/>
            <a:r>
              <a:rPr lang="ru-RU" altLang="ru-RU" sz="3300" b="1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ФГОС </a:t>
            </a:r>
            <a:r>
              <a:rPr lang="ru-RU" altLang="ru-RU" sz="3300" b="1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НОО обучающихся с ОВЗ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1500188"/>
            <a:ext cx="7848872" cy="47863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355600"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400" b="1" dirty="0" smtClean="0">
                <a:cs typeface="Times New Roman" pitchFamily="18" charset="0"/>
              </a:rPr>
              <a:t>Федеральный государственный образовательный стандарт начального общего образования обучающихся с ограниченными возможностями здоровья  </a:t>
            </a:r>
          </a:p>
          <a:p>
            <a:pPr marL="0" indent="355600" eaLnBrk="1" hangingPunct="1">
              <a:lnSpc>
                <a:spcPct val="80000"/>
              </a:lnSpc>
              <a:buNone/>
            </a:pPr>
            <a:endParaRPr lang="ru-RU" altLang="ru-RU" sz="2400" b="1" dirty="0" smtClean="0">
              <a:cs typeface="Times New Roman" pitchFamily="18" charset="0"/>
            </a:endParaRPr>
          </a:p>
          <a:p>
            <a:pPr marL="0" indent="355600" eaLnBrk="1" hangingPunct="1">
              <a:lnSpc>
                <a:spcPct val="80000"/>
              </a:lnSpc>
              <a:buNone/>
            </a:pPr>
            <a:r>
              <a:rPr lang="ru-RU" altLang="ru-RU" sz="2200" dirty="0" smtClean="0">
                <a:cs typeface="Times New Roman" pitchFamily="18" charset="0"/>
              </a:rPr>
              <a:t>- совокупность обязательных требований к начальном общему образованию разных групп детей: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200" dirty="0" smtClean="0"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глухих,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слабослышащих, позднооглохших,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слепых,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слабовидящих,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 тяжелыми нарушениями речи,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 нарушениями опорно-двигательного аппарата,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 задержкой психического развития,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200" dirty="0" smtClean="0">
                <a:cs typeface="Times New Roman" pitchFamily="18" charset="0"/>
              </a:rPr>
              <a:t>с расстройствами аутистического спектра </a:t>
            </a:r>
          </a:p>
          <a:p>
            <a:pPr eaLnBrk="1" hangingPunct="1">
              <a:lnSpc>
                <a:spcPct val="80000"/>
              </a:lnSpc>
            </a:pPr>
            <a:endParaRPr lang="ru-RU" altLang="ru-RU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4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4117405"/>
              </p:ext>
            </p:extLst>
          </p:nvPr>
        </p:nvGraphicFramePr>
        <p:xfrm>
          <a:off x="467544" y="1484784"/>
          <a:ext cx="8208912" cy="42520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16754"/>
                <a:gridCol w="1203030"/>
                <a:gridCol w="990730"/>
                <a:gridCol w="919964"/>
                <a:gridCol w="778434"/>
              </a:tblGrid>
              <a:tr h="46374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Группы обучающихся с ОВЗ</a:t>
                      </a:r>
                      <a:endParaRPr lang="ru-RU" sz="18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Варианты АООП НОО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Глухие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1.3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1.4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9197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Слабослышащие и позднооглохшие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2.3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Слепые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3.3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3.4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Слабовидящие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4.3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4.4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 тяжелыми нарушениями речи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  НОДА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6.3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6.4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374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  ЗПР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7.2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827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  РАС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8.1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8.2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8.3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8.4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336577" y="478095"/>
            <a:ext cx="6691807" cy="5746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rm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33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4298"/>
            <a:r>
              <a:rPr lang="ru-RU" sz="2800" dirty="0">
                <a:solidFill>
                  <a:schemeClr val="bg1"/>
                </a:solidFill>
              </a:rPr>
              <a:t>ФГОС НОО обучающихся с ОВЗ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043454"/>
            <a:ext cx="7128792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4298"/>
            <a:r>
              <a:rPr lang="ru-RU" b="1" dirty="0">
                <a:solidFill>
                  <a:prstClr val="black"/>
                </a:solidFill>
              </a:rPr>
              <a:t>Варианты АООП НОО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128284" y="5831457"/>
            <a:ext cx="1604864" cy="62187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defTabSz="914298">
              <a:lnSpc>
                <a:spcPts val="1500"/>
              </a:lnSpc>
            </a:pPr>
            <a:r>
              <a:rPr lang="ru-RU" sz="1400" b="1" dirty="0">
                <a:solidFill>
                  <a:schemeClr val="bg1"/>
                </a:solidFill>
              </a:rPr>
              <a:t>Не достигается уровень НОО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68044" y="5832648"/>
            <a:ext cx="1872208" cy="62068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1" tIns="45715" rIns="91431" bIns="45715" rtlCol="0" anchor="ctr"/>
          <a:lstStyle/>
          <a:p>
            <a:pPr algn="ctr" defTabSz="914298">
              <a:lnSpc>
                <a:spcPts val="15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Достигается </a:t>
            </a:r>
            <a:r>
              <a:rPr lang="ru-RU" sz="1400" b="1" dirty="0">
                <a:solidFill>
                  <a:schemeClr val="tx1"/>
                </a:solidFill>
              </a:rPr>
              <a:t>уровень НОО</a:t>
            </a:r>
          </a:p>
        </p:txBody>
      </p:sp>
    </p:spTree>
    <p:extLst>
      <p:ext uri="{BB962C8B-B14F-4D97-AF65-F5344CB8AC3E}">
        <p14:creationId xmlns:p14="http://schemas.microsoft.com/office/powerpoint/2010/main" val="401089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015477"/>
              </p:ext>
            </p:extLst>
          </p:nvPr>
        </p:nvGraphicFramePr>
        <p:xfrm>
          <a:off x="-36512" y="561031"/>
          <a:ext cx="9217024" cy="632435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08070">
                  <a:extLst>
                    <a:ext uri="{9D8B030D-6E8A-4147-A177-3AD203B41FA5}"/>
                  </a:extLst>
                </a:gridCol>
                <a:gridCol w="1852725">
                  <a:extLst>
                    <a:ext uri="{9D8B030D-6E8A-4147-A177-3AD203B41FA5}"/>
                  </a:extLst>
                </a:gridCol>
                <a:gridCol w="1778616">
                  <a:extLst>
                    <a:ext uri="{9D8B030D-6E8A-4147-A177-3AD203B41FA5}"/>
                  </a:extLst>
                </a:gridCol>
                <a:gridCol w="1185745">
                  <a:extLst>
                    <a:ext uri="{9D8B030D-6E8A-4147-A177-3AD203B41FA5}"/>
                  </a:extLst>
                </a:gridCol>
                <a:gridCol w="1556289">
                  <a:extLst>
                    <a:ext uri="{9D8B030D-6E8A-4147-A177-3AD203B41FA5}"/>
                  </a:extLst>
                </a:gridCol>
                <a:gridCol w="1435579">
                  <a:extLst>
                    <a:ext uri="{9D8B030D-6E8A-4147-A177-3AD203B41FA5}"/>
                  </a:extLst>
                </a:gridCol>
              </a:tblGrid>
              <a:tr h="380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категория обучающихся</a:t>
                      </a:r>
                      <a:endParaRPr lang="ru-RU" sz="1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Программа </a:t>
                      </a:r>
                      <a:endParaRPr lang="ru-RU" sz="1000" b="1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Варианты ФГОС в зависимости от интеллектуального развития ребенка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68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глухие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Адаптированная основная общеобразовательная программа (АООП)для глухих обучающихся 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1.1 (для обучающихся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1.2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1.3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1.4 (для обучающихся  с умеренной, тяжелой и глубокой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498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Слабослышащие и позднооглохшие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АООП для слабослышащих  и позднооглохших обучающихся</a:t>
                      </a:r>
                      <a:endParaRPr lang="ru-RU" sz="900" i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2.1 (для обучающихся  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2.2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2.3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668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слепые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слепых обучающихся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3.1 (для обучающихся  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3.2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3.3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Вариант </a:t>
                      </a:r>
                      <a:r>
                        <a:rPr lang="ru-RU" sz="900" smtClean="0">
                          <a:effectLst/>
                        </a:rPr>
                        <a:t>3.4 </a:t>
                      </a:r>
                      <a:r>
                        <a:rPr lang="ru-RU" sz="900">
                          <a:effectLst/>
                        </a:rPr>
                        <a:t>(для обучающихся  с умеренной, тяжелой и глубокой у/о)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498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слабовидящие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слабовидящих обучающихся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4.1 (для обучающихся  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4.2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4.3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668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нарушения речи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обучающихся с тяжелыми нарушениями речи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5.1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(для обучающихся,   у которых коррекция речевых нарушений возможна в условиях логопедического пункта)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5.2 (только для обучающихся  с тяжелыми нарушениями речи: логопедический д/с, речевая школа)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697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нарушения </a:t>
                      </a:r>
                      <a:r>
                        <a:rPr lang="ru-RU" sz="900" dirty="0">
                          <a:effectLst/>
                        </a:rPr>
                        <a:t>опорно-двигательного аппарата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обучающихся с нарушением опорно-двигательного аппарата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6.1 (для обучающихся  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6.2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6.3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6.4 (для обучающихся  с умеренной, тяжелой и глубокой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498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задержка </a:t>
                      </a:r>
                      <a:r>
                        <a:rPr lang="ru-RU" sz="900" dirty="0">
                          <a:effectLst/>
                        </a:rPr>
                        <a:t>психического развития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обучающихся с задержкой психического развития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7.1 (обучающиеся с ЗПР, ближе к возрастной норме)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7.2 (обучающиеся с ЗПР с более выраженным отставанием от возрастной нормы)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9086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расстройства </a:t>
                      </a:r>
                      <a:r>
                        <a:rPr lang="ru-RU" sz="900" dirty="0">
                          <a:effectLst/>
                        </a:rPr>
                        <a:t>аутистического спектра</a:t>
                      </a:r>
                      <a:endParaRPr lang="ru-RU" sz="9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обучающихся с расстройствами аутистического спектра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8.1 (для обучающихся  с нормой интеллекта)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8.2 (для обучающихся  с ЗПР)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8.3 (для обучающихся 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8.4 (для обучающихся  с умеренной, тяжелой и глубокой у/о)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/>
                </a:tc>
                <a:extLst>
                  <a:ext uri="{0D108BD9-81ED-4DB2-BD59-A6C34878D82A}"/>
                </a:extLst>
              </a:tr>
              <a:tr h="764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умственная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отсталость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АООП для обучающихся с умственной отсталостью (интеллектуальными нарушениями)</a:t>
                      </a:r>
                      <a:endParaRPr lang="ru-RU" sz="900" i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1 (для обучающихся с лёгкой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Вариант 2 (для обучающихся с умеренной, тяжелой и глубокой у/о)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20" marR="912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36512" y="-27384"/>
            <a:ext cx="9217024" cy="58477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ea typeface="Calibri" pitchFamily="34" charset="0"/>
                <a:cs typeface="Times New Roman" pitchFamily="18" charset="0"/>
              </a:rPr>
              <a:t>Образовательная программа в соответствии с Федеральными государственными образовательными стандартами для детей с ОВЗ </a:t>
            </a:r>
            <a:endParaRPr lang="ru-RU" altLang="ru-RU" sz="1600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85800"/>
            <a:ext cx="8136904" cy="1143000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31" tIns="45715" rIns="91431" bIns="45715" rtlCol="0" anchor="ctr">
            <a:noAutofit/>
          </a:bodyPr>
          <a:lstStyle/>
          <a:p>
            <a:pPr algn="ctr" defTabSz="914298">
              <a:lnSpc>
                <a:spcPts val="2800"/>
              </a:lnSpc>
            </a:pPr>
            <a:r>
              <a: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Варианты сроков освоения требований Стандарта обучающимися с легкой </a:t>
            </a: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умственной </a:t>
            </a:r>
            <a:r>
              <a: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отсталостью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4494867"/>
              </p:ext>
            </p:extLst>
          </p:nvPr>
        </p:nvGraphicFramePr>
        <p:xfrm>
          <a:off x="467544" y="1772816"/>
          <a:ext cx="835292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4"/>
          <p:cNvSpPr/>
          <p:nvPr/>
        </p:nvSpPr>
        <p:spPr>
          <a:xfrm>
            <a:off x="2482850" y="3016250"/>
            <a:ext cx="4178300" cy="8255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61290" tIns="0" rIns="161290" bIns="0" spcCol="1270" anchor="ctr"/>
          <a:lstStyle/>
          <a:p>
            <a:pPr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5508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7653"/>
            <a:ext cx="8208912" cy="25853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ПОСТАНОВЛЕНИЕ </a:t>
            </a:r>
            <a:r>
              <a:rPr lang="ru-RU" b="1" dirty="0"/>
              <a:t>от 10 июля 2015 г. N 26 ОБ УТВЕРЖДЕНИИ САНПИН 2.4.2.3286-15 </a:t>
            </a:r>
            <a:endParaRPr lang="ru-RU" dirty="0"/>
          </a:p>
          <a:p>
            <a:pPr algn="ctr"/>
            <a:r>
              <a:rPr lang="ru-RU" b="1" dirty="0"/>
              <a:t>"САНИТАРНО-ЭПИДЕМИОЛОГИЧЕСКИЕ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ОГРАНИЧЕННЫМИ ВОЗМОЖНОСТЯМИ ЗДОРОВЬЯ" </a:t>
            </a:r>
            <a:r>
              <a:rPr lang="ru-RU" b="1" dirty="0" smtClean="0"/>
              <a:t>ВВОДЯТСЯ В ДЕЙСТВИЕ С 1 СЕНТЯБРЯ 2016 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789040"/>
            <a:ext cx="8208912" cy="23083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ПРИКАЗ </a:t>
            </a:r>
            <a:r>
              <a:rPr lang="ru-RU" b="1" dirty="0"/>
              <a:t>МИНОБРНАУКИ РОССИИ ОТ 30 АВГУСТА 2013 Г. N 1015 (В РЕД. ПРИКАЗОВ МИНОБРНАУКИ РОССИИ ОТ 13.12.2013 N 1342, ОТ 28.05.2014 N 598, ОТ 17.07.2015 N 734) "ОБ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ОБРАЗОВАНИЯ" </a:t>
            </a:r>
          </a:p>
        </p:txBody>
      </p:sp>
    </p:spTree>
    <p:extLst>
      <p:ext uri="{BB962C8B-B14F-4D97-AF65-F5344CB8AC3E}">
        <p14:creationId xmlns:p14="http://schemas.microsoft.com/office/powerpoint/2010/main" val="196337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8392" y="2560836"/>
            <a:ext cx="4572000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/>
            <a:r>
              <a:rPr lang="ru-RU" sz="2400" dirty="0" smtClean="0"/>
              <a:t>almanah.ikprao.ru</a:t>
            </a:r>
            <a:endParaRPr lang="ru-RU" sz="2400" dirty="0"/>
          </a:p>
          <a:p>
            <a:pPr algn="ctr" fontAlgn="base"/>
            <a:r>
              <a:rPr lang="ru-RU" sz="2400" dirty="0"/>
              <a:t>fgos-ovz.herzen.spb.ru</a:t>
            </a:r>
          </a:p>
          <a:p>
            <a:pPr algn="ctr" fontAlgn="base"/>
            <a:r>
              <a:rPr lang="ru-RU" sz="2400" dirty="0"/>
              <a:t>www.edu-open.ru </a:t>
            </a:r>
          </a:p>
          <a:p>
            <a:pPr algn="ctr" fontAlgn="base"/>
            <a:r>
              <a:rPr lang="ru-RU" sz="2400" dirty="0"/>
              <a:t>www.inclusive-edu.ru </a:t>
            </a:r>
          </a:p>
          <a:p>
            <a:pPr algn="ctr"/>
            <a:r>
              <a:rPr lang="ru-RU" sz="2400" dirty="0"/>
              <a:t>ipio.mgppu@gmail.com</a:t>
            </a:r>
          </a:p>
          <a:p>
            <a:pPr algn="ctr"/>
            <a:r>
              <a:rPr lang="ru-RU" sz="2400" dirty="0"/>
              <a:t>www.apkpro.ru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7856" y="548680"/>
            <a:ext cx="820891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000" b="1" dirty="0"/>
              <a:t>Информацию о работе с детьми с ОВЗ, а также о ФГОС для детей с ОВЗ можно узнать на сайтах: </a:t>
            </a:r>
            <a:endParaRPr lang="ru-RU" sz="2000" dirty="0"/>
          </a:p>
        </p:txBody>
      </p:sp>
      <p:pic>
        <p:nvPicPr>
          <p:cNvPr id="1026" name="Picture 2" descr="C:\Users\Людмила\Downloads\mudryiy-filin-sov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70113"/>
            <a:ext cx="2395949" cy="291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3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78743"/>
            <a:ext cx="7920880" cy="47705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600" dirty="0" err="1" smtClean="0"/>
              <a:t>Баракова</a:t>
            </a:r>
            <a:r>
              <a:rPr lang="ru-RU" sz="1600" dirty="0" smtClean="0"/>
              <a:t> </a:t>
            </a:r>
            <a:r>
              <a:rPr lang="ru-RU" sz="1600" dirty="0"/>
              <a:t>Е.И. Презентация «Основные правовые и нормативные документы, регламентирующие возможность и условия получения образования детьми с ограниченными возможностями здоровья».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Жаворонкова Лилия Викторовна. Презентация « Гарантии и права на получение качественного образования  обучающихся с ограниченными возможностями здоровья».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 </a:t>
            </a:r>
            <a:r>
              <a:rPr lang="ru-RU" sz="1600" dirty="0" err="1"/>
              <a:t>Кутепова</a:t>
            </a:r>
            <a:r>
              <a:rPr lang="ru-RU" sz="1600" dirty="0"/>
              <a:t> Елена Николаевна. Презентация «Организация деятельности образовательных организаций в условиях введения ФГОС НОО обучающихся с ОВЗ и ФГОС обучающихся с интеллектуальными нарушениями».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 Отставнова Т.О. Презентация «Основные положения федерального государственного образовательного стандарта для обучающихся с ограниченными возможностями здоровья».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 </a:t>
            </a:r>
            <a:r>
              <a:rPr lang="ru-RU" sz="1600" dirty="0" err="1"/>
              <a:t>Панасенкова</a:t>
            </a:r>
            <a:r>
              <a:rPr lang="ru-RU" sz="1600" dirty="0"/>
              <a:t> М.М. Презентация ««Специальные требования в ФГОС ООО для детей с ограниченными возможностями здоровья в условиях инклюзивного образования».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err="1"/>
              <a:t>Сацевич</a:t>
            </a:r>
            <a:r>
              <a:rPr lang="ru-RU" sz="1600" dirty="0"/>
              <a:t> Сергей Васильевич.</a:t>
            </a:r>
            <a:r>
              <a:rPr lang="ru-RU" sz="1600" i="1" dirty="0"/>
              <a:t> </a:t>
            </a:r>
            <a:r>
              <a:rPr lang="ru-RU" sz="1600" dirty="0"/>
              <a:t>Презентация «Учебно-методическое обеспечение реализации новых ФГОС образования обучающихся с ОВЗ».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476672"/>
            <a:ext cx="468052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Используемые интернет </a:t>
            </a:r>
            <a:r>
              <a:rPr lang="ru-RU" b="1" dirty="0" smtClean="0"/>
              <a:t>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191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97558"/>
            <a:ext cx="788142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Людмила\Downloads\globus-kniga-vetvi-lav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183" y="2720405"/>
            <a:ext cx="6332178" cy="279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8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435998"/>
            <a:ext cx="8064896" cy="4801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/>
              <a:t>Статья 2. </a:t>
            </a:r>
            <a:r>
              <a:rPr lang="ru-RU" dirty="0" smtClean="0"/>
              <a:t>Основные понятия, используемые в настоящем Федеральном законе</a:t>
            </a:r>
          </a:p>
          <a:p>
            <a:pPr indent="355600" algn="just"/>
            <a:r>
              <a:rPr lang="ru-RU" b="1" dirty="0" smtClean="0"/>
              <a:t>обучающийся с ограниченными возможностями здоровья </a:t>
            </a:r>
            <a:r>
              <a:rPr lang="ru-RU" dirty="0" smtClean="0"/>
              <a:t>- физическое лицо, имеющее недостатки в физическом и (или) психологическом развитии, подтвержденные психолого-медико-педагогической комиссией и препятствующие получению образования без создания специальных условий;</a:t>
            </a:r>
          </a:p>
          <a:p>
            <a:pPr indent="355600" algn="just"/>
            <a:r>
              <a:rPr lang="ru-RU" b="1" dirty="0" smtClean="0"/>
              <a:t>инклюзивное образование </a:t>
            </a:r>
            <a:r>
              <a:rPr lang="ru-RU" dirty="0" smtClean="0"/>
              <a:t>-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возможностей;</a:t>
            </a:r>
          </a:p>
          <a:p>
            <a:pPr indent="355600" algn="just"/>
            <a:r>
              <a:rPr lang="ru-RU" b="1" dirty="0" smtClean="0"/>
              <a:t>адаптированная образовательная программа </a:t>
            </a:r>
            <a:r>
              <a:rPr lang="ru-RU" dirty="0" smtClean="0"/>
              <a:t>-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550421"/>
            <a:ext cx="720080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ФЕДЕРАЛЬНЫЙ ЗАКОН ОТ 29.12.2012 N 273-ФЗ </a:t>
            </a:r>
          </a:p>
          <a:p>
            <a:pPr algn="ctr"/>
            <a:r>
              <a:rPr lang="ru-RU" b="1" dirty="0" smtClean="0"/>
              <a:t>"ОБ ОБРАЗОВАНИИ В РОССИЙСКОЙ ФЕДЕРАЦИИ"</a:t>
            </a:r>
          </a:p>
        </p:txBody>
      </p:sp>
    </p:spTree>
    <p:extLst>
      <p:ext uri="{BB962C8B-B14F-4D97-AF65-F5344CB8AC3E}">
        <p14:creationId xmlns:p14="http://schemas.microsoft.com/office/powerpoint/2010/main" val="337227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37984"/>
            <a:ext cx="8208912" cy="5355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/>
              <a:t>Статья 5</a:t>
            </a:r>
            <a:r>
              <a:rPr lang="ru-RU" dirty="0" smtClean="0"/>
              <a:t>. </a:t>
            </a:r>
            <a:r>
              <a:rPr lang="ru-RU" b="1" dirty="0" smtClean="0"/>
              <a:t>Право на образование. Государственные гарантии реализации права на образование в Российской Федерации</a:t>
            </a:r>
          </a:p>
          <a:p>
            <a:pPr indent="355600" algn="just"/>
            <a:r>
              <a:rPr lang="ru-RU" dirty="0" smtClean="0"/>
              <a:t>5. В целях реализации права каждого человека на образование федеральными государственными органами, органами государственной власти субъектов Российской Федерации и органами местного самоуправления:</a:t>
            </a:r>
          </a:p>
          <a:p>
            <a:pPr indent="355600" algn="just"/>
            <a:r>
              <a:rPr lang="ru-RU" dirty="0" smtClean="0"/>
              <a:t>1) создаются необходимые условия для получения без дискриминации качественного образования лицами с ограниченными возможностями здоровья, для коррекции нарушений развития и социальной адаптации, оказания ранней коррекционной помощи на основе специальных педагогических подходов и наиболее подходящих для этих лиц языков, методов и способов общения и условия, в максимальной степени способствующие получению образования определенного уровня и определенной направленности, а также социальному развитию этих лиц, в том числе посредством организации </a:t>
            </a:r>
            <a:r>
              <a:rPr lang="ru-RU" b="1" dirty="0" smtClean="0"/>
              <a:t>инклюзивного образования лиц с ограниченными возможностями здоровья.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443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70967"/>
            <a:ext cx="8208912" cy="5078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/>
              <a:t>Статья 17. Формы получения образования и формы обучения</a:t>
            </a:r>
          </a:p>
          <a:p>
            <a:pPr indent="355600" algn="just"/>
            <a:r>
              <a:rPr lang="ru-RU" dirty="0" smtClean="0"/>
              <a:t>1. В Российской Федерации образование может быть получено:</a:t>
            </a:r>
          </a:p>
          <a:p>
            <a:pPr indent="355600" algn="just"/>
            <a:r>
              <a:rPr lang="ru-RU" dirty="0" smtClean="0"/>
              <a:t>1) в организациях, осуществляющих образовательную деятельность;</a:t>
            </a:r>
          </a:p>
          <a:p>
            <a:pPr indent="355600" algn="just"/>
            <a:r>
              <a:rPr lang="ru-RU" dirty="0" smtClean="0"/>
              <a:t>2) вне организаций, осуществляющих образовательную деятельность (в форме семейного образования и самообразования).</a:t>
            </a:r>
          </a:p>
          <a:p>
            <a:pPr indent="355600" algn="just"/>
            <a:r>
              <a:rPr lang="ru-RU" dirty="0" smtClean="0"/>
              <a:t>2. Обучение в организациях, осуществляющих образовательную деятельность, с учетом потребностей, возможностей личности и в зависимости от объема обязательных занятий педагогического работника с обучающимися осуществляется в очной, очно-заочной или заочной форме.</a:t>
            </a:r>
          </a:p>
          <a:p>
            <a:pPr indent="355600" algn="just"/>
            <a:r>
              <a:rPr lang="ru-RU" dirty="0" smtClean="0"/>
              <a:t>3. Обучение в форме семейного образования и самообразования осуществляется с правом последующего прохождения в соответствии с частью 3 статьи 34 Федерального закона промежуточной и государственной итоговой аттестации в организациях, осуществляющих образовательную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443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08912" cy="3693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/>
              <a:t>Статья 3. Основные принципы государственной политики и правового регулирования отношений в сфере образования</a:t>
            </a:r>
          </a:p>
          <a:p>
            <a:pPr indent="355600" algn="just"/>
            <a:r>
              <a:rPr lang="ru-RU" dirty="0" smtClean="0"/>
              <a:t>7) свобода выбора получения образования согласно склонностям и потребностям человека, создание условий для самореализации каждого человека, свободное развитие его способностей, включая предоставление права выбора форм получения образования, форм обучения, организации, осуществляющей образовательную деятельность, направленности образования в пределах, предоставленных системой образования, а также предоставление педагогическим работникам свободы в выборе форм обучения, методов обучения и воспитания.</a:t>
            </a:r>
          </a:p>
        </p:txBody>
      </p:sp>
      <p:pic>
        <p:nvPicPr>
          <p:cNvPr id="3" name="Picture 4" descr="C:\Users\Людмила\Downloads\kniga_18-3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087" y="4509120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03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2018"/>
            <a:ext cx="8208912" cy="5909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Статья </a:t>
            </a:r>
            <a:r>
              <a:rPr lang="ru-RU" b="1" dirty="0"/>
              <a:t>44. Права, обязанности и ответственность в сфере образования родителей (законных представителей) несовершеннолетних обучающихся </a:t>
            </a:r>
            <a:endParaRPr lang="ru-RU" dirty="0"/>
          </a:p>
          <a:p>
            <a:r>
              <a:rPr lang="ru-RU" dirty="0"/>
              <a:t>3. Родители (законные представители) несовершеннолетних обучающихся имеют право: </a:t>
            </a:r>
          </a:p>
          <a:p>
            <a:r>
              <a:rPr lang="ru-RU" dirty="0"/>
              <a:t>1) выбирать до завершения получения ребенком основного общего образования с учетом мнения ребенка, а также с учетом рекомендаций психолого-медико-педагогической комиссии (при их наличии) формы получения образования и формы обучения, организации, осуществляющие образовательную деятельность, язык, языки образования, факультативные и элективные учебные предметы, курсы, дисциплины (модули) из перечня, предлагаемого организацией, осуществляющей образовательную деятельность; </a:t>
            </a:r>
          </a:p>
          <a:p>
            <a:r>
              <a:rPr lang="ru-RU" dirty="0"/>
              <a:t>… </a:t>
            </a:r>
          </a:p>
          <a:p>
            <a:r>
              <a:rPr lang="ru-RU" dirty="0"/>
              <a:t>8) присутствовать при обследовании детей психолого-медико-педагогической комиссией, обсуждении результатов обследования и рекомендаций, полученных по результатам обследования, высказывать свое мнение относительно предлагаемых условий для организации обучения и воспитания детей.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6511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473" y="1330890"/>
            <a:ext cx="7985975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/>
            <a:r>
              <a:rPr lang="ru-RU" b="1" dirty="0" smtClean="0"/>
              <a:t>Статья 55. Общие требования к приему на обучение в организацию, осуществляющую образовательную деятельность</a:t>
            </a:r>
          </a:p>
          <a:p>
            <a:pPr indent="355600"/>
            <a:r>
              <a:rPr lang="ru-RU" dirty="0" smtClean="0"/>
              <a:t>3. Прием на обучение по основным общеобразовательным программам и образовательным программам среднего профессионального образования за счет бюджетных ассигнований федерального бюджета, бюджетов субъектов Российской Федерации и местных бюджетов проводится на общедоступной основе, если иное не предусмотрено настоящим Федеральным законом. Дети с ограниченными возможностями здоровья принимаются на обучение по адаптированной основной общеобразовательной программе только с согласия родителей (законных представителей) и на основании рекомендаций психолого-медико-педагогической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3670082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2018"/>
            <a:ext cx="8208912" cy="3139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/>
              <a:t>Статья 58. Промежуточная аттестация обучающихся</a:t>
            </a:r>
          </a:p>
          <a:p>
            <a:pPr indent="355600" algn="just"/>
            <a:r>
              <a:rPr lang="ru-RU" dirty="0" smtClean="0"/>
              <a:t>9. Обучающиеся в образовательной организации по образовательным программам начального общего, основного общего и среднего общего образования, не ликвидировавшие в установленные сроки академической задолженности с момента ее образования, по усмотрению их родителей (законных представителей) оставляются на повторное обучение, переводятся на обучение по адаптированным образовательным программам в соответствии с рекомендациями психолого-медико-педагогической комиссии либо на обучение по индивидуальному учебному плану.</a:t>
            </a:r>
          </a:p>
        </p:txBody>
      </p:sp>
      <p:pic>
        <p:nvPicPr>
          <p:cNvPr id="3076" name="Picture 4" descr="C:\Users\Людмила\Downloads\hello_html_m18d8615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31" y="3789041"/>
            <a:ext cx="287740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юдмила\Downloads\ДП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24148"/>
            <a:ext cx="3835771" cy="255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0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290</TotalTime>
  <Words>2399</Words>
  <Application>Microsoft Office PowerPoint</Application>
  <PresentationFormat>Экран (4:3)</PresentationFormat>
  <Paragraphs>265</Paragraphs>
  <Slides>27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«специальных ФГОСов»</vt:lpstr>
      <vt:lpstr>ФГОС НОО обучающихся с ОВЗ</vt:lpstr>
      <vt:lpstr>Презентация PowerPoint</vt:lpstr>
      <vt:lpstr>Презентация PowerPoint</vt:lpstr>
      <vt:lpstr>Варианты сроков освоения требований Стандарта обучающимися с легкой умственной отсталостью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27</cp:revision>
  <dcterms:created xsi:type="dcterms:W3CDTF">2017-08-07T15:01:27Z</dcterms:created>
  <dcterms:modified xsi:type="dcterms:W3CDTF">2017-08-29T14:05:08Z</dcterms:modified>
</cp:coreProperties>
</file>