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5" r:id="rId3"/>
    <p:sldId id="268" r:id="rId4"/>
    <p:sldId id="266" r:id="rId5"/>
    <p:sldId id="267" r:id="rId6"/>
    <p:sldId id="261" r:id="rId7"/>
    <p:sldId id="264" r:id="rId8"/>
    <p:sldId id="270" r:id="rId9"/>
    <p:sldId id="272" r:id="rId10"/>
    <p:sldId id="271" r:id="rId11"/>
    <p:sldId id="273" r:id="rId12"/>
    <p:sldId id="275" r:id="rId13"/>
    <p:sldId id="274" r:id="rId14"/>
    <p:sldId id="26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FF"/>
    <a:srgbClr val="9966FF"/>
    <a:srgbClr val="9933FF"/>
    <a:srgbClr val="99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53380-47FF-43AE-BCB6-B4C7EEEA4A4F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42074-FEE9-45C0-A507-8D6235EA5D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53380-47FF-43AE-BCB6-B4C7EEEA4A4F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42074-FEE9-45C0-A507-8D6235EA5D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53380-47FF-43AE-BCB6-B4C7EEEA4A4F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42074-FEE9-45C0-A507-8D6235EA5D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53380-47FF-43AE-BCB6-B4C7EEEA4A4F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42074-FEE9-45C0-A507-8D6235EA5D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53380-47FF-43AE-BCB6-B4C7EEEA4A4F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42074-FEE9-45C0-A507-8D6235EA5D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53380-47FF-43AE-BCB6-B4C7EEEA4A4F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42074-FEE9-45C0-A507-8D6235EA5D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53380-47FF-43AE-BCB6-B4C7EEEA4A4F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42074-FEE9-45C0-A507-8D6235EA5D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53380-47FF-43AE-BCB6-B4C7EEEA4A4F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42074-FEE9-45C0-A507-8D6235EA5D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53380-47FF-43AE-BCB6-B4C7EEEA4A4F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42074-FEE9-45C0-A507-8D6235EA5D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53380-47FF-43AE-BCB6-B4C7EEEA4A4F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42074-FEE9-45C0-A507-8D6235EA5D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53380-47FF-43AE-BCB6-B4C7EEEA4A4F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42074-FEE9-45C0-A507-8D6235EA5D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E53380-47FF-43AE-BCB6-B4C7EEEA4A4F}" type="datetimeFigureOut">
              <a:rPr lang="ru-RU" smtClean="0"/>
              <a:pPr/>
              <a:t>17.09.2017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A42074-FEE9-45C0-A507-8D6235EA5D9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818_html_578a1bdb.jpg"/>
          <p:cNvPicPr>
            <a:picLocks noChangeAspect="1"/>
          </p:cNvPicPr>
          <p:nvPr/>
        </p:nvPicPr>
        <p:blipFill>
          <a:blip r:embed="rId2" cstate="screen">
            <a:lum contrast="4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852936"/>
            <a:ext cx="9144000" cy="1470025"/>
          </a:xfrm>
        </p:spPr>
        <p:txBody>
          <a:bodyPr>
            <a:noAutofit/>
          </a:bodyPr>
          <a:lstStyle/>
          <a:p>
            <a:r>
              <a:rPr lang="ru-RU" sz="7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Адаптация детей к детскому саду</a:t>
            </a:r>
            <a:endParaRPr lang="ru-RU" sz="7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47864" y="5914728"/>
            <a:ext cx="5796136" cy="943272"/>
          </a:xfrm>
        </p:spPr>
        <p:txBody>
          <a:bodyPr>
            <a:normAutofit fontScale="85000" lnSpcReduction="10000"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C66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Проект для детей </a:t>
            </a: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C66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II 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C66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младшей группы</a:t>
            </a:r>
          </a:p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C66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Воспитатель </a:t>
            </a:r>
            <a:r>
              <a:rPr lang="ru-RU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C66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Сулеева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C66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Г. Н.</a:t>
            </a:r>
          </a:p>
          <a:p>
            <a:endParaRPr lang="ru-RU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593467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endParaRPr lang="ru-RU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gradFill>
                <a:gsLst>
                  <a:gs pos="0">
                    <a:srgbClr val="000082"/>
                  </a:gs>
                  <a:gs pos="13000">
                    <a:srgbClr val="0047FF"/>
                  </a:gs>
                  <a:gs pos="28000">
                    <a:srgbClr val="000082"/>
                  </a:gs>
                  <a:gs pos="42999">
                    <a:srgbClr val="0047FF"/>
                  </a:gs>
                  <a:gs pos="58000">
                    <a:srgbClr val="000082"/>
                  </a:gs>
                  <a:gs pos="72000">
                    <a:srgbClr val="0047FF"/>
                  </a:gs>
                  <a:gs pos="87000">
                    <a:srgbClr val="000082"/>
                  </a:gs>
                  <a:gs pos="100000">
                    <a:srgbClr val="0047FF"/>
                  </a:gs>
                </a:gsLst>
                <a:lin ang="5400000" scaled="0"/>
              </a:gra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7" name="Рисунок 6" descr="270120162033.png"/>
          <p:cNvPicPr>
            <a:picLocks noChangeAspect="1"/>
          </p:cNvPicPr>
          <p:nvPr/>
        </p:nvPicPr>
        <p:blipFill>
          <a:blip r:embed="rId3" cstate="screen">
            <a:lum contrast="20000"/>
          </a:blip>
          <a:stretch>
            <a:fillRect/>
          </a:stretch>
        </p:blipFill>
        <p:spPr>
          <a:xfrm>
            <a:off x="0" y="4633068"/>
            <a:ext cx="3275856" cy="22249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42.34843.jpg"/>
          <p:cNvPicPr>
            <a:picLocks noChangeAspect="1"/>
          </p:cNvPicPr>
          <p:nvPr/>
        </p:nvPicPr>
        <p:blipFill>
          <a:blip r:embed="rId2" cstate="screen">
            <a:lum contrast="4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95536" y="260648"/>
            <a:ext cx="84969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836712"/>
            <a:ext cx="2551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6488668"/>
            <a:ext cx="64807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культура общения, тактичность и взаимопонимание.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7" name="Рисунок 6" descr="IMG_20160722_082850.jpg"/>
          <p:cNvPicPr>
            <a:picLocks noChangeAspect="1"/>
          </p:cNvPicPr>
          <p:nvPr/>
        </p:nvPicPr>
        <p:blipFill>
          <a:blip r:embed="rId3" cstate="screen">
            <a:lum contrast="40000"/>
          </a:blip>
          <a:srcRect/>
          <a:stretch>
            <a:fillRect/>
          </a:stretch>
        </p:blipFill>
        <p:spPr>
          <a:xfrm>
            <a:off x="179512" y="188640"/>
            <a:ext cx="3888432" cy="2664296"/>
          </a:xfrm>
          <a:prstGeom prst="rect">
            <a:avLst/>
          </a:prstGeom>
        </p:spPr>
      </p:pic>
      <p:pic>
        <p:nvPicPr>
          <p:cNvPr id="8" name="Рисунок 7" descr="IMG_20160727_113105.jpg"/>
          <p:cNvPicPr>
            <a:picLocks noChangeAspect="1"/>
          </p:cNvPicPr>
          <p:nvPr/>
        </p:nvPicPr>
        <p:blipFill>
          <a:blip r:embed="rId4" cstate="screen">
            <a:lum contrast="40000"/>
          </a:blip>
          <a:srcRect/>
          <a:stretch>
            <a:fillRect/>
          </a:stretch>
        </p:blipFill>
        <p:spPr>
          <a:xfrm>
            <a:off x="251520" y="3789040"/>
            <a:ext cx="4186751" cy="2664296"/>
          </a:xfrm>
          <a:prstGeom prst="rect">
            <a:avLst/>
          </a:prstGeom>
        </p:spPr>
      </p:pic>
      <p:pic>
        <p:nvPicPr>
          <p:cNvPr id="10" name="Рисунок 9" descr="IMG_20160729_082724.jpg"/>
          <p:cNvPicPr>
            <a:picLocks noChangeAspect="1"/>
          </p:cNvPicPr>
          <p:nvPr/>
        </p:nvPicPr>
        <p:blipFill>
          <a:blip r:embed="rId5" cstate="screen">
            <a:lum contrast="40000"/>
          </a:blip>
          <a:srcRect/>
          <a:stretch>
            <a:fillRect/>
          </a:stretch>
        </p:blipFill>
        <p:spPr>
          <a:xfrm>
            <a:off x="2483768" y="2276872"/>
            <a:ext cx="3024336" cy="1927045"/>
          </a:xfrm>
          <a:prstGeom prst="rect">
            <a:avLst/>
          </a:prstGeom>
        </p:spPr>
      </p:pic>
      <p:pic>
        <p:nvPicPr>
          <p:cNvPr id="12" name="Рисунок 11" descr="IMG_20160801_093124.jpg"/>
          <p:cNvPicPr>
            <a:picLocks noChangeAspect="1"/>
          </p:cNvPicPr>
          <p:nvPr/>
        </p:nvPicPr>
        <p:blipFill>
          <a:blip r:embed="rId6" cstate="screen">
            <a:lum contrast="40000"/>
          </a:blip>
          <a:srcRect/>
          <a:stretch>
            <a:fillRect/>
          </a:stretch>
        </p:blipFill>
        <p:spPr>
          <a:xfrm>
            <a:off x="5292080" y="188640"/>
            <a:ext cx="3672408" cy="2846276"/>
          </a:xfrm>
          <a:prstGeom prst="rect">
            <a:avLst/>
          </a:prstGeom>
        </p:spPr>
      </p:pic>
      <p:pic>
        <p:nvPicPr>
          <p:cNvPr id="13" name="Рисунок 12" descr="IMG_20160802_113924.jpg"/>
          <p:cNvPicPr>
            <a:picLocks noChangeAspect="1"/>
          </p:cNvPicPr>
          <p:nvPr/>
        </p:nvPicPr>
        <p:blipFill>
          <a:blip r:embed="rId7" cstate="screen">
            <a:lum contrast="40000"/>
          </a:blip>
          <a:srcRect/>
          <a:stretch>
            <a:fillRect/>
          </a:stretch>
        </p:blipFill>
        <p:spPr>
          <a:xfrm>
            <a:off x="5652120" y="3258366"/>
            <a:ext cx="3312368" cy="30674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42.34843.jpg"/>
          <p:cNvPicPr>
            <a:picLocks noChangeAspect="1"/>
          </p:cNvPicPr>
          <p:nvPr/>
        </p:nvPicPr>
        <p:blipFill>
          <a:blip r:embed="rId2" cstate="screen">
            <a:lum contrast="4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95536" y="260648"/>
            <a:ext cx="84969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9" name="Рисунок 8" descr="IMG_20160725_112432.jpg"/>
          <p:cNvPicPr>
            <a:picLocks noChangeAspect="1"/>
          </p:cNvPicPr>
          <p:nvPr/>
        </p:nvPicPr>
        <p:blipFill>
          <a:blip r:embed="rId3" cstate="screen">
            <a:lum contrast="40000"/>
          </a:blip>
          <a:stretch>
            <a:fillRect/>
          </a:stretch>
        </p:blipFill>
        <p:spPr>
          <a:xfrm>
            <a:off x="179512" y="188640"/>
            <a:ext cx="5076056" cy="2850401"/>
          </a:xfrm>
          <a:prstGeom prst="rect">
            <a:avLst/>
          </a:prstGeom>
        </p:spPr>
      </p:pic>
      <p:pic>
        <p:nvPicPr>
          <p:cNvPr id="11" name="Рисунок 10" descr="IMG_20160725_114801.jpg"/>
          <p:cNvPicPr>
            <a:picLocks noChangeAspect="1"/>
          </p:cNvPicPr>
          <p:nvPr/>
        </p:nvPicPr>
        <p:blipFill>
          <a:blip r:embed="rId4" cstate="screen">
            <a:lum contrast="40000"/>
          </a:blip>
          <a:srcRect/>
          <a:stretch>
            <a:fillRect/>
          </a:stretch>
        </p:blipFill>
        <p:spPr>
          <a:xfrm>
            <a:off x="5434143" y="188640"/>
            <a:ext cx="3530345" cy="3312368"/>
          </a:xfrm>
          <a:prstGeom prst="rect">
            <a:avLst/>
          </a:prstGeom>
        </p:spPr>
      </p:pic>
      <p:pic>
        <p:nvPicPr>
          <p:cNvPr id="12" name="Рисунок 11" descr="IMG_20160802_113010.jpg"/>
          <p:cNvPicPr>
            <a:picLocks noChangeAspect="1"/>
          </p:cNvPicPr>
          <p:nvPr/>
        </p:nvPicPr>
        <p:blipFill>
          <a:blip r:embed="rId5" cstate="screen">
            <a:lum contrast="40000"/>
          </a:blip>
          <a:srcRect/>
          <a:stretch>
            <a:fillRect/>
          </a:stretch>
        </p:blipFill>
        <p:spPr>
          <a:xfrm>
            <a:off x="5580112" y="4077072"/>
            <a:ext cx="3347864" cy="2616379"/>
          </a:xfrm>
          <a:prstGeom prst="rect">
            <a:avLst/>
          </a:prstGeom>
        </p:spPr>
      </p:pic>
      <p:pic>
        <p:nvPicPr>
          <p:cNvPr id="13" name="Рисунок 12" descr="IMG_20160726_155347.jpg"/>
          <p:cNvPicPr>
            <a:picLocks noChangeAspect="1"/>
          </p:cNvPicPr>
          <p:nvPr/>
        </p:nvPicPr>
        <p:blipFill>
          <a:blip r:embed="rId6" cstate="screen">
            <a:lum contrast="40000"/>
          </a:blip>
          <a:srcRect/>
          <a:stretch>
            <a:fillRect/>
          </a:stretch>
        </p:blipFill>
        <p:spPr>
          <a:xfrm>
            <a:off x="179511" y="3933056"/>
            <a:ext cx="4278353" cy="2736304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251520" y="3284984"/>
            <a:ext cx="35283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cs typeface="Times New Roman" pitchFamily="18" charset="0"/>
              </a:rPr>
              <a:t>Настольно-печатные игры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" name="Рисунок 9" descr="IMG_20160725_114724.jpg"/>
          <p:cNvPicPr>
            <a:picLocks noChangeAspect="1"/>
          </p:cNvPicPr>
          <p:nvPr/>
        </p:nvPicPr>
        <p:blipFill>
          <a:blip r:embed="rId7" cstate="screen">
            <a:lum contrast="40000"/>
          </a:blip>
          <a:srcRect/>
          <a:stretch>
            <a:fillRect/>
          </a:stretch>
        </p:blipFill>
        <p:spPr>
          <a:xfrm>
            <a:off x="2987824" y="3655456"/>
            <a:ext cx="2608424" cy="24824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818_html_578a1bdb.jpg"/>
          <p:cNvPicPr>
            <a:picLocks noChangeAspect="1"/>
          </p:cNvPicPr>
          <p:nvPr/>
        </p:nvPicPr>
        <p:blipFill>
          <a:blip r:embed="rId2" cstate="screen">
            <a:lum contrast="4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1475656" y="2026588"/>
            <a:ext cx="579613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IMG_20160801_163314.jpg"/>
          <p:cNvPicPr>
            <a:picLocks noChangeAspect="1"/>
          </p:cNvPicPr>
          <p:nvPr/>
        </p:nvPicPr>
        <p:blipFill>
          <a:blip r:embed="rId3" cstate="screen">
            <a:lum contrast="40000"/>
          </a:blip>
          <a:srcRect/>
          <a:stretch>
            <a:fillRect/>
          </a:stretch>
        </p:blipFill>
        <p:spPr>
          <a:xfrm>
            <a:off x="179511" y="188640"/>
            <a:ext cx="5026813" cy="3096344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51520" y="4509120"/>
            <a:ext cx="293843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cs typeface="Times New Roman" pitchFamily="18" charset="0"/>
              </a:rPr>
              <a:t> ИНДИВИДУАЛЬНАЯ</a:t>
            </a:r>
          </a:p>
          <a:p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cs typeface="Times New Roman" pitchFamily="18" charset="0"/>
              </a:rPr>
              <a:t> РАБОТА С РОДИТЕЛЯМИ</a:t>
            </a:r>
            <a:endParaRPr lang="ru-RU" sz="2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8" name="Рисунок 7" descr="IMG_20160811_163930.jpg"/>
          <p:cNvPicPr>
            <a:picLocks noChangeAspect="1"/>
          </p:cNvPicPr>
          <p:nvPr/>
        </p:nvPicPr>
        <p:blipFill>
          <a:blip r:embed="rId4" cstate="screen">
            <a:lum contrast="40000"/>
          </a:blip>
          <a:stretch>
            <a:fillRect/>
          </a:stretch>
        </p:blipFill>
        <p:spPr>
          <a:xfrm>
            <a:off x="3323204" y="3501008"/>
            <a:ext cx="5615622" cy="31533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818_html_578a1bdb.jpg"/>
          <p:cNvPicPr>
            <a:picLocks noChangeAspect="1"/>
          </p:cNvPicPr>
          <p:nvPr/>
        </p:nvPicPr>
        <p:blipFill>
          <a:blip r:embed="rId2" cstate="screen">
            <a:lum contrast="4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1475656" y="2026588"/>
            <a:ext cx="579613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1124744"/>
            <a:ext cx="7632848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Итоги проекта: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Blip>
                <a:blip r:embed="rId3"/>
              </a:buBlip>
              <a:tabLst>
                <a:tab pos="457200" algn="l"/>
              </a:tabLst>
            </a:pPr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3"/>
              </a:buBlip>
              <a:tabLst>
                <a:tab pos="457200" algn="l"/>
              </a:tabLst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Благоприятный адаптационный период детей 2-3 лет.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3"/>
              </a:buBlip>
              <a:tabLst>
                <a:tab pos="457200" algn="l"/>
              </a:tabLst>
            </a:pPr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3"/>
              </a:buBlip>
              <a:tabLst>
                <a:tab pos="457200" algn="l"/>
              </a:tabLst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Снижение заболеваемости у детей в период адаптации к детскому саду. Привлечение родителей детей раннего дошкольного возраста к осознанному воспитанию своих детей, совместно с </a:t>
            </a:r>
            <a:r>
              <a:rPr lang="ru-RU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медико-психолого-педагогической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службой ДОУ.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3"/>
              </a:buBlip>
              <a:tabLst>
                <a:tab pos="457200" algn="l"/>
              </a:tabLst>
            </a:pPr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3"/>
              </a:buBlip>
              <a:tabLst>
                <a:tab pos="457200" algn="l"/>
              </a:tabLst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Повышение психолого-педагогической компетенции родителей в вопросах воспитания, обучения и развития детей раннего возраста в период адаптации.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3"/>
              </a:buBlip>
              <a:tabLst>
                <a:tab pos="457200" algn="l"/>
              </a:tabLst>
            </a:pPr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3"/>
              </a:buBlip>
              <a:tabLst>
                <a:tab pos="457200" algn="l"/>
              </a:tabLst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Становление партнёрских, доверительных отношений между ДОУ и семьями воспитанников.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3"/>
              </a:buBlip>
              <a:tabLst>
                <a:tab pos="457200" algn="l"/>
              </a:tabLst>
            </a:pPr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3"/>
              </a:buBlip>
              <a:tabLst>
                <a:tab pos="457200" algn="l"/>
              </a:tabLst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Создание открытой системы взаимодействия участников образовательного процесса в ДОУ.</a:t>
            </a:r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64692492_slgg_2012.jpg"/>
          <p:cNvPicPr>
            <a:picLocks noChangeAspect="1"/>
          </p:cNvPicPr>
          <p:nvPr/>
        </p:nvPicPr>
        <p:blipFill>
          <a:blip r:embed="rId2" cstate="screen">
            <a:lum contrast="4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0_a7df3_3667fe4f_orig.png"/>
          <p:cNvPicPr>
            <a:picLocks noChangeAspect="1"/>
          </p:cNvPicPr>
          <p:nvPr/>
        </p:nvPicPr>
        <p:blipFill>
          <a:blip r:embed="rId3" cstate="screen">
            <a:lum contrast="20000"/>
          </a:blip>
          <a:stretch>
            <a:fillRect/>
          </a:stretch>
        </p:blipFill>
        <p:spPr>
          <a:xfrm>
            <a:off x="5796136" y="3413934"/>
            <a:ext cx="3347864" cy="344406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31640" y="2204864"/>
            <a:ext cx="525658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Спасибо</a:t>
            </a:r>
          </a:p>
          <a:p>
            <a:r>
              <a:rPr lang="ru-RU" sz="7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за </a:t>
            </a:r>
          </a:p>
          <a:p>
            <a:r>
              <a:rPr lang="ru-RU" sz="7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внимание</a:t>
            </a:r>
            <a:endParaRPr lang="ru-RU" sz="7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818_html_578a1bdb.jpg"/>
          <p:cNvPicPr>
            <a:picLocks noChangeAspect="1"/>
          </p:cNvPicPr>
          <p:nvPr/>
        </p:nvPicPr>
        <p:blipFill>
          <a:blip r:embed="rId2" cstate="screen">
            <a:lum contrast="4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1520" y="764024"/>
            <a:ext cx="8712968" cy="5786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Вид проекта: краткосрочный</a:t>
            </a:r>
          </a:p>
          <a:p>
            <a:endParaRPr lang="ru-RU" sz="20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Продолжительность: с 19 июля по 31 августа</a:t>
            </a:r>
          </a:p>
          <a:p>
            <a:endParaRPr lang="ru-RU" sz="20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Актуальность 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темы:</a:t>
            </a:r>
            <a:endParaRPr lang="ru-RU" sz="20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Во время адаптации к условиям детского сада у ребенка происходит серьезная перестройка всех его представлений и отношений с окружающими людьми, ломка привычных форм жизни.</a:t>
            </a:r>
          </a:p>
          <a:p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Эта резкая смена условий может сопровождаться тяжелыми переживаниями, снижением речевой и игровой активности, потерей части приобретенных ранее навыков. В некоторых случаях отмечается задержка нервно-психического и физического развития.</a:t>
            </a:r>
          </a:p>
          <a:p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Поэтому сохранение здоровья детей в период адаптации к детскому саду является одной из первостепенных задач перед ДОУ и родителями. Именно мы, вместе, должны так организовать жизнь ребенка в группе, чтобы малыш наиболее адекватно, почти безболезненно приспосабливался к новым условиям жизни.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818_html_578a1bdb.jpg"/>
          <p:cNvPicPr>
            <a:picLocks noChangeAspect="1"/>
          </p:cNvPicPr>
          <p:nvPr/>
        </p:nvPicPr>
        <p:blipFill>
          <a:blip r:embed="rId2" cstate="screen">
            <a:lum contrast="4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115616" y="2132856"/>
            <a:ext cx="6912768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Цель проекта: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3"/>
              </a:buBlip>
            </a:pP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создание оптимальных условий для совместной деятельности всех участников образовательного процесса, направленных на успешную адаптацию ребенка в детском саду.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3"/>
              </a:buBlip>
            </a:pP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сохранение и укрепление здоровья детей младшего возраста.</a:t>
            </a:r>
            <a:endParaRPr lang="ru-RU" sz="2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818_html_578a1bdb.jpg"/>
          <p:cNvPicPr>
            <a:picLocks noChangeAspect="1"/>
          </p:cNvPicPr>
          <p:nvPr/>
        </p:nvPicPr>
        <p:blipFill>
          <a:blip r:embed="rId2" cstate="screen">
            <a:lum contrast="4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11560" y="1844824"/>
            <a:ext cx="7920880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Задачи: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Blip>
                <a:blip r:embed="rId3"/>
              </a:buBlip>
            </a:pPr>
            <a:endParaRPr lang="ru-RU" sz="2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3"/>
              </a:buBlip>
            </a:pP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Создать условия, обеспечивающие ребенку физический и психологический комфорт для облегчения периода адаптации к условиям ДОУ.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3"/>
              </a:buBlip>
            </a:pPr>
            <a:endParaRPr lang="ru-RU" sz="20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3"/>
              </a:buBlip>
            </a:pP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Оказывать помощь детям в осознании себя как члена детского коллектива и освоении разных социальных ролей.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0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3"/>
              </a:buBlip>
            </a:pP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Повышение уровня компетентности родителей в вопросах адаптации ребенка к условиям детского сада и их мотивации к взаимодействию с ДОУ на основе включения в совместную проектную деятельность.</a:t>
            </a:r>
            <a:endParaRPr lang="ru-RU" sz="20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818_html_578a1bdb.jpg"/>
          <p:cNvPicPr>
            <a:picLocks noChangeAspect="1"/>
          </p:cNvPicPr>
          <p:nvPr/>
        </p:nvPicPr>
        <p:blipFill>
          <a:blip r:embed="rId2" cstate="screen">
            <a:lum contrast="4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1475656" y="2026588"/>
            <a:ext cx="579613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539552" y="1196752"/>
            <a:ext cx="8136904" cy="5386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Ожидаемые результаты реализации проекта: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/>
            </a:pP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20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безболезненная адаптация ребенка к ДОУ, сохранение чувства защищенности и доверия, сокращение срока адаптации к условиям ДОУ;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/>
            </a:pPr>
            <a:endParaRPr kumimoji="0" lang="ru-RU" sz="2000" b="1" i="0" u="none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/>
            </a:pP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20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позитивное развитие отношений в детском коллективе;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/>
            </a:pPr>
            <a:endParaRPr kumimoji="0" lang="ru-RU" sz="2000" b="1" i="0" u="none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/>
            </a:pP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повышение компетентности педагогов и родителей по вопросам адаптации, воспитания и развития детей;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/>
            </a:pPr>
            <a:endParaRPr kumimoji="0" lang="ru-RU" sz="2000" b="1" i="0" u="none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/>
            </a:pP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снижение уровня заболеваемости у детей в адаптационный период;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/>
            </a:pPr>
            <a:endParaRPr kumimoji="0" lang="ru-RU" sz="2000" b="1" i="0" u="none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/>
            </a:pP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вовлечение родителей в жизнедеятельность ДОУ и установление партнерских отношений с семьями воспитанников;</a:t>
            </a:r>
            <a:endParaRPr kumimoji="0" lang="ru-RU" sz="2000" b="1" i="0" u="none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42.34843.jpg"/>
          <p:cNvPicPr>
            <a:picLocks noChangeAspect="1"/>
          </p:cNvPicPr>
          <p:nvPr/>
        </p:nvPicPr>
        <p:blipFill>
          <a:blip r:embed="rId2" cstate="screen">
            <a:lum contrast="4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95536" y="260648"/>
            <a:ext cx="84969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620688"/>
            <a:ext cx="39800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Формы работы с детьми</a:t>
            </a:r>
            <a:r>
              <a:rPr lang="ru-RU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: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1124744"/>
            <a:ext cx="58326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элементы телесной терапии (обнять, погладить) 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411760" y="6211669"/>
            <a:ext cx="65527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слушание спокойной музыки во время укладывания и засыпание с любимой игрушкой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8" name="Рисунок 7" descr="IMG_20160729_095439.jpg"/>
          <p:cNvPicPr>
            <a:picLocks noChangeAspect="1"/>
          </p:cNvPicPr>
          <p:nvPr/>
        </p:nvPicPr>
        <p:blipFill>
          <a:blip r:embed="rId3" cstate="screen">
            <a:lum contrast="40000"/>
          </a:blip>
          <a:srcRect/>
          <a:stretch>
            <a:fillRect/>
          </a:stretch>
        </p:blipFill>
        <p:spPr>
          <a:xfrm>
            <a:off x="179512" y="1628800"/>
            <a:ext cx="3240360" cy="3240360"/>
          </a:xfrm>
          <a:prstGeom prst="rect">
            <a:avLst/>
          </a:prstGeom>
        </p:spPr>
      </p:pic>
      <p:pic>
        <p:nvPicPr>
          <p:cNvPr id="10" name="Рисунок 9" descr="IMG_20160811_134557.jpg"/>
          <p:cNvPicPr>
            <a:picLocks noChangeAspect="1"/>
          </p:cNvPicPr>
          <p:nvPr/>
        </p:nvPicPr>
        <p:blipFill>
          <a:blip r:embed="rId4" cstate="screen">
            <a:lum contrast="40000"/>
          </a:blip>
          <a:stretch>
            <a:fillRect/>
          </a:stretch>
        </p:blipFill>
        <p:spPr>
          <a:xfrm>
            <a:off x="3635896" y="2996952"/>
            <a:ext cx="5309835" cy="29816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42.34843.jpg"/>
          <p:cNvPicPr>
            <a:picLocks noChangeAspect="1"/>
          </p:cNvPicPr>
          <p:nvPr/>
        </p:nvPicPr>
        <p:blipFill>
          <a:blip r:embed="rId2" cstate="screen">
            <a:lum contrast="4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95536" y="260648"/>
            <a:ext cx="84969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012160" y="6237312"/>
            <a:ext cx="27728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релаксационные игры 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084168" y="5589240"/>
            <a:ext cx="18456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сказкатерапия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6" name="Рисунок 5" descr="IMG_20160726_095736.jpg"/>
          <p:cNvPicPr>
            <a:picLocks noChangeAspect="1"/>
          </p:cNvPicPr>
          <p:nvPr/>
        </p:nvPicPr>
        <p:blipFill>
          <a:blip r:embed="rId3" cstate="screen">
            <a:lum contrast="40000"/>
          </a:blip>
          <a:srcRect/>
          <a:stretch>
            <a:fillRect/>
          </a:stretch>
        </p:blipFill>
        <p:spPr>
          <a:xfrm>
            <a:off x="179511" y="188640"/>
            <a:ext cx="4557507" cy="3528392"/>
          </a:xfrm>
          <a:prstGeom prst="rect">
            <a:avLst/>
          </a:prstGeom>
        </p:spPr>
      </p:pic>
      <p:pic>
        <p:nvPicPr>
          <p:cNvPr id="7" name="Рисунок 6" descr="IMG_20160728_154348.jpg"/>
          <p:cNvPicPr>
            <a:picLocks noChangeAspect="1"/>
          </p:cNvPicPr>
          <p:nvPr/>
        </p:nvPicPr>
        <p:blipFill>
          <a:blip r:embed="rId4" cstate="screen">
            <a:lum contrast="40000"/>
          </a:blip>
          <a:srcRect/>
          <a:stretch>
            <a:fillRect/>
          </a:stretch>
        </p:blipFill>
        <p:spPr>
          <a:xfrm>
            <a:off x="179512" y="3861048"/>
            <a:ext cx="4562045" cy="2780928"/>
          </a:xfrm>
          <a:prstGeom prst="rect">
            <a:avLst/>
          </a:prstGeom>
        </p:spPr>
      </p:pic>
      <p:pic>
        <p:nvPicPr>
          <p:cNvPr id="9" name="Рисунок 8" descr="IMG_20160726_150711.jpg"/>
          <p:cNvPicPr>
            <a:picLocks noChangeAspect="1"/>
          </p:cNvPicPr>
          <p:nvPr/>
        </p:nvPicPr>
        <p:blipFill>
          <a:blip r:embed="rId5" cstate="screen">
            <a:lum contrast="40000"/>
          </a:blip>
          <a:srcRect/>
          <a:stretch>
            <a:fillRect/>
          </a:stretch>
        </p:blipFill>
        <p:spPr>
          <a:xfrm>
            <a:off x="4860032" y="1196752"/>
            <a:ext cx="2952328" cy="38702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42.34843.jpg"/>
          <p:cNvPicPr>
            <a:picLocks noChangeAspect="1"/>
          </p:cNvPicPr>
          <p:nvPr/>
        </p:nvPicPr>
        <p:blipFill>
          <a:blip r:embed="rId2" cstate="screen">
            <a:lum contrast="4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95536" y="260648"/>
            <a:ext cx="84969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836712"/>
            <a:ext cx="2551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6211669"/>
            <a:ext cx="88924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игровые методы взаимодействия с ребенком. Основная задача игр этого периода – формирование эмоционального контакта, доверия воспитателю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7" name="Рисунок 6" descr="IMG_20160721_080930.jpg"/>
          <p:cNvPicPr>
            <a:picLocks noChangeAspect="1"/>
          </p:cNvPicPr>
          <p:nvPr/>
        </p:nvPicPr>
        <p:blipFill>
          <a:blip r:embed="rId3" cstate="screen">
            <a:lum contrast="30000"/>
          </a:blip>
          <a:srcRect/>
          <a:stretch>
            <a:fillRect/>
          </a:stretch>
        </p:blipFill>
        <p:spPr>
          <a:xfrm>
            <a:off x="179512" y="188640"/>
            <a:ext cx="4032448" cy="2802520"/>
          </a:xfrm>
          <a:prstGeom prst="rect">
            <a:avLst/>
          </a:prstGeom>
        </p:spPr>
      </p:pic>
      <p:pic>
        <p:nvPicPr>
          <p:cNvPr id="9" name="Рисунок 8" descr="IMG_20160801_154812.jpg"/>
          <p:cNvPicPr>
            <a:picLocks noChangeAspect="1"/>
          </p:cNvPicPr>
          <p:nvPr/>
        </p:nvPicPr>
        <p:blipFill>
          <a:blip r:embed="rId4" cstate="screen">
            <a:lum contrast="30000"/>
          </a:blip>
          <a:srcRect/>
          <a:stretch>
            <a:fillRect/>
          </a:stretch>
        </p:blipFill>
        <p:spPr>
          <a:xfrm>
            <a:off x="179512" y="3140968"/>
            <a:ext cx="4281600" cy="2932491"/>
          </a:xfrm>
          <a:prstGeom prst="rect">
            <a:avLst/>
          </a:prstGeom>
        </p:spPr>
      </p:pic>
      <p:pic>
        <p:nvPicPr>
          <p:cNvPr id="10" name="Рисунок 9" descr="IMG_20160726_153509.jpg"/>
          <p:cNvPicPr>
            <a:picLocks noChangeAspect="1"/>
          </p:cNvPicPr>
          <p:nvPr/>
        </p:nvPicPr>
        <p:blipFill>
          <a:blip r:embed="rId5" cstate="screen">
            <a:lum contrast="40000"/>
          </a:blip>
          <a:srcRect/>
          <a:stretch>
            <a:fillRect/>
          </a:stretch>
        </p:blipFill>
        <p:spPr>
          <a:xfrm>
            <a:off x="4355976" y="188640"/>
            <a:ext cx="4572000" cy="2547257"/>
          </a:xfrm>
          <a:prstGeom prst="rect">
            <a:avLst/>
          </a:prstGeom>
        </p:spPr>
      </p:pic>
      <p:pic>
        <p:nvPicPr>
          <p:cNvPr id="11" name="Рисунок 10" descr="IMG_20160726_155120.jpg"/>
          <p:cNvPicPr>
            <a:picLocks noChangeAspect="1"/>
          </p:cNvPicPr>
          <p:nvPr/>
        </p:nvPicPr>
        <p:blipFill>
          <a:blip r:embed="rId6" cstate="screen">
            <a:lum contrast="30000"/>
          </a:blip>
          <a:srcRect/>
          <a:stretch>
            <a:fillRect/>
          </a:stretch>
        </p:blipFill>
        <p:spPr>
          <a:xfrm>
            <a:off x="4644008" y="2852936"/>
            <a:ext cx="4248472" cy="32612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42.34843.jpg"/>
          <p:cNvPicPr>
            <a:picLocks noChangeAspect="1"/>
          </p:cNvPicPr>
          <p:nvPr/>
        </p:nvPicPr>
        <p:blipFill>
          <a:blip r:embed="rId2" cstate="screen">
            <a:lum contrast="4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95536" y="260648"/>
            <a:ext cx="84969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836712"/>
            <a:ext cx="2551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27584" y="2924944"/>
            <a:ext cx="23762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cs typeface="Times New Roman" pitchFamily="18" charset="0"/>
              </a:rPr>
              <a:t>Подвижные игры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8" name="Рисунок 7" descr="IMG_20160726_104520.jpg"/>
          <p:cNvPicPr>
            <a:picLocks noChangeAspect="1"/>
          </p:cNvPicPr>
          <p:nvPr/>
        </p:nvPicPr>
        <p:blipFill>
          <a:blip r:embed="rId3" cstate="screen">
            <a:lum contrast="40000"/>
          </a:blip>
          <a:srcRect/>
          <a:stretch>
            <a:fillRect/>
          </a:stretch>
        </p:blipFill>
        <p:spPr>
          <a:xfrm>
            <a:off x="5508104" y="188640"/>
            <a:ext cx="3456384" cy="3028663"/>
          </a:xfrm>
          <a:prstGeom prst="rect">
            <a:avLst/>
          </a:prstGeom>
        </p:spPr>
      </p:pic>
      <p:pic>
        <p:nvPicPr>
          <p:cNvPr id="10" name="Рисунок 9" descr="IMG_20160729_102621.jpg"/>
          <p:cNvPicPr>
            <a:picLocks noChangeAspect="1"/>
          </p:cNvPicPr>
          <p:nvPr/>
        </p:nvPicPr>
        <p:blipFill>
          <a:blip r:embed="rId4" cstate="screen">
            <a:lum contrast="40000"/>
          </a:blip>
          <a:srcRect/>
          <a:stretch>
            <a:fillRect/>
          </a:stretch>
        </p:blipFill>
        <p:spPr>
          <a:xfrm>
            <a:off x="179512" y="3429000"/>
            <a:ext cx="3636912" cy="3240360"/>
          </a:xfrm>
          <a:prstGeom prst="rect">
            <a:avLst/>
          </a:prstGeom>
        </p:spPr>
      </p:pic>
      <p:pic>
        <p:nvPicPr>
          <p:cNvPr id="12" name="Рисунок 11" descr="IMG_20160729_101509.jpg"/>
          <p:cNvPicPr>
            <a:picLocks noChangeAspect="1"/>
          </p:cNvPicPr>
          <p:nvPr/>
        </p:nvPicPr>
        <p:blipFill>
          <a:blip r:embed="rId5" cstate="screen">
            <a:lum contrast="40000"/>
          </a:blip>
          <a:srcRect/>
          <a:stretch>
            <a:fillRect/>
          </a:stretch>
        </p:blipFill>
        <p:spPr>
          <a:xfrm>
            <a:off x="179512" y="188640"/>
            <a:ext cx="3959372" cy="2592288"/>
          </a:xfrm>
          <a:prstGeom prst="rect">
            <a:avLst/>
          </a:prstGeom>
        </p:spPr>
      </p:pic>
      <p:pic>
        <p:nvPicPr>
          <p:cNvPr id="9" name="Рисунок 8" descr="IMG_20160728_103755.jpg"/>
          <p:cNvPicPr>
            <a:picLocks noChangeAspect="1"/>
          </p:cNvPicPr>
          <p:nvPr/>
        </p:nvPicPr>
        <p:blipFill>
          <a:blip r:embed="rId6" cstate="screen">
            <a:lum contrast="40000"/>
          </a:blip>
          <a:srcRect/>
          <a:stretch>
            <a:fillRect/>
          </a:stretch>
        </p:blipFill>
        <p:spPr>
          <a:xfrm>
            <a:off x="5652120" y="4437112"/>
            <a:ext cx="3292365" cy="2279322"/>
          </a:xfrm>
          <a:prstGeom prst="rect">
            <a:avLst/>
          </a:prstGeom>
        </p:spPr>
      </p:pic>
      <p:pic>
        <p:nvPicPr>
          <p:cNvPr id="7" name="Рисунок 6" descr="IMG_20160726_104434.jpg"/>
          <p:cNvPicPr>
            <a:picLocks noChangeAspect="1"/>
          </p:cNvPicPr>
          <p:nvPr/>
        </p:nvPicPr>
        <p:blipFill>
          <a:blip r:embed="rId7" cstate="screen">
            <a:lum contrast="40000"/>
          </a:blip>
          <a:srcRect/>
          <a:stretch>
            <a:fillRect/>
          </a:stretch>
        </p:blipFill>
        <p:spPr>
          <a:xfrm>
            <a:off x="3707904" y="2780928"/>
            <a:ext cx="2376264" cy="26642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319</TotalTime>
  <Words>459</Words>
  <Application>Microsoft Office PowerPoint</Application>
  <PresentationFormat>Экран (4:3)</PresentationFormat>
  <Paragraphs>65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Адаптация детей к детскому саду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Галя</dc:creator>
  <cp:lastModifiedBy>дом</cp:lastModifiedBy>
  <cp:revision>41</cp:revision>
  <dcterms:created xsi:type="dcterms:W3CDTF">2016-08-06T05:12:28Z</dcterms:created>
  <dcterms:modified xsi:type="dcterms:W3CDTF">2017-09-17T11:25:12Z</dcterms:modified>
</cp:coreProperties>
</file>