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sldIdLst>
    <p:sldId id="256" r:id="rId11"/>
    <p:sldId id="257" r:id="rId12"/>
    <p:sldId id="258" r:id="rId13"/>
    <p:sldId id="263" r:id="rId14"/>
    <p:sldId id="264" r:id="rId15"/>
    <p:sldId id="265" r:id="rId16"/>
    <p:sldId id="266" r:id="rId17"/>
    <p:sldId id="270" r:id="rId18"/>
    <p:sldId id="267" r:id="rId19"/>
    <p:sldId id="268" r:id="rId20"/>
    <p:sldId id="269" r:id="rId21"/>
    <p:sldId id="27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FF"/>
    <a:srgbClr val="FDFDFD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1" d="100"/>
          <a:sy n="81" d="100"/>
        </p:scale>
        <p:origin x="-84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08-07-05T05:52:47.875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-2 0,'24'0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08-07-05T05:52:49.843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92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4437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3760B-C2E5-47F3-81EF-CE92B018CA6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34620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348B6-AD81-4B54-B588-7C717BE7009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827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61056-F8E5-44B6-9262-C5F47D0D01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9570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257BB-FFA6-4E15-85A1-AD70A91430F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0990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D2943-3E81-42F8-9F4E-E6D708C598A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863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C9415-4803-4605-BDE7-B5A151EF5C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6379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246A0-3847-49D3-83E0-BEA8C853970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64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F2983-3F81-4F22-BF55-8ED0FA3783B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3914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1D428-77D4-468B-A685-0836A1A32BA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78507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76BD3-F242-4DDF-912E-B59C49DA8B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70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506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9A17C-4BFB-44D1-8626-24975BEFE8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19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8516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90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802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1343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463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8786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26265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775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57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4123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1393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71447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0440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04283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5501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8295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683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5259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0062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2650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534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3936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4175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7762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5886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3811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883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3475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0767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030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8729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9688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33722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9076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7261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0131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83864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45664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47037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5518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3203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924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5681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24503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34959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8972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5809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0059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1276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161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9698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015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956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7840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0452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750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55485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356873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224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02512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5152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86200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422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816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185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3858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09351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0181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7182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3998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6892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5361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BD557-7F92-47B1-8CA5-B3C25C714B9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1598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EFBA-B521-40A3-A60C-AF4F85961D8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17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87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8551B-4364-4202-BC38-EED4F133C9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022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24AD-98B1-4078-8539-350FAB295F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266326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134A3-8953-481E-9C20-651C89B015D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09928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0B53-C3CD-4143-B86F-B4AB64D1DB7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737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9469-305C-403B-B364-722A526555D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1291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A0ECE-62FC-4CA6-8312-D52DF927274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3498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AC12-C925-4979-93C1-3E75BBA6FB2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17232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1BE-2055-4C08-B554-AAB3F2A1C50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25997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9CA5E-0FBE-41A3-944C-7070BAE3AF3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36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3760B-C2E5-47F3-81EF-CE92B018CA6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3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2668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348B6-AD81-4B54-B588-7C717BE7009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219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61056-F8E5-44B6-9262-C5F47D0D015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0412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257BB-FFA6-4E15-85A1-AD70A91430F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3376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D2943-3E81-42F8-9F4E-E6D708C598A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425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C9415-4803-4605-BDE7-B5A151EF5C2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956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246A0-3847-49D3-83E0-BEA8C853970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2468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F2983-3F81-4F22-BF55-8ED0FA3783B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2954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1D428-77D4-468B-A685-0836A1A32BA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0013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76BD3-F242-4DDF-912E-B59C49DA8BC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63798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9A17C-4BFB-44D1-8626-24975BEFE86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6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43DAA-ED71-4CF9-8281-DCCBF797E8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00B3-259D-4EAD-AE6E-10C427A61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51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A48DE8-9823-4CFD-8BF8-7F585FD99DCD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8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6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22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16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9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4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4DB885C-95E2-41CA-AB4F-767675B76A3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7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A48DE8-9823-4CFD-8BF8-7F585FD99DCD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3.wmf"/><Relationship Id="rId26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9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ww.kleinanzeigen-landesweit.de/userpics/640/391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1925"/>
            <a:ext cx="12191999" cy="701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7900" y="-300037"/>
            <a:ext cx="7247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Угол. Виды углов.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ВЕРТИКАЛЬНЫЕ УГЛЫ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43434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/>
              <a:t>Практическое задание: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bg1"/>
                </a:solidFill>
              </a:rPr>
              <a:t>1.</a:t>
            </a:r>
            <a:r>
              <a:rPr lang="ru-RU" altLang="ru-RU" sz="2400"/>
              <a:t> построим острый угол;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bg1"/>
                </a:solidFill>
              </a:rPr>
              <a:t>2.</a:t>
            </a:r>
            <a:r>
              <a:rPr lang="ru-RU" altLang="ru-RU" sz="2400"/>
              <a:t> выделим его дугой и    обозначим цифрой 1;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bg1"/>
                </a:solidFill>
              </a:rPr>
              <a:t>3.</a:t>
            </a:r>
            <a:r>
              <a:rPr lang="ru-RU" altLang="ru-RU" sz="2400"/>
              <a:t> построим продолжение сторон угла 1;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bg1"/>
                </a:solidFill>
              </a:rPr>
              <a:t>4.</a:t>
            </a:r>
            <a:r>
              <a:rPr lang="ru-RU" altLang="ru-RU" sz="2400"/>
              <a:t> отметим дугой угол, стороны которого являются продолжением сторон угла 1 и обозначим его цифрой 2</a:t>
            </a:r>
          </a:p>
        </p:txBody>
      </p:sp>
      <p:sp>
        <p:nvSpPr>
          <p:cNvPr id="27670" name="Freeform 22"/>
          <p:cNvSpPr>
            <a:spLocks/>
          </p:cNvSpPr>
          <p:nvPr/>
        </p:nvSpPr>
        <p:spPr bwMode="auto">
          <a:xfrm rot="-4306858">
            <a:off x="6934200" y="1905000"/>
            <a:ext cx="1752600" cy="838200"/>
          </a:xfrm>
          <a:custGeom>
            <a:avLst/>
            <a:gdLst>
              <a:gd name="T0" fmla="*/ 1104 w 1104"/>
              <a:gd name="T1" fmla="*/ 0 h 528"/>
              <a:gd name="T2" fmla="*/ 0 w 1104"/>
              <a:gd name="T3" fmla="*/ 432 h 528"/>
              <a:gd name="T4" fmla="*/ 1056 w 1104"/>
              <a:gd name="T5" fmla="*/ 528 h 528"/>
              <a:gd name="T6" fmla="*/ 1008 w 1104"/>
              <a:gd name="T7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4" h="528">
                <a:moveTo>
                  <a:pt x="1104" y="0"/>
                </a:moveTo>
                <a:lnTo>
                  <a:pt x="0" y="432"/>
                </a:lnTo>
                <a:lnTo>
                  <a:pt x="1056" y="528"/>
                </a:lnTo>
                <a:lnTo>
                  <a:pt x="1008" y="528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7673" name="Arc 25"/>
          <p:cNvSpPr>
            <a:spLocks/>
          </p:cNvSpPr>
          <p:nvPr/>
        </p:nvSpPr>
        <p:spPr bwMode="auto">
          <a:xfrm>
            <a:off x="7772400" y="2743200"/>
            <a:ext cx="223838" cy="76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181"/>
              <a:gd name="T1" fmla="*/ 0 h 21600"/>
              <a:gd name="T2" fmla="*/ 21181 w 21181"/>
              <a:gd name="T3" fmla="*/ 17364 h 21600"/>
              <a:gd name="T4" fmla="*/ 0 w 211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81" h="21600" fill="none" extrusionOk="0">
                <a:moveTo>
                  <a:pt x="-1" y="0"/>
                </a:moveTo>
                <a:cubicBezTo>
                  <a:pt x="10296" y="0"/>
                  <a:pt x="19161" y="7267"/>
                  <a:pt x="21180" y="17364"/>
                </a:cubicBezTo>
              </a:path>
              <a:path w="21181" h="21600" stroke="0" extrusionOk="0">
                <a:moveTo>
                  <a:pt x="-1" y="0"/>
                </a:moveTo>
                <a:cubicBezTo>
                  <a:pt x="10296" y="0"/>
                  <a:pt x="19161" y="7267"/>
                  <a:pt x="21180" y="17364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7772401" y="22860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7682" name="Freeform 34"/>
          <p:cNvSpPr>
            <a:spLocks/>
          </p:cNvSpPr>
          <p:nvPr/>
        </p:nvSpPr>
        <p:spPr bwMode="auto">
          <a:xfrm rot="-14962948">
            <a:off x="6858000" y="3733800"/>
            <a:ext cx="1752600" cy="838200"/>
          </a:xfrm>
          <a:custGeom>
            <a:avLst/>
            <a:gdLst>
              <a:gd name="T0" fmla="*/ 1104 w 1104"/>
              <a:gd name="T1" fmla="*/ 0 h 528"/>
              <a:gd name="T2" fmla="*/ 0 w 1104"/>
              <a:gd name="T3" fmla="*/ 432 h 528"/>
              <a:gd name="T4" fmla="*/ 1056 w 1104"/>
              <a:gd name="T5" fmla="*/ 528 h 528"/>
              <a:gd name="T6" fmla="*/ 1008 w 1104"/>
              <a:gd name="T7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4" h="528">
                <a:moveTo>
                  <a:pt x="1104" y="0"/>
                </a:moveTo>
                <a:lnTo>
                  <a:pt x="0" y="432"/>
                </a:lnTo>
                <a:lnTo>
                  <a:pt x="1056" y="528"/>
                </a:lnTo>
                <a:lnTo>
                  <a:pt x="1008" y="528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7685" name="Arc 37"/>
          <p:cNvSpPr>
            <a:spLocks/>
          </p:cNvSpPr>
          <p:nvPr/>
        </p:nvSpPr>
        <p:spPr bwMode="auto">
          <a:xfrm flipH="1" flipV="1">
            <a:off x="7620000" y="3582988"/>
            <a:ext cx="228600" cy="74612"/>
          </a:xfrm>
          <a:custGeom>
            <a:avLst/>
            <a:gdLst>
              <a:gd name="G0" fmla="+- 0 0 0"/>
              <a:gd name="G1" fmla="+- 21026 0 0"/>
              <a:gd name="G2" fmla="+- 21600 0 0"/>
              <a:gd name="T0" fmla="*/ 4948 w 21600"/>
              <a:gd name="T1" fmla="*/ 0 h 21026"/>
              <a:gd name="T2" fmla="*/ 21600 w 21600"/>
              <a:gd name="T3" fmla="*/ 21026 h 21026"/>
              <a:gd name="T4" fmla="*/ 0 w 21600"/>
              <a:gd name="T5" fmla="*/ 21026 h 2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026" fill="none" extrusionOk="0">
                <a:moveTo>
                  <a:pt x="4947" y="0"/>
                </a:moveTo>
                <a:cubicBezTo>
                  <a:pt x="14704" y="2296"/>
                  <a:pt x="21600" y="11002"/>
                  <a:pt x="21600" y="21026"/>
                </a:cubicBezTo>
              </a:path>
              <a:path w="21600" h="21026" stroke="0" extrusionOk="0">
                <a:moveTo>
                  <a:pt x="4947" y="0"/>
                </a:moveTo>
                <a:cubicBezTo>
                  <a:pt x="14704" y="2296"/>
                  <a:pt x="21600" y="11002"/>
                  <a:pt x="21600" y="21026"/>
                </a:cubicBezTo>
                <a:lnTo>
                  <a:pt x="0" y="2102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7543801" y="37338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42649387"/>
      </p:ext>
    </p:extLst>
  </p:cSld>
  <p:clrMapOvr>
    <a:masterClrMapping/>
  </p:clrMapOvr>
  <p:transition>
    <p:sndAc>
      <p:stSnd loop="1">
        <p:snd r:embed="rId2" name="Love Is Blu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withGroup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withGroup">
                            <p:stCondLst>
                              <p:cond delay="16500"/>
                            </p:stCondLst>
                            <p:childTnLst>
                              <p:par>
                                <p:cTn id="6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20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withGroup">
                            <p:stCondLst>
                              <p:cond delay="18500"/>
                            </p:stCondLst>
                            <p:childTnLst>
                              <p:par>
                                <p:cTn id="7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70" grpId="0" animBg="1"/>
      <p:bldP spid="27673" grpId="0" animBg="1"/>
      <p:bldP spid="27675" grpId="0"/>
      <p:bldP spid="27682" grpId="0" animBg="1"/>
      <p:bldP spid="27685" grpId="0" animBg="1"/>
      <p:bldP spid="276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latin typeface="Times New Roman" panose="02020603050405020304" pitchFamily="18" charset="0"/>
              </a:rPr>
              <a:t>Определение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00200"/>
            <a:ext cx="8305800" cy="1752600"/>
          </a:xfrm>
        </p:spPr>
        <p:txBody>
          <a:bodyPr/>
          <a:lstStyle/>
          <a:p>
            <a:r>
              <a:rPr lang="ru-RU" altLang="ru-RU" dirty="0"/>
              <a:t>Два угла называются вертикальными, если стороны одного угла являются  продолжением сторон другого.</a:t>
            </a:r>
          </a:p>
          <a:p>
            <a:pPr>
              <a:buFontTx/>
              <a:buNone/>
            </a:pPr>
            <a:endParaRPr lang="ru-RU" altLang="ru-RU" i="1" dirty="0"/>
          </a:p>
          <a:p>
            <a:pPr>
              <a:buFontTx/>
              <a:buNone/>
            </a:pPr>
            <a:endParaRPr lang="ru-RU" altLang="ru-RU" i="1" dirty="0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3581400" y="3581400"/>
            <a:ext cx="4953000" cy="17526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>
            <a:off x="3581400" y="3657600"/>
            <a:ext cx="4267200" cy="15240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403726" y="4175125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7010401" y="41910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3298825" y="570706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3600">
              <a:solidFill>
                <a:srgbClr val="000000"/>
              </a:solidFill>
            </a:endParaRP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5622926" y="3641725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5699126" y="4708525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0763" name="Arc 43"/>
          <p:cNvSpPr>
            <a:spLocks/>
          </p:cNvSpPr>
          <p:nvPr/>
        </p:nvSpPr>
        <p:spPr bwMode="auto">
          <a:xfrm rot="1935478">
            <a:off x="6248401" y="4265613"/>
            <a:ext cx="225425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271"/>
              <a:gd name="T1" fmla="*/ 0 h 21600"/>
              <a:gd name="T2" fmla="*/ 21271 w 21271"/>
              <a:gd name="T3" fmla="*/ 17842 h 21600"/>
              <a:gd name="T4" fmla="*/ 0 w 2127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71" h="21600" fill="none" extrusionOk="0">
                <a:moveTo>
                  <a:pt x="-1" y="0"/>
                </a:moveTo>
                <a:cubicBezTo>
                  <a:pt x="10479" y="0"/>
                  <a:pt x="19447" y="7522"/>
                  <a:pt x="21270" y="17842"/>
                </a:cubicBezTo>
              </a:path>
              <a:path w="21271" h="21600" stroke="0" extrusionOk="0">
                <a:moveTo>
                  <a:pt x="-1" y="0"/>
                </a:moveTo>
                <a:cubicBezTo>
                  <a:pt x="10479" y="0"/>
                  <a:pt x="19447" y="7522"/>
                  <a:pt x="21270" y="17842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65" name="Arc 45"/>
          <p:cNvSpPr>
            <a:spLocks/>
          </p:cNvSpPr>
          <p:nvPr/>
        </p:nvSpPr>
        <p:spPr bwMode="auto">
          <a:xfrm rot="13568859">
            <a:off x="5114131" y="4194969"/>
            <a:ext cx="293688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843"/>
              <a:gd name="T1" fmla="*/ 0 h 21600"/>
              <a:gd name="T2" fmla="*/ 20843 w 20843"/>
              <a:gd name="T3" fmla="*/ 15930 h 21600"/>
              <a:gd name="T4" fmla="*/ 0 w 2084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43" h="21600" fill="none" extrusionOk="0">
                <a:moveTo>
                  <a:pt x="-1" y="0"/>
                </a:moveTo>
                <a:cubicBezTo>
                  <a:pt x="9745" y="0"/>
                  <a:pt x="18284" y="6526"/>
                  <a:pt x="20842" y="15930"/>
                </a:cubicBezTo>
              </a:path>
              <a:path w="20843" h="21600" stroke="0" extrusionOk="0">
                <a:moveTo>
                  <a:pt x="-1" y="0"/>
                </a:moveTo>
                <a:cubicBezTo>
                  <a:pt x="9745" y="0"/>
                  <a:pt x="18284" y="6526"/>
                  <a:pt x="20842" y="1593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66" name="Arc 46"/>
          <p:cNvSpPr>
            <a:spLocks/>
          </p:cNvSpPr>
          <p:nvPr/>
        </p:nvSpPr>
        <p:spPr bwMode="auto">
          <a:xfrm rot="-24710596">
            <a:off x="5535613" y="4016375"/>
            <a:ext cx="531812" cy="592138"/>
          </a:xfrm>
          <a:custGeom>
            <a:avLst/>
            <a:gdLst>
              <a:gd name="G0" fmla="+- 0 0 0"/>
              <a:gd name="G1" fmla="+- 21001 0 0"/>
              <a:gd name="G2" fmla="+- 21600 0 0"/>
              <a:gd name="T0" fmla="*/ 5053 w 21535"/>
              <a:gd name="T1" fmla="*/ 0 h 21001"/>
              <a:gd name="T2" fmla="*/ 21535 w 21535"/>
              <a:gd name="T3" fmla="*/ 19332 h 21001"/>
              <a:gd name="T4" fmla="*/ 0 w 21535"/>
              <a:gd name="T5" fmla="*/ 21001 h 2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35" h="21001" fill="none" extrusionOk="0">
                <a:moveTo>
                  <a:pt x="5052" y="0"/>
                </a:moveTo>
                <a:cubicBezTo>
                  <a:pt x="14156" y="2190"/>
                  <a:pt x="20811" y="9996"/>
                  <a:pt x="21535" y="19331"/>
                </a:cubicBezTo>
              </a:path>
              <a:path w="21535" h="21001" stroke="0" extrusionOk="0">
                <a:moveTo>
                  <a:pt x="5052" y="0"/>
                </a:moveTo>
                <a:cubicBezTo>
                  <a:pt x="14156" y="2190"/>
                  <a:pt x="20811" y="9996"/>
                  <a:pt x="21535" y="19331"/>
                </a:cubicBezTo>
                <a:lnTo>
                  <a:pt x="0" y="2100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67" name="Arc 47"/>
          <p:cNvSpPr>
            <a:spLocks/>
          </p:cNvSpPr>
          <p:nvPr/>
        </p:nvSpPr>
        <p:spPr bwMode="auto">
          <a:xfrm rot="-1996257">
            <a:off x="5448301" y="4170364"/>
            <a:ext cx="671513" cy="568325"/>
          </a:xfrm>
          <a:custGeom>
            <a:avLst/>
            <a:gdLst>
              <a:gd name="G0" fmla="+- 0 0 0"/>
              <a:gd name="G1" fmla="+- 20143 0 0"/>
              <a:gd name="G2" fmla="+- 21600 0 0"/>
              <a:gd name="T0" fmla="*/ 7798 w 19027"/>
              <a:gd name="T1" fmla="*/ 0 h 20143"/>
              <a:gd name="T2" fmla="*/ 19027 w 19027"/>
              <a:gd name="T3" fmla="*/ 9918 h 20143"/>
              <a:gd name="T4" fmla="*/ 0 w 19027"/>
              <a:gd name="T5" fmla="*/ 20143 h 20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27" h="20143" fill="none" extrusionOk="0">
                <a:moveTo>
                  <a:pt x="7798" y="-1"/>
                </a:moveTo>
                <a:cubicBezTo>
                  <a:pt x="12604" y="1860"/>
                  <a:pt x="16586" y="5378"/>
                  <a:pt x="19026" y="9918"/>
                </a:cubicBezTo>
              </a:path>
              <a:path w="19027" h="20143" stroke="0" extrusionOk="0">
                <a:moveTo>
                  <a:pt x="7798" y="-1"/>
                </a:moveTo>
                <a:cubicBezTo>
                  <a:pt x="12604" y="1860"/>
                  <a:pt x="16586" y="5378"/>
                  <a:pt x="19026" y="9918"/>
                </a:cubicBezTo>
                <a:lnTo>
                  <a:pt x="0" y="2014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68" name="Arc 48"/>
          <p:cNvSpPr>
            <a:spLocks/>
          </p:cNvSpPr>
          <p:nvPr/>
        </p:nvSpPr>
        <p:spPr bwMode="auto">
          <a:xfrm rot="8103864">
            <a:off x="5486401" y="3962400"/>
            <a:ext cx="703263" cy="604838"/>
          </a:xfrm>
          <a:custGeom>
            <a:avLst/>
            <a:gdLst>
              <a:gd name="G0" fmla="+- 0 0 0"/>
              <a:gd name="G1" fmla="+- 19026 0 0"/>
              <a:gd name="G2" fmla="+- 21600 0 0"/>
              <a:gd name="T0" fmla="*/ 10227 w 19919"/>
              <a:gd name="T1" fmla="*/ 0 h 19026"/>
              <a:gd name="T2" fmla="*/ 19919 w 19919"/>
              <a:gd name="T3" fmla="*/ 10672 h 19026"/>
              <a:gd name="T4" fmla="*/ 0 w 19919"/>
              <a:gd name="T5" fmla="*/ 19026 h 19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19" h="19026" fill="none" extrusionOk="0">
                <a:moveTo>
                  <a:pt x="10226" y="0"/>
                </a:moveTo>
                <a:cubicBezTo>
                  <a:pt x="14584" y="2342"/>
                  <a:pt x="18005" y="6109"/>
                  <a:pt x="19919" y="10671"/>
                </a:cubicBezTo>
              </a:path>
              <a:path w="19919" h="19026" stroke="0" extrusionOk="0">
                <a:moveTo>
                  <a:pt x="10226" y="0"/>
                </a:moveTo>
                <a:cubicBezTo>
                  <a:pt x="14584" y="2342"/>
                  <a:pt x="18005" y="6109"/>
                  <a:pt x="19919" y="10671"/>
                </a:cubicBezTo>
                <a:lnTo>
                  <a:pt x="0" y="1902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70" name="Arc 50"/>
          <p:cNvSpPr>
            <a:spLocks/>
          </p:cNvSpPr>
          <p:nvPr/>
        </p:nvSpPr>
        <p:spPr bwMode="auto">
          <a:xfrm rot="8151658">
            <a:off x="5365750" y="3871914"/>
            <a:ext cx="852488" cy="858837"/>
          </a:xfrm>
          <a:custGeom>
            <a:avLst/>
            <a:gdLst>
              <a:gd name="G0" fmla="+- 0 0 0"/>
              <a:gd name="G1" fmla="+- 20286 0 0"/>
              <a:gd name="G2" fmla="+- 21600 0 0"/>
              <a:gd name="T0" fmla="*/ 7418 w 20152"/>
              <a:gd name="T1" fmla="*/ 0 h 20286"/>
              <a:gd name="T2" fmla="*/ 20152 w 20152"/>
              <a:gd name="T3" fmla="*/ 12510 h 20286"/>
              <a:gd name="T4" fmla="*/ 0 w 20152"/>
              <a:gd name="T5" fmla="*/ 20286 h 20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52" h="20286" fill="none" extrusionOk="0">
                <a:moveTo>
                  <a:pt x="7418" y="-1"/>
                </a:moveTo>
                <a:cubicBezTo>
                  <a:pt x="13267" y="2138"/>
                  <a:pt x="17909" y="6699"/>
                  <a:pt x="20151" y="12510"/>
                </a:cubicBezTo>
              </a:path>
              <a:path w="20152" h="20286" stroke="0" extrusionOk="0">
                <a:moveTo>
                  <a:pt x="7418" y="-1"/>
                </a:moveTo>
                <a:cubicBezTo>
                  <a:pt x="13267" y="2138"/>
                  <a:pt x="17909" y="6699"/>
                  <a:pt x="20151" y="12510"/>
                </a:cubicBezTo>
                <a:lnTo>
                  <a:pt x="0" y="202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71" name="Text Box 51"/>
          <p:cNvSpPr txBox="1">
            <a:spLocks noChangeArrowheads="1"/>
          </p:cNvSpPr>
          <p:nvPr/>
        </p:nvSpPr>
        <p:spPr bwMode="auto">
          <a:xfrm>
            <a:off x="2498725" y="54752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000000"/>
                </a:solidFill>
              </a:rPr>
              <a:t>1 и</a:t>
            </a:r>
          </a:p>
        </p:txBody>
      </p:sp>
      <p:sp>
        <p:nvSpPr>
          <p:cNvPr id="30772" name="Text Box 52"/>
          <p:cNvSpPr txBox="1">
            <a:spLocks noChangeArrowheads="1"/>
          </p:cNvSpPr>
          <p:nvPr/>
        </p:nvSpPr>
        <p:spPr bwMode="auto">
          <a:xfrm>
            <a:off x="3565525" y="5475288"/>
            <a:ext cx="399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000000"/>
                </a:solidFill>
              </a:rPr>
              <a:t>2 – вертикальные углы</a:t>
            </a:r>
          </a:p>
        </p:txBody>
      </p:sp>
      <p:sp>
        <p:nvSpPr>
          <p:cNvPr id="30773" name="Freeform 53"/>
          <p:cNvSpPr>
            <a:spLocks/>
          </p:cNvSpPr>
          <p:nvPr/>
        </p:nvSpPr>
        <p:spPr bwMode="auto">
          <a:xfrm>
            <a:off x="2209800" y="5562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0774" name="Freeform 54"/>
          <p:cNvSpPr>
            <a:spLocks/>
          </p:cNvSpPr>
          <p:nvPr/>
        </p:nvSpPr>
        <p:spPr bwMode="auto">
          <a:xfrm>
            <a:off x="3276600" y="5562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016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  <p:bldP spid="30725" grpId="0" animBg="1"/>
      <p:bldP spid="30726" grpId="0" animBg="1"/>
      <p:bldP spid="30729" grpId="0"/>
      <p:bldP spid="30731" grpId="0"/>
      <p:bldP spid="30738" grpId="0"/>
      <p:bldP spid="30740" grpId="0"/>
      <p:bldP spid="30763" grpId="0" animBg="1"/>
      <p:bldP spid="30765" grpId="0" animBg="1"/>
      <p:bldP spid="30766" grpId="0" animBg="1"/>
      <p:bldP spid="30767" grpId="0" animBg="1"/>
      <p:bldP spid="30768" grpId="0" animBg="1"/>
      <p:bldP spid="30770" grpId="0" animBg="1"/>
      <p:bldP spid="30771" grpId="0"/>
      <p:bldP spid="30772" grpId="0"/>
      <p:bldP spid="30773" grpId="0" animBg="1"/>
      <p:bldP spid="307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/>
              <a:t>Найти величины  всех неизвестных углов,</a:t>
            </a:r>
            <a:br>
              <a:rPr lang="ru-RU" altLang="ru-RU" sz="2800"/>
            </a:br>
            <a:r>
              <a:rPr lang="ru-RU" altLang="ru-RU" sz="2800"/>
              <a:t> образовавшихся при пересечении прямых.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/>
              <a:t>1)                                2)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1992314" y="3284539"/>
            <a:ext cx="3311525" cy="15843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2136775" y="2852739"/>
            <a:ext cx="3454400" cy="23764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5" name="Arc 7"/>
          <p:cNvSpPr>
            <a:spLocks/>
          </p:cNvSpPr>
          <p:nvPr/>
        </p:nvSpPr>
        <p:spPr bwMode="auto">
          <a:xfrm>
            <a:off x="3935413" y="3933825"/>
            <a:ext cx="215900" cy="406400"/>
          </a:xfrm>
          <a:custGeom>
            <a:avLst/>
            <a:gdLst>
              <a:gd name="G0" fmla="+- 0 0 0"/>
              <a:gd name="G1" fmla="+- 17234 0 0"/>
              <a:gd name="G2" fmla="+- 21600 0 0"/>
              <a:gd name="T0" fmla="*/ 13021 w 21589"/>
              <a:gd name="T1" fmla="*/ 0 h 17234"/>
              <a:gd name="T2" fmla="*/ 21589 w 21589"/>
              <a:gd name="T3" fmla="*/ 16535 h 17234"/>
              <a:gd name="T4" fmla="*/ 0 w 21589"/>
              <a:gd name="T5" fmla="*/ 17234 h 17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9" h="17234" fill="none" extrusionOk="0">
                <a:moveTo>
                  <a:pt x="13021" y="-1"/>
                </a:moveTo>
                <a:cubicBezTo>
                  <a:pt x="18228" y="3934"/>
                  <a:pt x="21377" y="10012"/>
                  <a:pt x="21588" y="16535"/>
                </a:cubicBezTo>
              </a:path>
              <a:path w="21589" h="17234" stroke="0" extrusionOk="0">
                <a:moveTo>
                  <a:pt x="13021" y="-1"/>
                </a:moveTo>
                <a:cubicBezTo>
                  <a:pt x="18228" y="3934"/>
                  <a:pt x="21377" y="10012"/>
                  <a:pt x="21588" y="16535"/>
                </a:cubicBezTo>
                <a:lnTo>
                  <a:pt x="0" y="17234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4295776" y="3860801"/>
          <a:ext cx="79216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Формула" r:id="rId3" imgW="253800" imgH="203040" progId="Equation.3">
                  <p:embed/>
                </p:oleObj>
              </mc:Choice>
              <mc:Fallback>
                <p:oleObj name="Формула" r:id="rId3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776" y="3860801"/>
                        <a:ext cx="792163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3503614" y="3636963"/>
          <a:ext cx="5048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Формула" r:id="rId5" imgW="88560" imgH="164880" progId="Equation.3">
                  <p:embed/>
                </p:oleObj>
              </mc:Choice>
              <mc:Fallback>
                <p:oleObj name="Формула" r:id="rId5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4" y="3636963"/>
                        <a:ext cx="5048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600450" y="4292600"/>
          <a:ext cx="2873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Формула" r:id="rId7" imgW="114120" imgH="177480" progId="Equation.3">
                  <p:embed/>
                </p:oleObj>
              </mc:Choice>
              <mc:Fallback>
                <p:oleObj name="Формула" r:id="rId7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4292600"/>
                        <a:ext cx="2873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3030539" y="3933825"/>
          <a:ext cx="3397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Формула" r:id="rId9" imgW="126720" imgH="164880" progId="Equation.3">
                  <p:embed/>
                </p:oleObj>
              </mc:Choice>
              <mc:Fallback>
                <p:oleObj name="Формула" r:id="rId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9" y="3933825"/>
                        <a:ext cx="33972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4656138" y="2420938"/>
          <a:ext cx="315912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Формула" r:id="rId11" imgW="126720" imgH="139680" progId="Equation.3">
                  <p:embed/>
                </p:oleObj>
              </mc:Choice>
              <mc:Fallback>
                <p:oleObj name="Формула" r:id="rId11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2420938"/>
                        <a:ext cx="315912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5087939" y="4437064"/>
          <a:ext cx="32702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Формула" r:id="rId13" imgW="114120" imgH="139680" progId="Equation.3">
                  <p:embed/>
                </p:oleObj>
              </mc:Choice>
              <mc:Fallback>
                <p:oleObj name="Формула" r:id="rId13" imgW="1141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9" y="4437064"/>
                        <a:ext cx="327025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6167439" y="3309939"/>
            <a:ext cx="3457575" cy="14874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V="1">
            <a:off x="6311901" y="2862264"/>
            <a:ext cx="3025775" cy="1785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7185" name="Object 17"/>
          <p:cNvGraphicFramePr>
            <a:graphicFrameLocks noChangeAspect="1"/>
          </p:cNvGraphicFramePr>
          <p:nvPr/>
        </p:nvGraphicFramePr>
        <p:xfrm>
          <a:off x="7248525" y="4221163"/>
          <a:ext cx="86360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Формула" r:id="rId15" imgW="317160" imgH="203040" progId="Equation.3">
                  <p:embed/>
                </p:oleObj>
              </mc:Choice>
              <mc:Fallback>
                <p:oleObj name="Формула" r:id="rId15" imgW="317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25" y="4221163"/>
                        <a:ext cx="863600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8040689" y="3606801"/>
          <a:ext cx="173037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Формула" r:id="rId17" imgW="88560" imgH="164880" progId="Equation.3">
                  <p:embed/>
                </p:oleObj>
              </mc:Choice>
              <mc:Fallback>
                <p:oleObj name="Формула" r:id="rId17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0689" y="3606801"/>
                        <a:ext cx="173037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7" name="Object 19"/>
          <p:cNvGraphicFramePr>
            <a:graphicFrameLocks noChangeAspect="1"/>
          </p:cNvGraphicFramePr>
          <p:nvPr/>
        </p:nvGraphicFramePr>
        <p:xfrm>
          <a:off x="6815139" y="3756025"/>
          <a:ext cx="22542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Формула" r:id="rId19" imgW="114120" imgH="177480" progId="Equation.3">
                  <p:embed/>
                </p:oleObj>
              </mc:Choice>
              <mc:Fallback>
                <p:oleObj name="Формула" r:id="rId19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139" y="3756025"/>
                        <a:ext cx="225425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8" name="Object 20"/>
          <p:cNvGraphicFramePr>
            <a:graphicFrameLocks noChangeAspect="1"/>
          </p:cNvGraphicFramePr>
          <p:nvPr/>
        </p:nvGraphicFramePr>
        <p:xfrm>
          <a:off x="7391401" y="3309938"/>
          <a:ext cx="25082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Формула" r:id="rId21" imgW="126720" imgH="164880" progId="Equation.3">
                  <p:embed/>
                </p:oleObj>
              </mc:Choice>
              <mc:Fallback>
                <p:oleObj name="Формула" r:id="rId21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1" y="3309938"/>
                        <a:ext cx="250825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9" name="Object 21"/>
          <p:cNvGraphicFramePr>
            <a:graphicFrameLocks noChangeAspect="1"/>
          </p:cNvGraphicFramePr>
          <p:nvPr/>
        </p:nvGraphicFramePr>
        <p:xfrm>
          <a:off x="8832851" y="2565400"/>
          <a:ext cx="25082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Формула" r:id="rId23" imgW="126720" imgH="139680" progId="Equation.3">
                  <p:embed/>
                </p:oleObj>
              </mc:Choice>
              <mc:Fallback>
                <p:oleObj name="Формула" r:id="rId2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2851" y="2565400"/>
                        <a:ext cx="250825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0" name="Object 22"/>
          <p:cNvGraphicFramePr>
            <a:graphicFrameLocks noChangeAspect="1"/>
          </p:cNvGraphicFramePr>
          <p:nvPr/>
        </p:nvGraphicFramePr>
        <p:xfrm>
          <a:off x="9193214" y="4202114"/>
          <a:ext cx="22542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Формула" r:id="rId25" imgW="114120" imgH="139680" progId="Equation.3">
                  <p:embed/>
                </p:oleObj>
              </mc:Choice>
              <mc:Fallback>
                <p:oleObj name="Формула" r:id="rId25" imgW="1141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3214" y="4202114"/>
                        <a:ext cx="225425" cy="40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1" name="Arc 23"/>
          <p:cNvSpPr>
            <a:spLocks/>
          </p:cNvSpPr>
          <p:nvPr/>
        </p:nvSpPr>
        <p:spPr bwMode="auto">
          <a:xfrm rot="1414482" flipV="1">
            <a:off x="7200900" y="3736976"/>
            <a:ext cx="661988" cy="595313"/>
          </a:xfrm>
          <a:custGeom>
            <a:avLst/>
            <a:gdLst>
              <a:gd name="G0" fmla="+- 1682 0 0"/>
              <a:gd name="G1" fmla="+- 21600 0 0"/>
              <a:gd name="G2" fmla="+- 21600 0 0"/>
              <a:gd name="T0" fmla="*/ 0 w 22081"/>
              <a:gd name="T1" fmla="*/ 66 h 21600"/>
              <a:gd name="T2" fmla="*/ 22081 w 22081"/>
              <a:gd name="T3" fmla="*/ 14499 h 21600"/>
              <a:gd name="T4" fmla="*/ 1682 w 220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81" h="21600" fill="none" extrusionOk="0">
                <a:moveTo>
                  <a:pt x="-1" y="65"/>
                </a:moveTo>
                <a:cubicBezTo>
                  <a:pt x="559" y="21"/>
                  <a:pt x="1120" y="0"/>
                  <a:pt x="1682" y="0"/>
                </a:cubicBezTo>
                <a:cubicBezTo>
                  <a:pt x="10874" y="0"/>
                  <a:pt x="19059" y="5817"/>
                  <a:pt x="22081" y="14498"/>
                </a:cubicBezTo>
              </a:path>
              <a:path w="22081" h="21600" stroke="0" extrusionOk="0">
                <a:moveTo>
                  <a:pt x="-1" y="65"/>
                </a:moveTo>
                <a:cubicBezTo>
                  <a:pt x="559" y="21"/>
                  <a:pt x="1120" y="0"/>
                  <a:pt x="1682" y="0"/>
                </a:cubicBezTo>
                <a:cubicBezTo>
                  <a:pt x="10874" y="0"/>
                  <a:pt x="19059" y="5817"/>
                  <a:pt x="22081" y="14498"/>
                </a:cubicBezTo>
                <a:lnTo>
                  <a:pt x="1682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/>
              <a:t>                   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Что такое угол?</a:t>
            </a:r>
            <a:b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574430" y="1027906"/>
            <a:ext cx="10916529" cy="9380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Угол – это геометрическая фигура, которая состоит из точки и двух лучей, исходящих из этой точки.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2941320" y="2145665"/>
            <a:ext cx="5181600" cy="435133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4379740" y="3958225"/>
            <a:ext cx="211015" cy="211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481729" y="3010587"/>
            <a:ext cx="3094892" cy="103749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44426" y="4062693"/>
            <a:ext cx="3169498" cy="57173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4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6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Какие бывают углы?</a:t>
            </a:r>
            <a:endParaRPr lang="ru-RU" sz="5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Острый угол</a:t>
            </a:r>
            <a:endParaRPr lang="ru-RU" sz="3600" b="1" dirty="0"/>
          </a:p>
        </p:txBody>
      </p:sp>
      <p:sp>
        <p:nvSpPr>
          <p:cNvPr id="7" name="Текст 6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/>
              <a:t>Развернутый угол</a:t>
            </a:r>
            <a:endParaRPr lang="ru-RU" sz="3600" b="1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1175069" y="3258187"/>
            <a:ext cx="121920" cy="13716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427720" y="3325815"/>
            <a:ext cx="182880" cy="228601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280161" y="2686687"/>
            <a:ext cx="2760028" cy="640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19201" y="3363915"/>
            <a:ext cx="2881948" cy="50292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05600" y="3409796"/>
            <a:ext cx="364236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26780" y="3850238"/>
            <a:ext cx="2849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Прямой угол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814164" y="4158665"/>
            <a:ext cx="2452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Тупой угол</a:t>
            </a:r>
            <a:endParaRPr lang="ru-RU" sz="36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682240" y="6124758"/>
            <a:ext cx="2453640" cy="19812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855029" y="4864710"/>
            <a:ext cx="1781491" cy="124891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Блок-схема: узел 30"/>
          <p:cNvSpPr/>
          <p:nvPr/>
        </p:nvSpPr>
        <p:spPr>
          <a:xfrm>
            <a:off x="2590800" y="6050280"/>
            <a:ext cx="91440" cy="126683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8153400" y="5745480"/>
            <a:ext cx="137160" cy="10668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32" idx="0"/>
          </p:cNvCxnSpPr>
          <p:nvPr/>
        </p:nvCxnSpPr>
        <p:spPr>
          <a:xfrm flipH="1" flipV="1">
            <a:off x="8214360" y="4343400"/>
            <a:ext cx="7620" cy="14020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8290560" y="5791008"/>
            <a:ext cx="1757447" cy="156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>
            <a:off x="1994547" y="3160051"/>
            <a:ext cx="332102" cy="788355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20654308">
            <a:off x="1676399" y="5774861"/>
            <a:ext cx="1402080" cy="1096034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/>
          <p:cNvSpPr/>
          <p:nvPr/>
        </p:nvSpPr>
        <p:spPr>
          <a:xfrm rot="19411450">
            <a:off x="7884254" y="3272388"/>
            <a:ext cx="1130938" cy="942341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8153400" y="2745129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180 </a:t>
            </a:r>
            <a:r>
              <a:rPr lang="ru-RU" sz="2400" b="1" baseline="30000" dirty="0" smtClean="0"/>
              <a:t>0</a:t>
            </a:r>
            <a:endParaRPr lang="ru-RU" sz="2400" b="1" baseline="30000" dirty="0"/>
          </a:p>
        </p:txBody>
      </p:sp>
      <p:sp>
        <p:nvSpPr>
          <p:cNvPr id="43" name="TextBox 42"/>
          <p:cNvSpPr txBox="1"/>
          <p:nvPr/>
        </p:nvSpPr>
        <p:spPr>
          <a:xfrm>
            <a:off x="8331085" y="5283814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90 </a:t>
            </a:r>
            <a:r>
              <a:rPr lang="ru-RU" sz="2400" b="1" baseline="30000" dirty="0" smtClean="0"/>
              <a:t>0</a:t>
            </a:r>
            <a:endParaRPr lang="ru-RU" sz="2400" b="1" baseline="30000" dirty="0"/>
          </a:p>
        </p:txBody>
      </p:sp>
      <p:sp>
        <p:nvSpPr>
          <p:cNvPr id="44" name="TextBox 43"/>
          <p:cNvSpPr txBox="1"/>
          <p:nvPr/>
        </p:nvSpPr>
        <p:spPr>
          <a:xfrm>
            <a:off x="1175069" y="2290502"/>
            <a:ext cx="1857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еньше </a:t>
            </a:r>
            <a:r>
              <a:rPr lang="en-US" sz="2400" b="1" dirty="0" smtClean="0"/>
              <a:t>90 </a:t>
            </a:r>
            <a:r>
              <a:rPr lang="en-US" sz="2400" b="1" baseline="30000" dirty="0" smtClean="0"/>
              <a:t>0</a:t>
            </a:r>
            <a:endParaRPr lang="ru-RU" sz="2400" b="1" baseline="30000" dirty="0"/>
          </a:p>
        </p:txBody>
      </p:sp>
      <p:sp>
        <p:nvSpPr>
          <p:cNvPr id="45" name="TextBox 44"/>
          <p:cNvSpPr txBox="1"/>
          <p:nvPr/>
        </p:nvSpPr>
        <p:spPr>
          <a:xfrm>
            <a:off x="2377439" y="4641885"/>
            <a:ext cx="4206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больше 90 </a:t>
            </a:r>
            <a:r>
              <a:rPr lang="ru-RU" sz="2400" b="1" baseline="30000" dirty="0" smtClean="0"/>
              <a:t>0 </a:t>
            </a:r>
            <a:r>
              <a:rPr lang="ru-RU" sz="2400" b="1" dirty="0" smtClean="0"/>
              <a:t>, но меньше 180 </a:t>
            </a:r>
            <a:r>
              <a:rPr lang="ru-RU" sz="2400" b="1" baseline="30000" dirty="0" smtClean="0"/>
              <a:t>0 </a:t>
            </a:r>
            <a:endParaRPr lang="ru-RU" sz="2400" b="1" baseline="30000" dirty="0"/>
          </a:p>
        </p:txBody>
      </p:sp>
    </p:spTree>
    <p:extLst>
      <p:ext uri="{BB962C8B-B14F-4D97-AF65-F5344CB8AC3E}">
        <p14:creationId xmlns:p14="http://schemas.microsoft.com/office/powerpoint/2010/main" val="8144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СМЕЖНЫЕ </a:t>
            </a:r>
            <a:r>
              <a:rPr lang="ru-RU" altLang="ru-RU" dirty="0" smtClean="0"/>
              <a:t>УГЛЫ </a:t>
            </a:r>
            <a:endParaRPr lang="ru-RU" altLang="ru-RU" dirty="0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 b="1"/>
              <a:t>Практическое задание:</a:t>
            </a:r>
          </a:p>
          <a:p>
            <a:r>
              <a:rPr lang="ru-RU" altLang="ru-RU" sz="2800" i="1">
                <a:solidFill>
                  <a:schemeClr val="bg1"/>
                </a:solidFill>
              </a:rPr>
              <a:t>1.</a:t>
            </a:r>
            <a:r>
              <a:rPr lang="ru-RU" altLang="ru-RU" sz="2800" i="1"/>
              <a:t> Построить острый угол АОВ;</a:t>
            </a:r>
          </a:p>
          <a:p>
            <a:r>
              <a:rPr lang="ru-RU" altLang="ru-RU" sz="2800" i="1">
                <a:solidFill>
                  <a:schemeClr val="bg1"/>
                </a:solidFill>
              </a:rPr>
              <a:t>2.</a:t>
            </a:r>
            <a:r>
              <a:rPr lang="ru-RU" altLang="ru-RU" sz="2800" i="1"/>
              <a:t> Провести луч ОС, являющийся продолжением луча ОА.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5105400" y="3352800"/>
            <a:ext cx="1981200" cy="10668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372600" y="1981201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7010400" y="3429001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9737725" y="338931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316" name="Freeform 28"/>
          <p:cNvSpPr>
            <a:spLocks/>
          </p:cNvSpPr>
          <p:nvPr/>
        </p:nvSpPr>
        <p:spPr bwMode="auto">
          <a:xfrm>
            <a:off x="7086600" y="1981200"/>
            <a:ext cx="2743200" cy="1371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5927725" y="392271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6400800" y="4800601"/>
            <a:ext cx="104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 АОВ  и </a:t>
            </a:r>
          </a:p>
        </p:txBody>
      </p:sp>
      <p:sp>
        <p:nvSpPr>
          <p:cNvPr id="12321" name="Freeform 33"/>
          <p:cNvSpPr>
            <a:spLocks/>
          </p:cNvSpPr>
          <p:nvPr/>
        </p:nvSpPr>
        <p:spPr bwMode="auto">
          <a:xfrm>
            <a:off x="7391400" y="4876800"/>
            <a:ext cx="228600" cy="228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2322" name="Freeform 34"/>
          <p:cNvSpPr>
            <a:spLocks/>
          </p:cNvSpPr>
          <p:nvPr/>
        </p:nvSpPr>
        <p:spPr bwMode="auto">
          <a:xfrm>
            <a:off x="6248400" y="4876800"/>
            <a:ext cx="228600" cy="228600"/>
          </a:xfrm>
          <a:custGeom>
            <a:avLst/>
            <a:gdLst>
              <a:gd name="T0" fmla="*/ 1728 w 1728"/>
              <a:gd name="T1" fmla="*/ 864 h 864"/>
              <a:gd name="T2" fmla="*/ 0 w 1728"/>
              <a:gd name="T3" fmla="*/ 864 h 864"/>
              <a:gd name="T4" fmla="*/ 1536 w 1728"/>
              <a:gd name="T5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8" h="864">
                <a:moveTo>
                  <a:pt x="1728" y="864"/>
                </a:moveTo>
                <a:lnTo>
                  <a:pt x="0" y="864"/>
                </a:lnTo>
                <a:lnTo>
                  <a:pt x="153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2324" name="Arc 36"/>
          <p:cNvSpPr>
            <a:spLocks/>
          </p:cNvSpPr>
          <p:nvPr/>
        </p:nvSpPr>
        <p:spPr bwMode="auto">
          <a:xfrm>
            <a:off x="7543800" y="3124200"/>
            <a:ext cx="762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325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06664" y="6153150"/>
              <a:ext cx="9525" cy="1588"/>
            </p14:xfrm>
          </p:contentPart>
        </mc:Choice>
        <mc:Fallback xmlns="">
          <p:pic>
            <p:nvPicPr>
              <p:cNvPr id="12325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77723" y="5648166"/>
                <a:ext cx="67774" cy="10115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326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33650" y="6116639"/>
              <a:ext cx="1588" cy="1587"/>
            </p14:xfrm>
          </p:contentPart>
        </mc:Choice>
        <mc:Fallback xmlns="">
          <p:pic>
            <p:nvPicPr>
              <p:cNvPr id="12326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08198" y="5611973"/>
                <a:ext cx="252492" cy="1010919"/>
              </a:xfrm>
              <a:prstGeom prst="rect">
                <a:avLst/>
              </a:prstGeom>
            </p:spPr>
          </p:pic>
        </mc:Fallback>
      </mc:AlternateContent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7680325" y="4760913"/>
            <a:ext cx="2463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ВОС – смежные углы</a:t>
            </a:r>
          </a:p>
        </p:txBody>
      </p:sp>
    </p:spTree>
    <p:extLst>
      <p:ext uri="{BB962C8B-B14F-4D97-AF65-F5344CB8AC3E}">
        <p14:creationId xmlns:p14="http://schemas.microsoft.com/office/powerpoint/2010/main" val="4093381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5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8" grpId="0" animBg="1"/>
      <p:bldP spid="12300" grpId="0"/>
      <p:bldP spid="12305" grpId="0"/>
      <p:bldP spid="12306" grpId="0"/>
      <p:bldP spid="12316" grpId="0" animBg="1"/>
      <p:bldP spid="12317" grpId="0"/>
      <p:bldP spid="12318" grpId="0"/>
      <p:bldP spid="12321" grpId="0" animBg="1"/>
      <p:bldP spid="12322" grpId="0" animBg="1"/>
      <p:bldP spid="12324" grpId="0" animBg="1"/>
      <p:bldP spid="123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Определение: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altLang="ru-RU"/>
              <a:t>Два угла, у которых одна сторона общая и две другие являются продолжением одна другой называются смежными углами.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962400" y="5943600"/>
            <a:ext cx="5562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6400800" y="4191000"/>
            <a:ext cx="1524000" cy="1752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886200" y="6096001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172200" y="6096001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7391400" y="3810001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9144000" y="6019801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16401" name="Arc 17"/>
          <p:cNvSpPr>
            <a:spLocks/>
          </p:cNvSpPr>
          <p:nvPr/>
        </p:nvSpPr>
        <p:spPr bwMode="auto">
          <a:xfrm>
            <a:off x="6629400" y="5715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6402" name="Arc 18"/>
          <p:cNvSpPr>
            <a:spLocks/>
          </p:cNvSpPr>
          <p:nvPr/>
        </p:nvSpPr>
        <p:spPr bwMode="auto">
          <a:xfrm>
            <a:off x="6477000" y="5791200"/>
            <a:ext cx="2286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6403" name="Arc 19"/>
          <p:cNvSpPr>
            <a:spLocks/>
          </p:cNvSpPr>
          <p:nvPr/>
        </p:nvSpPr>
        <p:spPr bwMode="auto">
          <a:xfrm flipH="1">
            <a:off x="6181725" y="5791200"/>
            <a:ext cx="293688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809"/>
              <a:gd name="T1" fmla="*/ 0 h 21600"/>
              <a:gd name="T2" fmla="*/ 20809 w 20809"/>
              <a:gd name="T3" fmla="*/ 15807 h 21600"/>
              <a:gd name="T4" fmla="*/ 0 w 2080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09" h="21600" fill="none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</a:path>
              <a:path w="20809" h="21600" stroke="0" extrusionOk="0">
                <a:moveTo>
                  <a:pt x="-1" y="0"/>
                </a:moveTo>
                <a:cubicBezTo>
                  <a:pt x="9698" y="0"/>
                  <a:pt x="18207" y="6464"/>
                  <a:pt x="20808" y="1580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320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withGroup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animBg="1"/>
      <p:bldP spid="16389" grpId="0" animBg="1"/>
      <p:bldP spid="16392" grpId="0"/>
      <p:bldP spid="16396" grpId="0"/>
      <p:bldP spid="16398" grpId="0"/>
      <p:bldP spid="16400" grpId="0"/>
      <p:bldP spid="16401" grpId="0" animBg="1"/>
      <p:bldP spid="16402" grpId="0" animBg="1"/>
      <p:bldP spid="164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Свойство смежных  углов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11681"/>
            <a:ext cx="5384800" cy="3520440"/>
          </a:xfrm>
        </p:spPr>
        <p:txBody>
          <a:bodyPr/>
          <a:lstStyle/>
          <a:p>
            <a:r>
              <a:rPr lang="ru-RU" altLang="ru-RU" sz="2800" dirty="0">
                <a:solidFill>
                  <a:schemeClr val="bg1"/>
                </a:solidFill>
              </a:rPr>
              <a:t>1.</a:t>
            </a:r>
            <a:r>
              <a:rPr lang="ru-RU" altLang="ru-RU" sz="2800" dirty="0"/>
              <a:t> Какой угол </a:t>
            </a:r>
            <a:r>
              <a:rPr lang="ru-RU" altLang="ru-RU" sz="2800" dirty="0" smtClean="0"/>
              <a:t>АОС?</a:t>
            </a:r>
            <a:endParaRPr lang="ru-RU" altLang="ru-RU" sz="2800" dirty="0"/>
          </a:p>
          <a:p>
            <a:r>
              <a:rPr lang="ru-RU" altLang="ru-RU" sz="2800" dirty="0">
                <a:solidFill>
                  <a:schemeClr val="bg1"/>
                </a:solidFill>
              </a:rPr>
              <a:t>2.</a:t>
            </a:r>
            <a:r>
              <a:rPr lang="ru-RU" altLang="ru-RU" sz="2800" dirty="0"/>
              <a:t> Чему равна градусная мера угла?</a:t>
            </a:r>
          </a:p>
          <a:p>
            <a:r>
              <a:rPr lang="ru-RU" altLang="ru-RU" sz="2800" dirty="0">
                <a:solidFill>
                  <a:schemeClr val="bg1"/>
                </a:solidFill>
              </a:rPr>
              <a:t>3.</a:t>
            </a:r>
            <a:r>
              <a:rPr lang="ru-RU" altLang="ru-RU" sz="2800" dirty="0"/>
              <a:t> На какие углы делит луч ОВ этот угол?</a:t>
            </a:r>
          </a:p>
          <a:p>
            <a:r>
              <a:rPr lang="ru-RU" altLang="ru-RU" sz="2800" dirty="0">
                <a:solidFill>
                  <a:schemeClr val="bg1"/>
                </a:solidFill>
              </a:rPr>
              <a:t>4.</a:t>
            </a:r>
            <a:r>
              <a:rPr lang="ru-RU" altLang="ru-RU" sz="2800" dirty="0"/>
              <a:t> Чему равна сумма этих углов?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197600" y="2011681"/>
            <a:ext cx="5384800" cy="3337559"/>
          </a:xfrm>
        </p:spPr>
        <p:txBody>
          <a:bodyPr/>
          <a:lstStyle/>
          <a:p>
            <a:r>
              <a:rPr lang="ru-RU" altLang="ru-RU" sz="2800" dirty="0">
                <a:solidFill>
                  <a:schemeClr val="bg1"/>
                </a:solidFill>
              </a:rPr>
              <a:t>1.</a:t>
            </a:r>
            <a:r>
              <a:rPr lang="ru-RU" altLang="ru-RU" sz="2800" dirty="0"/>
              <a:t>     АОС - развёрнутый</a:t>
            </a:r>
          </a:p>
          <a:p>
            <a:r>
              <a:rPr lang="ru-RU" altLang="ru-RU" sz="2800" dirty="0">
                <a:solidFill>
                  <a:schemeClr val="bg1"/>
                </a:solidFill>
              </a:rPr>
              <a:t>2.</a:t>
            </a:r>
            <a:r>
              <a:rPr lang="ru-RU" altLang="ru-RU" sz="2800" dirty="0"/>
              <a:t>180</a:t>
            </a:r>
            <a:r>
              <a:rPr lang="ru-RU" altLang="ru-RU" sz="2800" dirty="0">
                <a:cs typeface="Arial" panose="020B0604020202020204" pitchFamily="34" charset="0"/>
              </a:rPr>
              <a:t>˚</a:t>
            </a:r>
          </a:p>
          <a:p>
            <a:endParaRPr lang="ru-RU" altLang="ru-RU" sz="2800" dirty="0"/>
          </a:p>
          <a:p>
            <a:r>
              <a:rPr lang="ru-RU" altLang="ru-RU" sz="2800" dirty="0">
                <a:solidFill>
                  <a:schemeClr val="bg1"/>
                </a:solidFill>
              </a:rPr>
              <a:t>3.</a:t>
            </a:r>
            <a:r>
              <a:rPr lang="ru-RU" altLang="ru-RU" sz="2800" dirty="0"/>
              <a:t>    АОВ и    ВОС</a:t>
            </a:r>
          </a:p>
          <a:p>
            <a:endParaRPr lang="ru-RU" altLang="ru-RU" sz="2800" dirty="0"/>
          </a:p>
          <a:p>
            <a:r>
              <a:rPr lang="ru-RU" altLang="ru-RU" sz="2800" dirty="0">
                <a:solidFill>
                  <a:schemeClr val="bg1"/>
                </a:solidFill>
              </a:rPr>
              <a:t>4.</a:t>
            </a:r>
            <a:r>
              <a:rPr lang="ru-RU" altLang="ru-RU" sz="2800" dirty="0"/>
              <a:t>180</a:t>
            </a:r>
            <a:r>
              <a:rPr lang="ru-RU" altLang="ru-RU" sz="2800" dirty="0">
                <a:cs typeface="Arial" panose="020B0604020202020204" pitchFamily="34" charset="0"/>
              </a:rPr>
              <a:t>˚</a:t>
            </a:r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7086600" y="2171861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7427" name="Freeform 19"/>
          <p:cNvSpPr>
            <a:spLocks/>
          </p:cNvSpPr>
          <p:nvPr/>
        </p:nvSpPr>
        <p:spPr bwMode="auto">
          <a:xfrm>
            <a:off x="69342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17428" name="Freeform 20"/>
          <p:cNvSpPr>
            <a:spLocks/>
          </p:cNvSpPr>
          <p:nvPr/>
        </p:nvSpPr>
        <p:spPr bwMode="auto">
          <a:xfrm>
            <a:off x="8382000" y="36576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83280" y="6096000"/>
            <a:ext cx="5715000" cy="152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994400" y="5151120"/>
            <a:ext cx="939800" cy="960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79538" y="60960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А</a:t>
            </a:r>
            <a:endParaRPr lang="ru-RU" sz="2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74086" y="612616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О</a:t>
            </a:r>
            <a:endParaRPr lang="ru-RU" sz="2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690796" y="615727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С</a:t>
            </a:r>
            <a:endParaRPr lang="ru-RU" sz="2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60558" y="515112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В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3523596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/>
      <p:bldP spid="17427" grpId="0" animBg="1"/>
      <p:bldP spid="174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Упражнения для закрепления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95401"/>
            <a:ext cx="8229600" cy="4830763"/>
          </a:xfrm>
        </p:spPr>
        <p:txBody>
          <a:bodyPr/>
          <a:lstStyle/>
          <a:p>
            <a:r>
              <a:rPr lang="ru-RU" altLang="ru-RU">
                <a:solidFill>
                  <a:schemeClr val="bg1"/>
                </a:solidFill>
              </a:rPr>
              <a:t>1.</a:t>
            </a:r>
            <a:r>
              <a:rPr lang="ru-RU" altLang="ru-RU"/>
              <a:t>Начертите три угла: острый, прямой, тупой. Для каждого из этих углов начертите смежный угол.</a:t>
            </a:r>
          </a:p>
          <a:p>
            <a:r>
              <a:rPr lang="ru-RU" altLang="ru-RU"/>
              <a:t>Решение:</a:t>
            </a:r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3200400" y="3810000"/>
            <a:ext cx="1828800" cy="1219200"/>
          </a:xfrm>
          <a:custGeom>
            <a:avLst/>
            <a:gdLst>
              <a:gd name="T0" fmla="*/ 672 w 864"/>
              <a:gd name="T1" fmla="*/ 0 h 576"/>
              <a:gd name="T2" fmla="*/ 0 w 864"/>
              <a:gd name="T3" fmla="*/ 576 h 576"/>
              <a:gd name="T4" fmla="*/ 864 w 864"/>
              <a:gd name="T5" fmla="*/ 57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4" h="576">
                <a:moveTo>
                  <a:pt x="672" y="0"/>
                </a:moveTo>
                <a:lnTo>
                  <a:pt x="0" y="576"/>
                </a:lnTo>
                <a:lnTo>
                  <a:pt x="864" y="576"/>
                </a:lnTo>
              </a:path>
            </a:pathLst>
          </a:cu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1" name="Freeform 11"/>
          <p:cNvSpPr>
            <a:spLocks/>
          </p:cNvSpPr>
          <p:nvPr/>
        </p:nvSpPr>
        <p:spPr bwMode="auto">
          <a:xfrm>
            <a:off x="5410200" y="3733800"/>
            <a:ext cx="2057400" cy="1295400"/>
          </a:xfrm>
          <a:custGeom>
            <a:avLst/>
            <a:gdLst>
              <a:gd name="T0" fmla="*/ 0 w 1104"/>
              <a:gd name="T1" fmla="*/ 672 h 672"/>
              <a:gd name="T2" fmla="*/ 672 w 1104"/>
              <a:gd name="T3" fmla="*/ 672 h 672"/>
              <a:gd name="T4" fmla="*/ 1104 w 1104"/>
              <a:gd name="T5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4" h="672">
                <a:moveTo>
                  <a:pt x="0" y="672"/>
                </a:moveTo>
                <a:lnTo>
                  <a:pt x="672" y="672"/>
                </a:lnTo>
                <a:lnTo>
                  <a:pt x="1104" y="0"/>
                </a:ln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8610600" y="3505200"/>
            <a:ext cx="1828800" cy="1524000"/>
          </a:xfrm>
          <a:custGeom>
            <a:avLst/>
            <a:gdLst>
              <a:gd name="T0" fmla="*/ 0 w 1152"/>
              <a:gd name="T1" fmla="*/ 0 h 816"/>
              <a:gd name="T2" fmla="*/ 0 w 1152"/>
              <a:gd name="T3" fmla="*/ 816 h 816"/>
              <a:gd name="T4" fmla="*/ 1152 w 1152"/>
              <a:gd name="T5" fmla="*/ 816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2" h="816">
                <a:moveTo>
                  <a:pt x="0" y="0"/>
                </a:moveTo>
                <a:lnTo>
                  <a:pt x="0" y="816"/>
                </a:lnTo>
                <a:lnTo>
                  <a:pt x="1152" y="816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3" name="Arc 13"/>
          <p:cNvSpPr>
            <a:spLocks/>
          </p:cNvSpPr>
          <p:nvPr/>
        </p:nvSpPr>
        <p:spPr bwMode="auto">
          <a:xfrm>
            <a:off x="3581401" y="4724400"/>
            <a:ext cx="74613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42"/>
              <a:gd name="T1" fmla="*/ 0 h 21600"/>
              <a:gd name="T2" fmla="*/ 20942 w 20942"/>
              <a:gd name="T3" fmla="*/ 16309 h 21600"/>
              <a:gd name="T4" fmla="*/ 0 w 209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42" h="21600" fill="none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</a:path>
              <a:path w="20942" h="21600" stroke="0" extrusionOk="0">
                <a:moveTo>
                  <a:pt x="-1" y="0"/>
                </a:moveTo>
                <a:cubicBezTo>
                  <a:pt x="9891" y="0"/>
                  <a:pt x="18519" y="6718"/>
                  <a:pt x="20941" y="16309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5" name="Arc 15"/>
          <p:cNvSpPr>
            <a:spLocks/>
          </p:cNvSpPr>
          <p:nvPr/>
        </p:nvSpPr>
        <p:spPr bwMode="auto">
          <a:xfrm flipH="1">
            <a:off x="6477000" y="4800600"/>
            <a:ext cx="3048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7" name="Freeform 17"/>
          <p:cNvSpPr>
            <a:spLocks/>
          </p:cNvSpPr>
          <p:nvPr/>
        </p:nvSpPr>
        <p:spPr bwMode="auto">
          <a:xfrm>
            <a:off x="8610600" y="4800600"/>
            <a:ext cx="152400" cy="228600"/>
          </a:xfrm>
          <a:custGeom>
            <a:avLst/>
            <a:gdLst>
              <a:gd name="T0" fmla="*/ 0 w 96"/>
              <a:gd name="T1" fmla="*/ 0 h 144"/>
              <a:gd name="T2" fmla="*/ 96 w 96"/>
              <a:gd name="T3" fmla="*/ 0 h 144"/>
              <a:gd name="T4" fmla="*/ 96 w 96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144">
                <a:moveTo>
                  <a:pt x="0" y="0"/>
                </a:moveTo>
                <a:lnTo>
                  <a:pt x="96" y="0"/>
                </a:lnTo>
                <a:lnTo>
                  <a:pt x="96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 flipH="1">
            <a:off x="1981200" y="50292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6705600" y="5029200"/>
            <a:ext cx="12192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8610600" y="5105400"/>
            <a:ext cx="0" cy="12192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18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90" grpId="0" animBg="1"/>
      <p:bldP spid="20491" grpId="0" animBg="1"/>
      <p:bldP spid="20492" grpId="0" animBg="1"/>
      <p:bldP spid="20493" grpId="0" animBg="1"/>
      <p:bldP spid="20495" grpId="0" animBg="1"/>
      <p:bldP spid="20497" grpId="0" animBg="1"/>
      <p:bldP spid="20498" grpId="0" animBg="1"/>
      <p:bldP spid="20499" grpId="0" animBg="1"/>
      <p:bldP spid="205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7283450" cy="1143000"/>
          </a:xfrm>
        </p:spPr>
        <p:txBody>
          <a:bodyPr/>
          <a:lstStyle/>
          <a:p>
            <a:r>
              <a:rPr lang="ru-RU" altLang="ru-RU" b="1" dirty="0">
                <a:solidFill>
                  <a:srgbClr val="002060"/>
                </a:solidFill>
                <a:latin typeface="Stylo" pitchFamily="66" charset="0"/>
              </a:rPr>
              <a:t>Аукцион одной задачи</a:t>
            </a:r>
            <a:r>
              <a:rPr lang="ru-RU" altLang="ru-RU" b="1" dirty="0">
                <a:solidFill>
                  <a:srgbClr val="002060"/>
                </a:solidFill>
              </a:rPr>
              <a:t> </a:t>
            </a:r>
          </a:p>
        </p:txBody>
      </p: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3143250" y="1916114"/>
            <a:ext cx="6192838" cy="4321175"/>
            <a:chOff x="1338" y="1162"/>
            <a:chExt cx="3901" cy="2722"/>
          </a:xfrm>
        </p:grpSpPr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1941" y="1508"/>
              <a:ext cx="196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>
              <a:off x="3905" y="1508"/>
              <a:ext cx="1152" cy="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 flipH="1">
              <a:off x="1472" y="1508"/>
              <a:ext cx="469" cy="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>
              <a:off x="1472" y="3583"/>
              <a:ext cx="35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1941" y="1522"/>
              <a:ext cx="3116" cy="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 flipH="1">
              <a:off x="1472" y="1508"/>
              <a:ext cx="2433" cy="20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1642" y="2833"/>
              <a:ext cx="298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graphicFrame>
          <p:nvGraphicFramePr>
            <p:cNvPr id="10252" name="Object 12"/>
            <p:cNvGraphicFramePr>
              <a:graphicFrameLocks noChangeAspect="1"/>
            </p:cNvGraphicFramePr>
            <p:nvPr/>
          </p:nvGraphicFramePr>
          <p:xfrm>
            <a:off x="1338" y="3566"/>
            <a:ext cx="297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8" name="Формула" r:id="rId3" imgW="152280" imgH="164880" progId="Equation.3">
                    <p:embed/>
                  </p:oleObj>
                </mc:Choice>
                <mc:Fallback>
                  <p:oleObj name="Формула" r:id="rId3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8" y="3566"/>
                          <a:ext cx="297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3" name="Object 13"/>
            <p:cNvGraphicFramePr>
              <a:graphicFrameLocks noChangeAspect="1"/>
            </p:cNvGraphicFramePr>
            <p:nvPr/>
          </p:nvGraphicFramePr>
          <p:xfrm>
            <a:off x="3905" y="1162"/>
            <a:ext cx="306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9" name="Формула" r:id="rId5" imgW="139680" imgH="177480" progId="Equation.3">
                    <p:embed/>
                  </p:oleObj>
                </mc:Choice>
                <mc:Fallback>
                  <p:oleObj name="Формула" r:id="rId5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5" y="1162"/>
                          <a:ext cx="306" cy="3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4" name="Object 14"/>
            <p:cNvGraphicFramePr>
              <a:graphicFrameLocks noChangeAspect="1"/>
            </p:cNvGraphicFramePr>
            <p:nvPr/>
          </p:nvGraphicFramePr>
          <p:xfrm>
            <a:off x="1655" y="1162"/>
            <a:ext cx="324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0" name="Формула" r:id="rId7" imgW="152280" imgH="164880" progId="Equation.3">
                    <p:embed/>
                  </p:oleObj>
                </mc:Choice>
                <mc:Fallback>
                  <p:oleObj name="Формула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" y="1162"/>
                          <a:ext cx="324" cy="3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5" name="Line 15"/>
            <p:cNvSpPr>
              <a:spLocks noChangeShapeType="1"/>
            </p:cNvSpPr>
            <p:nvPr/>
          </p:nvSpPr>
          <p:spPr bwMode="auto">
            <a:xfrm flipH="1">
              <a:off x="2880" y="2833"/>
              <a:ext cx="86" cy="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graphicFrame>
          <p:nvGraphicFramePr>
            <p:cNvPr id="10256" name="Object 16"/>
            <p:cNvGraphicFramePr>
              <a:graphicFrameLocks noChangeAspect="1"/>
            </p:cNvGraphicFramePr>
            <p:nvPr/>
          </p:nvGraphicFramePr>
          <p:xfrm>
            <a:off x="4921" y="3566"/>
            <a:ext cx="318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1" name="Формула" r:id="rId9" imgW="164880" imgH="164880" progId="Equation.3">
                    <p:embed/>
                  </p:oleObj>
                </mc:Choice>
                <mc:Fallback>
                  <p:oleObj name="Формула" r:id="rId9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1" y="3566"/>
                          <a:ext cx="318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2326640" y="1409205"/>
            <a:ext cx="812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</a:rPr>
              <a:t>Найдите как можно больше пар смежных углов</a:t>
            </a:r>
            <a:r>
              <a:rPr lang="ru-RU" altLang="ru-RU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69585" y="2912480"/>
            <a:ext cx="497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9305" y="4017411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45748" y="4017411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7169" y="5679755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79694" y="4195437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5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>
                <a:solidFill>
                  <a:schemeClr val="bg1"/>
                </a:solidFill>
              </a:rPr>
              <a:t>4.</a:t>
            </a:r>
            <a:r>
              <a:rPr lang="ru-RU" altLang="ru-RU" sz="4000"/>
              <a:t> Найдите угол, смежный с углом, если: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 sz="2800" dirty="0"/>
              <a:t>а)   </a:t>
            </a:r>
            <a:r>
              <a:rPr lang="ru-RU" altLang="ru-RU" sz="2800" dirty="0" smtClean="0"/>
              <a:t>   </a:t>
            </a:r>
            <a:r>
              <a:rPr lang="ru-RU" altLang="ru-RU" sz="2800" dirty="0"/>
              <a:t>АСО=15</a:t>
            </a:r>
            <a:r>
              <a:rPr lang="ru-RU" altLang="ru-RU" sz="2800" dirty="0">
                <a:cs typeface="Arial" panose="020B0604020202020204" pitchFamily="34" charset="0"/>
              </a:rPr>
              <a:t>˚</a:t>
            </a:r>
          </a:p>
          <a:p>
            <a:endParaRPr lang="ru-RU" altLang="ru-RU" sz="2800" dirty="0">
              <a:cs typeface="Arial" panose="020B0604020202020204" pitchFamily="34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altLang="ru-RU" sz="2800"/>
              <a:t>в)    ДСВ=111</a:t>
            </a:r>
            <a:r>
              <a:rPr lang="ru-RU" altLang="ru-RU" sz="2800">
                <a:cs typeface="Arial" panose="020B0604020202020204" pitchFamily="34" charset="0"/>
              </a:rPr>
              <a:t>˚</a:t>
            </a: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2209800" y="4038600"/>
            <a:ext cx="31242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3505200" y="3124200"/>
            <a:ext cx="1447800" cy="9144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7010400" y="4038600"/>
            <a:ext cx="29718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7239000" y="2590800"/>
            <a:ext cx="1371600" cy="14478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2057401" y="4191000"/>
            <a:ext cx="390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3276600" y="4191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953000" y="4191000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419600" y="2667000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7467601" y="2209800"/>
            <a:ext cx="390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8442326" y="4002088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9813925" y="4002088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6934200" y="4114800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25633" name="Arc 33"/>
          <p:cNvSpPr>
            <a:spLocks/>
          </p:cNvSpPr>
          <p:nvPr/>
        </p:nvSpPr>
        <p:spPr bwMode="auto">
          <a:xfrm>
            <a:off x="3886200" y="3810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34" name="Arc 34"/>
          <p:cNvSpPr>
            <a:spLocks/>
          </p:cNvSpPr>
          <p:nvPr/>
        </p:nvSpPr>
        <p:spPr bwMode="auto">
          <a:xfrm>
            <a:off x="8382000" y="3733800"/>
            <a:ext cx="4572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15494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6934200" y="1676400"/>
            <a:ext cx="304800" cy="304800"/>
          </a:xfrm>
          <a:custGeom>
            <a:avLst/>
            <a:gdLst>
              <a:gd name="T0" fmla="*/ 192 w 192"/>
              <a:gd name="T1" fmla="*/ 240 h 240"/>
              <a:gd name="T2" fmla="*/ 0 w 192"/>
              <a:gd name="T3" fmla="*/ 240 h 240"/>
              <a:gd name="T4" fmla="*/ 144 w 192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40">
                <a:moveTo>
                  <a:pt x="192" y="240"/>
                </a:moveTo>
                <a:lnTo>
                  <a:pt x="0" y="240"/>
                </a:lnTo>
                <a:lnTo>
                  <a:pt x="14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131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5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2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6" dur="2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  <p:bldP spid="25605" grpId="0" build="p"/>
      <p:bldP spid="25615" grpId="0" animBg="1"/>
      <p:bldP spid="25616" grpId="0" animBg="1"/>
      <p:bldP spid="25619" grpId="0" animBg="1"/>
      <p:bldP spid="25620" grpId="0" animBg="1"/>
      <p:bldP spid="25621" grpId="0"/>
      <p:bldP spid="25623" grpId="0"/>
      <p:bldP spid="25626" grpId="0"/>
      <p:bldP spid="25628" grpId="0"/>
      <p:bldP spid="25629" grpId="0"/>
      <p:bldP spid="25630" grpId="0"/>
      <p:bldP spid="25631" grpId="0"/>
      <p:bldP spid="25632" grpId="0"/>
      <p:bldP spid="25633" grpId="0" animBg="1"/>
      <p:bldP spid="25634" grpId="0" animBg="1"/>
      <p:bldP spid="25635" grpId="0" animBg="1"/>
      <p:bldP spid="2563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319</Words>
  <Application>Microsoft Office PowerPoint</Application>
  <PresentationFormat>Произвольный</PresentationFormat>
  <Paragraphs>82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Формула</vt:lpstr>
      <vt:lpstr>Презентация PowerPoint</vt:lpstr>
      <vt:lpstr>                   Что такое угол? </vt:lpstr>
      <vt:lpstr>Какие бывают углы?</vt:lpstr>
      <vt:lpstr>СМЕЖНЫЕ УГЛЫ </vt:lpstr>
      <vt:lpstr>Определение:</vt:lpstr>
      <vt:lpstr>Свойство смежных  углов</vt:lpstr>
      <vt:lpstr>Упражнения для закрепления</vt:lpstr>
      <vt:lpstr>Аукцион одной задачи </vt:lpstr>
      <vt:lpstr>4. Найдите угол, смежный с углом, если:</vt:lpstr>
      <vt:lpstr>ВЕРТИКАЛЬНЫЕ УГЛЫ</vt:lpstr>
      <vt:lpstr>Определение</vt:lpstr>
      <vt:lpstr>Найти величины  всех неизвестных углов,  образовавшихся при пересечении прямых.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Natalya</dc:creator>
  <cp:lastModifiedBy>XTreme.ws</cp:lastModifiedBy>
  <cp:revision>20</cp:revision>
  <dcterms:created xsi:type="dcterms:W3CDTF">2015-02-23T16:37:59Z</dcterms:created>
  <dcterms:modified xsi:type="dcterms:W3CDTF">2017-09-17T11:51:16Z</dcterms:modified>
</cp:coreProperties>
</file>